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5"/>
  </p:notesMasterIdLst>
  <p:handoutMasterIdLst>
    <p:handoutMasterId r:id="rId16"/>
  </p:handoutMasterIdLst>
  <p:sldIdLst>
    <p:sldId id="527" r:id="rId4"/>
    <p:sldId id="551" r:id="rId5"/>
    <p:sldId id="553" r:id="rId6"/>
    <p:sldId id="544" r:id="rId7"/>
    <p:sldId id="550" r:id="rId8"/>
    <p:sldId id="546" r:id="rId9"/>
    <p:sldId id="548" r:id="rId10"/>
    <p:sldId id="549" r:id="rId11"/>
    <p:sldId id="545" r:id="rId12"/>
    <p:sldId id="530" r:id="rId13"/>
    <p:sldId id="552" r:id="rId14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2" autoAdjust="0"/>
    <p:restoredTop sz="94649" autoAdjust="0"/>
  </p:normalViewPr>
  <p:slideViewPr>
    <p:cSldViewPr snapToGrid="0">
      <p:cViewPr varScale="1">
        <p:scale>
          <a:sx n="112" d="100"/>
          <a:sy n="112" d="100"/>
        </p:scale>
        <p:origin x="-1018" y="-7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JVET-L0160</a:t>
            </a:r>
            <a:br>
              <a:rPr lang="en-US" dirty="0" smtClean="0"/>
            </a:br>
            <a:r>
              <a:rPr lang="en-US" dirty="0"/>
              <a:t>AHG14: Intra Refresh Test conditions and Anchors generation Proposal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pPr marL="0" indent="0">
              <a:buNone/>
            </a:pPr>
            <a:r>
              <a:rPr lang="fr-FR" u="sng" dirty="0"/>
              <a:t>Intra </a:t>
            </a:r>
            <a:r>
              <a:rPr lang="fr-FR" u="sng" dirty="0" err="1"/>
              <a:t>Refresh</a:t>
            </a:r>
            <a:r>
              <a:rPr lang="fr-FR" u="sng" dirty="0"/>
              <a:t> </a:t>
            </a:r>
            <a:r>
              <a:rPr lang="fr-FR" u="sng" dirty="0" err="1"/>
              <a:t>anchor</a:t>
            </a:r>
            <a:r>
              <a:rPr lang="fr-FR" u="sng" dirty="0"/>
              <a:t> </a:t>
            </a:r>
            <a:r>
              <a:rPr lang="fr-FR" u="sng" dirty="0" err="1"/>
              <a:t>proposal</a:t>
            </a:r>
            <a:r>
              <a:rPr lang="fr-FR" u="sng" dirty="0"/>
              <a:t>:</a:t>
            </a:r>
          </a:p>
          <a:p>
            <a:pPr lvl="1"/>
            <a:r>
              <a:rPr lang="fr-FR" dirty="0"/>
              <a:t>Basis= </a:t>
            </a:r>
            <a:r>
              <a:rPr lang="fr-FR" dirty="0" err="1"/>
              <a:t>Low</a:t>
            </a:r>
            <a:r>
              <a:rPr lang="fr-FR" dirty="0"/>
              <a:t>-Delay B Main10 configuration.</a:t>
            </a:r>
          </a:p>
          <a:p>
            <a:pPr lvl="1"/>
            <a:r>
              <a:rPr lang="fr-FR" dirty="0" err="1"/>
              <a:t>Without</a:t>
            </a:r>
            <a:r>
              <a:rPr lang="fr-FR" dirty="0"/>
              <a:t> pyramidal B structure.</a:t>
            </a:r>
          </a:p>
          <a:p>
            <a:pPr lvl="1"/>
            <a:r>
              <a:rPr lang="fr-FR" dirty="0"/>
              <a:t>QP offset of 1 </a:t>
            </a:r>
            <a:r>
              <a:rPr lang="fr-FR" dirty="0" err="1"/>
              <a:t>between</a:t>
            </a:r>
            <a:r>
              <a:rPr lang="fr-FR" dirty="0"/>
              <a:t> I and P </a:t>
            </a:r>
            <a:r>
              <a:rPr lang="fr-FR" dirty="0" err="1"/>
              <a:t>picture</a:t>
            </a:r>
            <a:r>
              <a:rPr lang="fr-FR" dirty="0"/>
              <a:t> (no change for IR).</a:t>
            </a:r>
          </a:p>
          <a:p>
            <a:pPr lvl="1"/>
            <a:r>
              <a:rPr lang="fr-FR" dirty="0"/>
              <a:t>Intra </a:t>
            </a:r>
            <a:r>
              <a:rPr lang="fr-FR" dirty="0" err="1"/>
              <a:t>Refresh</a:t>
            </a:r>
            <a:r>
              <a:rPr lang="fr-FR" dirty="0"/>
              <a:t> </a:t>
            </a:r>
            <a:r>
              <a:rPr lang="fr-FR" dirty="0" err="1"/>
              <a:t>period</a:t>
            </a:r>
            <a:r>
              <a:rPr lang="fr-FR" dirty="0"/>
              <a:t> of 32 (as </a:t>
            </a:r>
            <a:r>
              <a:rPr lang="fr-FR" dirty="0" err="1"/>
              <a:t>Random</a:t>
            </a:r>
            <a:r>
              <a:rPr lang="fr-FR" dirty="0"/>
              <a:t> Access).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To deal </a:t>
            </a:r>
            <a:r>
              <a:rPr lang="fr-FR" dirty="0" err="1" smtClean="0">
                <a:solidFill>
                  <a:srgbClr val="FF0000"/>
                </a:solidFill>
              </a:rPr>
              <a:t>with</a:t>
            </a:r>
            <a:r>
              <a:rPr lang="fr-FR" dirty="0" smtClean="0">
                <a:solidFill>
                  <a:srgbClr val="FF0000"/>
                </a:solidFill>
              </a:rPr>
              <a:t> first Intra </a:t>
            </a:r>
            <a:r>
              <a:rPr lang="fr-FR" dirty="0" err="1" smtClean="0">
                <a:solidFill>
                  <a:srgbClr val="FF0000"/>
                </a:solidFill>
              </a:rPr>
              <a:t>picture</a:t>
            </a:r>
            <a:r>
              <a:rPr lang="fr-FR" dirty="0" smtClean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fr-FR" dirty="0" smtClean="0">
                <a:solidFill>
                  <a:srgbClr val="FF0000"/>
                </a:solidFill>
              </a:rPr>
              <a:t>PSNR and </a:t>
            </a:r>
            <a:r>
              <a:rPr lang="fr-FR" dirty="0" err="1" smtClean="0">
                <a:solidFill>
                  <a:srgbClr val="FF0000"/>
                </a:solidFill>
              </a:rPr>
              <a:t>bitrates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computed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after</a:t>
            </a:r>
            <a:r>
              <a:rPr lang="fr-FR" dirty="0" smtClean="0">
                <a:solidFill>
                  <a:srgbClr val="FF0000"/>
                </a:solidFill>
              </a:rPr>
              <a:t> first </a:t>
            </a:r>
            <a:r>
              <a:rPr lang="fr-FR" dirty="0" err="1" smtClean="0">
                <a:solidFill>
                  <a:srgbClr val="FF0000"/>
                </a:solidFill>
              </a:rPr>
              <a:t>refresh</a:t>
            </a:r>
            <a:r>
              <a:rPr lang="fr-FR" dirty="0" smtClean="0">
                <a:solidFill>
                  <a:srgbClr val="FF0000"/>
                </a:solidFill>
              </a:rPr>
              <a:t> (Pic 33)</a:t>
            </a:r>
          </a:p>
          <a:p>
            <a:pPr lvl="1"/>
            <a:r>
              <a:rPr lang="fr-FR" dirty="0" smtClean="0">
                <a:solidFill>
                  <a:srgbClr val="FF0000"/>
                </a:solidFill>
              </a:rPr>
              <a:t>1st </a:t>
            </a:r>
            <a:r>
              <a:rPr lang="fr-FR" dirty="0" err="1" smtClean="0">
                <a:solidFill>
                  <a:srgbClr val="FF0000"/>
                </a:solidFill>
              </a:rPr>
              <a:t>picture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repeated</a:t>
            </a:r>
            <a:r>
              <a:rPr lang="fr-FR" dirty="0" smtClean="0">
                <a:solidFill>
                  <a:srgbClr val="FF0000"/>
                </a:solidFill>
              </a:rPr>
              <a:t> 33 times and </a:t>
            </a:r>
            <a:r>
              <a:rPr lang="fr-FR" dirty="0" err="1" smtClean="0">
                <a:solidFill>
                  <a:srgbClr val="FF0000"/>
                </a:solidFill>
              </a:rPr>
              <a:t>then</a:t>
            </a:r>
            <a:r>
              <a:rPr lang="fr-FR" dirty="0" smtClean="0">
                <a:solidFill>
                  <a:srgbClr val="FF0000"/>
                </a:solidFill>
              </a:rPr>
              <a:t> PSNR </a:t>
            </a:r>
            <a:r>
              <a:rPr lang="fr-FR" dirty="0" err="1" smtClean="0">
                <a:solidFill>
                  <a:srgbClr val="FF0000"/>
                </a:solidFill>
              </a:rPr>
              <a:t>computed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starting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from</a:t>
            </a:r>
            <a:r>
              <a:rPr lang="fr-FR" dirty="0" smtClean="0">
                <a:solidFill>
                  <a:srgbClr val="FF0000"/>
                </a:solidFill>
              </a:rPr>
              <a:t> Pic 33 (for </a:t>
            </a:r>
            <a:r>
              <a:rPr lang="fr-FR" dirty="0" err="1" smtClean="0">
                <a:solidFill>
                  <a:srgbClr val="FF0000"/>
                </a:solidFill>
              </a:rPr>
              <a:t>same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amount</a:t>
            </a:r>
            <a:r>
              <a:rPr lang="fr-FR" dirty="0" smtClean="0">
                <a:solidFill>
                  <a:srgbClr val="FF0000"/>
                </a:solidFill>
              </a:rPr>
              <a:t> of </a:t>
            </a:r>
            <a:r>
              <a:rPr lang="fr-FR" dirty="0" err="1" smtClean="0">
                <a:solidFill>
                  <a:srgbClr val="FF0000"/>
                </a:solidFill>
              </a:rPr>
              <a:t>pictures</a:t>
            </a:r>
            <a:r>
              <a:rPr lang="fr-FR" dirty="0" smtClean="0">
                <a:solidFill>
                  <a:srgbClr val="FF0000"/>
                </a:solidFill>
              </a:rPr>
              <a:t> as </a:t>
            </a:r>
            <a:r>
              <a:rPr lang="fr-FR" dirty="0" err="1" smtClean="0">
                <a:solidFill>
                  <a:srgbClr val="FF0000"/>
                </a:solidFill>
              </a:rPr>
              <a:t>others</a:t>
            </a:r>
            <a:r>
              <a:rPr lang="fr-FR" dirty="0" smtClean="0">
                <a:solidFill>
                  <a:srgbClr val="FF0000"/>
                </a:solidFill>
              </a:rPr>
              <a:t> tests)</a:t>
            </a:r>
            <a:endParaRPr lang="fr-FR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: </a:t>
            </a:r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90011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a classical technology addressing:</a:t>
            </a:r>
          </a:p>
          <a:p>
            <a:pPr lvl="1"/>
            <a:r>
              <a:rPr lang="en-US" dirty="0" smtClean="0"/>
              <a:t>Low-latency by removing of sizeable I picture while keeping random accessibility of stream</a:t>
            </a:r>
          </a:p>
          <a:p>
            <a:pPr lvl="1"/>
            <a:r>
              <a:rPr lang="en-US" dirty="0" smtClean="0"/>
              <a:t>And/or error resilience.</a:t>
            </a:r>
          </a:p>
          <a:p>
            <a:r>
              <a:rPr lang="en-US" dirty="0" smtClean="0"/>
              <a:t>Usually implemented by encoder-only modifications leading to significant efficiency losses.</a:t>
            </a:r>
          </a:p>
          <a:p>
            <a:r>
              <a:rPr lang="en-US" dirty="0" smtClean="0"/>
              <a:t>JVET-K0212 proposed a normative approach to handle Intra Refresh =&gt; </a:t>
            </a:r>
            <a:r>
              <a:rPr lang="en-US" dirty="0" err="1" smtClean="0"/>
              <a:t>AhG</a:t>
            </a:r>
            <a:r>
              <a:rPr lang="en-US" dirty="0" smtClean="0"/>
              <a:t> 14 was established at Ljubljana.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This contribution addresses AhG14 first mandates:</a:t>
            </a:r>
          </a:p>
          <a:p>
            <a:pPr lvl="1"/>
            <a:r>
              <a:rPr lang="en-US" dirty="0" smtClean="0"/>
              <a:t>Proposition of test conditions for studying Intra Refresh.</a:t>
            </a:r>
          </a:p>
          <a:p>
            <a:pPr lvl="1"/>
            <a:r>
              <a:rPr lang="en-US" dirty="0" smtClean="0"/>
              <a:t>Proposition of an encoder-only Intra Refresh.</a:t>
            </a:r>
          </a:p>
          <a:p>
            <a:pPr lvl="1"/>
            <a:r>
              <a:rPr lang="en-US" dirty="0" smtClean="0"/>
              <a:t>Characterization of the solution.</a:t>
            </a:r>
          </a:p>
          <a:p>
            <a:endParaRPr lang="en-US" dirty="0" smtClean="0"/>
          </a:p>
          <a:p>
            <a:r>
              <a:rPr lang="en-US" dirty="0" smtClean="0"/>
              <a:t>Loss of 32.6% in average: 21% for Class B, C and D are reported and even more for low-motion sequences (Class E and F).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81266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The </a:t>
            </a:r>
            <a:r>
              <a:rPr lang="en-CA" dirty="0"/>
              <a:t>software modifications to support Intra Refresh tool at the encoder-level in VTM software include:</a:t>
            </a:r>
            <a:endParaRPr lang="fr-FR" dirty="0"/>
          </a:p>
          <a:p>
            <a:pPr lvl="1"/>
            <a:r>
              <a:rPr lang="en-US" dirty="0"/>
              <a:t>Intra prediction mode forced </a:t>
            </a:r>
            <a:r>
              <a:rPr lang="en-US" dirty="0" smtClean="0"/>
              <a:t>on </a:t>
            </a:r>
            <a:r>
              <a:rPr lang="en-US" dirty="0"/>
              <a:t>column </a:t>
            </a:r>
            <a:r>
              <a:rPr lang="en-US" dirty="0" smtClean="0"/>
              <a:t>basis at CU level.</a:t>
            </a:r>
            <a:endParaRPr lang="fr-FR" dirty="0"/>
          </a:p>
          <a:p>
            <a:pPr lvl="1"/>
            <a:r>
              <a:rPr lang="en-US" dirty="0"/>
              <a:t>Constrained Intra Prediction </a:t>
            </a:r>
            <a:r>
              <a:rPr lang="en-US" dirty="0" smtClean="0"/>
              <a:t>enabled.</a:t>
            </a:r>
            <a:endParaRPr lang="fr-FR" dirty="0"/>
          </a:p>
          <a:p>
            <a:pPr lvl="1"/>
            <a:r>
              <a:rPr lang="en-US" dirty="0"/>
              <a:t>Motion vectors </a:t>
            </a:r>
            <a:r>
              <a:rPr lang="en-US" dirty="0" smtClean="0"/>
              <a:t>constrained (6 pixels due to filters).</a:t>
            </a:r>
            <a:endParaRPr lang="fr-FR" dirty="0"/>
          </a:p>
          <a:p>
            <a:pPr lvl="1"/>
            <a:r>
              <a:rPr lang="en-US" dirty="0"/>
              <a:t>Removing of former reference pictures </a:t>
            </a:r>
            <a:r>
              <a:rPr lang="en-US" dirty="0" smtClean="0"/>
              <a:t>at re-looping.</a:t>
            </a:r>
            <a:endParaRPr lang="fr-FR" dirty="0"/>
          </a:p>
          <a:p>
            <a:pPr lvl="1"/>
            <a:r>
              <a:rPr lang="en-US" dirty="0"/>
              <a:t>Disabling of </a:t>
            </a:r>
            <a:r>
              <a:rPr lang="en-US" dirty="0" smtClean="0"/>
              <a:t>ALF of CTU </a:t>
            </a:r>
            <a:r>
              <a:rPr lang="en-US" dirty="0"/>
              <a:t>including Intra refresh pixels.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Encoder-only Intra Refresh proposal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24" y="810224"/>
            <a:ext cx="5429250" cy="104775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additional parameters added to the configuration file are as follows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fr-FR" dirty="0"/>
          </a:p>
          <a:p>
            <a:pPr marL="357187" lvl="1" indent="0">
              <a:buNone/>
            </a:pPr>
            <a:r>
              <a:rPr lang="en-US" sz="1600" dirty="0" err="1" smtClean="0"/>
              <a:t>IntraRefreshType</a:t>
            </a:r>
            <a:r>
              <a:rPr lang="en-US" sz="1600" dirty="0" smtClean="0"/>
              <a:t>  : 1			# Intra Refresh type flag 0: 						disable, 1: </a:t>
            </a:r>
            <a:r>
              <a:rPr lang="en-US" sz="1600" dirty="0" err="1" smtClean="0"/>
              <a:t>enc</a:t>
            </a:r>
            <a:r>
              <a:rPr lang="en-US" sz="1600" dirty="0" smtClean="0"/>
              <a:t>-only, 2: normative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IntraRefreshStart</a:t>
            </a:r>
            <a:r>
              <a:rPr lang="en-US" sz="1600" dirty="0"/>
              <a:t> </a:t>
            </a:r>
            <a:r>
              <a:rPr lang="en-US" sz="1600" dirty="0" smtClean="0"/>
              <a:t> : 0			# Position of the first column of 					Intra refresh (in pixels)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IntraRefreshDirection</a:t>
            </a:r>
            <a:r>
              <a:rPr lang="en-US" sz="1600" dirty="0"/>
              <a:t> </a:t>
            </a:r>
            <a:r>
              <a:rPr lang="en-US" sz="1600" dirty="0" smtClean="0"/>
              <a:t> : 0		# Direction of Intra Refresh 0: 					left to right, 1: right to left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IntraRefreshPeriod</a:t>
            </a:r>
            <a:r>
              <a:rPr lang="en-US" sz="1600" dirty="0" smtClean="0"/>
              <a:t> : 32			# Period of the Intra Refresh</a:t>
            </a:r>
            <a:endParaRPr lang="fr-FR" sz="1600" dirty="0" smtClean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modifications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144825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164109" cy="2697209"/>
          </a:xfrm>
        </p:spPr>
        <p:txBody>
          <a:bodyPr/>
          <a:lstStyle/>
          <a:p>
            <a:pPr marL="0" indent="0">
              <a:buNone/>
            </a:pPr>
            <a:r>
              <a:rPr lang="fr-FR" u="sng" dirty="0" smtClean="0"/>
              <a:t>Intra </a:t>
            </a:r>
            <a:r>
              <a:rPr lang="fr-FR" u="sng" dirty="0" err="1" smtClean="0"/>
              <a:t>Refresh</a:t>
            </a:r>
            <a:r>
              <a:rPr lang="fr-FR" u="sng" dirty="0" smtClean="0"/>
              <a:t> </a:t>
            </a:r>
            <a:r>
              <a:rPr lang="fr-FR" u="sng" dirty="0" err="1" smtClean="0"/>
              <a:t>anchor</a:t>
            </a:r>
            <a:r>
              <a:rPr lang="fr-FR" u="sng" dirty="0" smtClean="0"/>
              <a:t> </a:t>
            </a:r>
            <a:r>
              <a:rPr lang="fr-FR" u="sng" dirty="0" err="1" smtClean="0"/>
              <a:t>proposal</a:t>
            </a:r>
            <a:r>
              <a:rPr lang="fr-FR" u="sng" dirty="0" smtClean="0"/>
              <a:t>:</a:t>
            </a:r>
          </a:p>
          <a:p>
            <a:pPr lvl="1"/>
            <a:r>
              <a:rPr lang="fr-FR" dirty="0" smtClean="0"/>
              <a:t>Basis= </a:t>
            </a:r>
            <a:r>
              <a:rPr lang="fr-FR" dirty="0" err="1" smtClean="0"/>
              <a:t>Low</a:t>
            </a:r>
            <a:r>
              <a:rPr lang="fr-FR" dirty="0" smtClean="0"/>
              <a:t>-Delay B Main10 configuration.</a:t>
            </a:r>
          </a:p>
          <a:p>
            <a:pPr lvl="1"/>
            <a:r>
              <a:rPr lang="fr-FR" dirty="0" err="1" smtClean="0"/>
              <a:t>Without</a:t>
            </a:r>
            <a:r>
              <a:rPr lang="fr-FR" dirty="0" smtClean="0"/>
              <a:t> pyramidal B structure.</a:t>
            </a:r>
          </a:p>
          <a:p>
            <a:pPr lvl="1"/>
            <a:r>
              <a:rPr lang="fr-FR" dirty="0" smtClean="0"/>
              <a:t>QP offset of 1 </a:t>
            </a:r>
            <a:r>
              <a:rPr lang="fr-FR" dirty="0" err="1" smtClean="0"/>
              <a:t>between</a:t>
            </a:r>
            <a:r>
              <a:rPr lang="fr-FR" dirty="0" smtClean="0"/>
              <a:t> I and P </a:t>
            </a:r>
            <a:r>
              <a:rPr lang="fr-FR" dirty="0" err="1" smtClean="0"/>
              <a:t>picture</a:t>
            </a:r>
            <a:r>
              <a:rPr lang="fr-FR" dirty="0"/>
              <a:t> </a:t>
            </a:r>
            <a:r>
              <a:rPr lang="fr-FR" dirty="0" smtClean="0"/>
              <a:t>(no change for IR).</a:t>
            </a:r>
          </a:p>
          <a:p>
            <a:pPr lvl="1"/>
            <a:r>
              <a:rPr lang="fr-FR" dirty="0" smtClean="0"/>
              <a:t>Intra </a:t>
            </a:r>
            <a:r>
              <a:rPr lang="fr-FR" dirty="0" err="1" smtClean="0"/>
              <a:t>Refresh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of 32 (as </a:t>
            </a:r>
            <a:r>
              <a:rPr lang="fr-FR" dirty="0" err="1" smtClean="0"/>
              <a:t>Random</a:t>
            </a:r>
            <a:r>
              <a:rPr lang="fr-FR" dirty="0" smtClean="0"/>
              <a:t> Access).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Reference for losses characterization:</a:t>
            </a:r>
          </a:p>
          <a:p>
            <a:pPr marL="336550" lvl="1" indent="0">
              <a:buNone/>
            </a:pPr>
            <a:r>
              <a:rPr lang="en-US" dirty="0" smtClean="0"/>
              <a:t>Same with an Intra period of 32 (I picture).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89686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=&gt;</a:t>
            </a:r>
            <a:r>
              <a:rPr lang="fr-FR" dirty="0" err="1" smtClean="0"/>
              <a:t>Losses</a:t>
            </a:r>
            <a:r>
              <a:rPr lang="fr-FR" dirty="0" smtClean="0"/>
              <a:t> </a:t>
            </a:r>
            <a:r>
              <a:rPr lang="fr-FR" dirty="0" err="1" smtClean="0"/>
              <a:t>already</a:t>
            </a:r>
            <a:r>
              <a:rPr lang="fr-FR" dirty="0" smtClean="0"/>
              <a:t> </a:t>
            </a:r>
            <a:r>
              <a:rPr lang="fr-FR" dirty="0" err="1" smtClean="0"/>
              <a:t>comes</a:t>
            </a:r>
            <a:r>
              <a:rPr lang="fr-FR" dirty="0" smtClean="0"/>
              <a:t> by forcing Intra </a:t>
            </a:r>
            <a:r>
              <a:rPr lang="fr-FR" dirty="0" err="1" smtClean="0"/>
              <a:t>CUs</a:t>
            </a:r>
            <a:r>
              <a:rPr lang="fr-FR" dirty="0" smtClean="0"/>
              <a:t> (motion </a:t>
            </a:r>
            <a:r>
              <a:rPr lang="fr-FR" dirty="0" err="1" smtClean="0"/>
              <a:t>dependencies</a:t>
            </a:r>
            <a:r>
              <a:rPr lang="fr-FR" dirty="0" smtClean="0"/>
              <a:t> break and </a:t>
            </a:r>
            <a:r>
              <a:rPr lang="fr-FR" dirty="0" err="1" smtClean="0"/>
              <a:t>less</a:t>
            </a:r>
            <a:r>
              <a:rPr lang="fr-FR" dirty="0" smtClean="0"/>
              <a:t> efficient Intra)</a:t>
            </a:r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Intra Refresh without constraints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413479"/>
              </p:ext>
            </p:extLst>
          </p:nvPr>
        </p:nvGraphicFramePr>
        <p:xfrm>
          <a:off x="1973178" y="808466"/>
          <a:ext cx="5079007" cy="2564810"/>
        </p:xfrm>
        <a:graphic>
          <a:graphicData uri="http://schemas.openxmlformats.org/drawingml/2006/table">
            <a:tbl>
              <a:tblPr firstRow="1" firstCol="1" bandRow="1"/>
              <a:tblGrid>
                <a:gridCol w="1200226"/>
                <a:gridCol w="812348"/>
                <a:gridCol w="811617"/>
                <a:gridCol w="811617"/>
                <a:gridCol w="874555"/>
                <a:gridCol w="568644"/>
              </a:tblGrid>
              <a:tr h="215587">
                <a:tc>
                  <a:txBody>
                    <a:bodyPr/>
                    <a:lstStyle/>
                    <a:p>
                      <a:endParaRPr lang="fr-FR" sz="11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Low delay B Intra Refresh Main10 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6969">
                <a:tc>
                  <a:txBody>
                    <a:bodyPr/>
                    <a:lstStyle/>
                    <a:p>
                      <a:endParaRPr lang="fr-FR" sz="11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Over </a:t>
                      </a:r>
                      <a:r>
                        <a:rPr lang="fr-FR" sz="1050" b="1" baseline="0" dirty="0" smtClean="0">
                          <a:effectLst/>
                        </a:rPr>
                        <a:t> </a:t>
                      </a:r>
                      <a:r>
                        <a:rPr lang="fr-FR" sz="1050" b="1" dirty="0" smtClean="0">
                          <a:effectLst/>
                        </a:rPr>
                        <a:t>Non-</a:t>
                      </a:r>
                      <a:r>
                        <a:rPr lang="fr-FR" sz="1050" b="1" dirty="0" err="1" smtClean="0">
                          <a:effectLst/>
                        </a:rPr>
                        <a:t>hierarchical</a:t>
                      </a:r>
                      <a:endParaRPr lang="fr-FR" sz="1050" b="1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Low</a:t>
                      </a: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delay</a:t>
                      </a:r>
                      <a:r>
                        <a:rPr lang="fr-FR" sz="1050" b="1" dirty="0" smtClean="0">
                          <a:effectLst/>
                        </a:rPr>
                        <a:t> B Main 10 </a:t>
                      </a:r>
                      <a:r>
                        <a:rPr lang="fr-FR" sz="1050" b="1" dirty="0" err="1" smtClean="0">
                          <a:effectLst/>
                        </a:rPr>
                        <a:t>with</a:t>
                      </a:r>
                      <a:r>
                        <a:rPr lang="fr-FR" sz="1050" b="1" dirty="0" smtClean="0">
                          <a:effectLst/>
                        </a:rPr>
                        <a:t> Intra </a:t>
                      </a:r>
                      <a:r>
                        <a:rPr lang="fr-FR" sz="1050" b="1" dirty="0" err="1" smtClean="0">
                          <a:effectLst/>
                        </a:rPr>
                        <a:t>period</a:t>
                      </a:r>
                      <a:r>
                        <a:rPr lang="fr-FR" sz="1050" b="1" dirty="0" smtClean="0">
                          <a:effectLst/>
                        </a:rPr>
                        <a:t> = 32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15587"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13,40%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15,95%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5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Significant</a:t>
            </a:r>
            <a:r>
              <a:rPr lang="fr-FR" dirty="0" smtClean="0"/>
              <a:t> </a:t>
            </a:r>
            <a:r>
              <a:rPr lang="fr-FR" dirty="0" err="1" smtClean="0"/>
              <a:t>losses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for </a:t>
            </a:r>
            <a:r>
              <a:rPr lang="fr-FR" dirty="0" err="1" smtClean="0"/>
              <a:t>low</a:t>
            </a:r>
            <a:r>
              <a:rPr lang="fr-FR" dirty="0" smtClean="0"/>
              <a:t> motion </a:t>
            </a:r>
            <a:r>
              <a:rPr lang="fr-FR" dirty="0" err="1" smtClean="0"/>
              <a:t>sequences</a:t>
            </a:r>
            <a:r>
              <a:rPr lang="fr-FR" dirty="0" smtClean="0"/>
              <a:t>.</a:t>
            </a:r>
          </a:p>
          <a:p>
            <a:pPr marL="0" indent="0" algn="ctr">
              <a:buNone/>
            </a:pPr>
            <a:r>
              <a:rPr lang="fr-FR" sz="2000" dirty="0" err="1" smtClean="0">
                <a:solidFill>
                  <a:srgbClr val="003892"/>
                </a:solidFill>
              </a:rPr>
              <a:t>Thank</a:t>
            </a:r>
            <a:r>
              <a:rPr lang="fr-FR" sz="2000" dirty="0" smtClean="0">
                <a:solidFill>
                  <a:srgbClr val="003892"/>
                </a:solidFill>
              </a:rPr>
              <a:t> </a:t>
            </a:r>
            <a:r>
              <a:rPr lang="fr-FR" sz="2000" dirty="0" err="1" smtClean="0">
                <a:solidFill>
                  <a:srgbClr val="003892"/>
                </a:solidFill>
              </a:rPr>
              <a:t>you</a:t>
            </a:r>
            <a:r>
              <a:rPr lang="fr-FR" sz="2000" dirty="0" smtClean="0">
                <a:solidFill>
                  <a:srgbClr val="003892"/>
                </a:solidFill>
              </a:rPr>
              <a:t> </a:t>
            </a:r>
            <a:r>
              <a:rPr lang="fr-FR" sz="2000" dirty="0" err="1" smtClean="0">
                <a:solidFill>
                  <a:srgbClr val="003892"/>
                </a:solidFill>
              </a:rPr>
              <a:t>very</a:t>
            </a:r>
            <a:r>
              <a:rPr lang="fr-FR" sz="2000" dirty="0" smtClean="0">
                <a:solidFill>
                  <a:srgbClr val="003892"/>
                </a:solidFill>
              </a:rPr>
              <a:t> </a:t>
            </a:r>
            <a:r>
              <a:rPr lang="fr-FR" sz="2000" dirty="0" err="1" smtClean="0">
                <a:solidFill>
                  <a:srgbClr val="003892"/>
                </a:solidFill>
              </a:rPr>
              <a:t>much</a:t>
            </a:r>
            <a:r>
              <a:rPr lang="fr-FR" sz="2000" dirty="0" smtClean="0">
                <a:solidFill>
                  <a:srgbClr val="003892"/>
                </a:solidFill>
              </a:rPr>
              <a:t> to Fujitsu for </a:t>
            </a:r>
            <a:r>
              <a:rPr lang="fr-FR" sz="2000" dirty="0" err="1" smtClean="0">
                <a:solidFill>
                  <a:srgbClr val="003892"/>
                </a:solidFill>
              </a:rPr>
              <a:t>crosschecking</a:t>
            </a:r>
            <a:r>
              <a:rPr lang="fr-FR" sz="2000" dirty="0" smtClean="0">
                <a:solidFill>
                  <a:srgbClr val="003892"/>
                </a:solidFill>
              </a:rPr>
              <a:t> (JVET-L0637) and feedbacks =&gt; </a:t>
            </a:r>
            <a:r>
              <a:rPr lang="fr-FR" sz="2000" dirty="0" err="1" smtClean="0">
                <a:solidFill>
                  <a:srgbClr val="003892"/>
                </a:solidFill>
              </a:rPr>
              <a:t>random</a:t>
            </a:r>
            <a:r>
              <a:rPr lang="fr-FR" sz="2000" dirty="0" smtClean="0">
                <a:solidFill>
                  <a:srgbClr val="003892"/>
                </a:solidFill>
              </a:rPr>
              <a:t> </a:t>
            </a:r>
            <a:r>
              <a:rPr lang="fr-FR" sz="2000" dirty="0" err="1" smtClean="0">
                <a:solidFill>
                  <a:srgbClr val="003892"/>
                </a:solidFill>
              </a:rPr>
              <a:t>accessibility</a:t>
            </a:r>
            <a:r>
              <a:rPr lang="fr-FR" sz="2000" dirty="0" smtClean="0">
                <a:solidFill>
                  <a:srgbClr val="003892"/>
                </a:solidFill>
              </a:rPr>
              <a:t> OK.</a:t>
            </a:r>
            <a:endParaRPr lang="fr-FR" sz="2000" dirty="0">
              <a:solidFill>
                <a:srgbClr val="003892"/>
              </a:solidFill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Intra Refresh with constraints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42749"/>
              </p:ext>
            </p:extLst>
          </p:nvPr>
        </p:nvGraphicFramePr>
        <p:xfrm>
          <a:off x="2153651" y="744179"/>
          <a:ext cx="5018855" cy="2532936"/>
        </p:xfrm>
        <a:graphic>
          <a:graphicData uri="http://schemas.openxmlformats.org/drawingml/2006/table">
            <a:tbl>
              <a:tblPr firstRow="1" firstCol="1" bandRow="1"/>
              <a:tblGrid>
                <a:gridCol w="1186012"/>
                <a:gridCol w="802728"/>
                <a:gridCol w="802004"/>
                <a:gridCol w="802004"/>
                <a:gridCol w="864198"/>
                <a:gridCol w="561909"/>
              </a:tblGrid>
              <a:tr h="210959">
                <a:tc>
                  <a:txBody>
                    <a:bodyPr/>
                    <a:lstStyle/>
                    <a:p>
                      <a:endParaRPr lang="fr-FR" sz="11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Low delay B Intra Refresh Main10 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84810"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Over </a:t>
                      </a:r>
                      <a:r>
                        <a:rPr lang="fr-FR" sz="1050" b="1" baseline="0" dirty="0" smtClean="0">
                          <a:effectLst/>
                        </a:rPr>
                        <a:t> </a:t>
                      </a:r>
                      <a:r>
                        <a:rPr lang="fr-FR" sz="1050" b="1" dirty="0" smtClean="0">
                          <a:effectLst/>
                        </a:rPr>
                        <a:t>Non-</a:t>
                      </a:r>
                      <a:r>
                        <a:rPr lang="fr-FR" sz="1050" b="1" dirty="0" err="1" smtClean="0">
                          <a:effectLst/>
                        </a:rPr>
                        <a:t>hierarchical</a:t>
                      </a:r>
                      <a:endParaRPr lang="fr-FR" sz="1050" b="1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Low</a:t>
                      </a: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delay</a:t>
                      </a:r>
                      <a:r>
                        <a:rPr lang="fr-FR" sz="1050" b="1" dirty="0" smtClean="0">
                          <a:effectLst/>
                        </a:rPr>
                        <a:t> B Main 10 </a:t>
                      </a:r>
                      <a:r>
                        <a:rPr lang="fr-FR" sz="1050" b="1" dirty="0" err="1" smtClean="0">
                          <a:effectLst/>
                        </a:rPr>
                        <a:t>with</a:t>
                      </a:r>
                      <a:r>
                        <a:rPr lang="fr-FR" sz="1050" b="1" dirty="0" smtClean="0">
                          <a:effectLst/>
                        </a:rPr>
                        <a:t> Intra </a:t>
                      </a:r>
                      <a:r>
                        <a:rPr lang="fr-FR" sz="1050" b="1" dirty="0" err="1" smtClean="0">
                          <a:effectLst/>
                        </a:rPr>
                        <a:t>period</a:t>
                      </a:r>
                      <a:r>
                        <a:rPr lang="fr-FR" sz="1050" b="1" dirty="0" smtClean="0">
                          <a:effectLst/>
                        </a:rPr>
                        <a:t> = 32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10959"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36,88%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56,97%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22,14%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34,76%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71,91%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98,70%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108,36%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50,72%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62,41%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24,57%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41,63%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53,14%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58,97%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91221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 and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associated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esting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conditions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Performance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characterized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32.6% in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average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: 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21% 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classical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sequences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and 62% for Class E &amp; F.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first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comes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forcing Intra CU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itself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(1/4) and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then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mostly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constraints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/>
              <a:buChar char="Þ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bring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low-latency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functionnality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VVC.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1200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add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the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test conditions to CTC.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modfications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 software.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(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assessment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of Intra mode restrictions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instead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of CIP)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26718</TotalTime>
  <Words>743</Words>
  <Application>Microsoft Office PowerPoint</Application>
  <PresentationFormat>Affichage à l'écran (16:9)</PresentationFormat>
  <Paragraphs>195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1. VITEC_template_2016_Q3</vt:lpstr>
      <vt:lpstr>1. VITEC_Title_2016_Q3</vt:lpstr>
      <vt:lpstr>3. VITEC_ TY_2016_Q3</vt:lpstr>
      <vt:lpstr>JVET-L0160 AHG14: Intra Refresh Test conditions and Anchors generation Proposal</vt:lpstr>
      <vt:lpstr>Background</vt:lpstr>
      <vt:lpstr>Summary</vt:lpstr>
      <vt:lpstr>Encoder-only Intra Refresh proposal</vt:lpstr>
      <vt:lpstr>Software modifications</vt:lpstr>
      <vt:lpstr>Test condition for Intra Refresh</vt:lpstr>
      <vt:lpstr>Results: Intra Refresh without constraints</vt:lpstr>
      <vt:lpstr>Results: Intra Refresh with constraints</vt:lpstr>
      <vt:lpstr>Conclusion</vt:lpstr>
      <vt:lpstr>Thank you</vt:lpstr>
      <vt:lpstr>Update : Test condition for Intra Refresh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468</cp:revision>
  <cp:lastPrinted>2012-02-08T21:07:19Z</cp:lastPrinted>
  <dcterms:created xsi:type="dcterms:W3CDTF">2012-03-01T15:39:10Z</dcterms:created>
  <dcterms:modified xsi:type="dcterms:W3CDTF">2018-10-10T07:26:17Z</dcterms:modified>
</cp:coreProperties>
</file>