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56" r:id="rId2"/>
    <p:sldId id="258" r:id="rId3"/>
    <p:sldId id="259" r:id="rId4"/>
    <p:sldId id="268" r:id="rId5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000066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1" autoAdjust="0"/>
    <p:restoredTop sz="89286" autoAdjust="0"/>
  </p:normalViewPr>
  <p:slideViewPr>
    <p:cSldViewPr snapToGrid="0">
      <p:cViewPr varScale="1">
        <p:scale>
          <a:sx n="104" d="100"/>
          <a:sy n="104" d="100"/>
        </p:scale>
        <p:origin x="1494" y="96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6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2018-10-06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6107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5488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07130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476667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2018-10-06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2018-10-06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altLang="ko-KR" dirty="0" smtClean="0"/>
              <a:t>CE6-related</a:t>
            </a:r>
            <a:r>
              <a:rPr lang="en-CA" altLang="ko-KR" dirty="0"/>
              <a:t>: </a:t>
            </a:r>
            <a:r>
              <a:rPr lang="en-US" altLang="ko-KR" dirty="0"/>
              <a:t>Complexity reduction method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based </a:t>
            </a:r>
            <a:r>
              <a:rPr lang="en-US" altLang="ko-KR" dirty="0"/>
              <a:t>on skipping high frequency coefficients for inter MTS</a:t>
            </a:r>
            <a:r>
              <a:rPr lang="en-CA" altLang="ko-KR" dirty="0" smtClean="0"/>
              <a:t/>
            </a:r>
            <a:br>
              <a:rPr lang="en-CA" altLang="ko-KR" dirty="0" smtClean="0"/>
            </a:br>
            <a:r>
              <a:rPr lang="en-US" altLang="ko-KR" dirty="0" smtClean="0"/>
              <a:t>(</a:t>
            </a:r>
            <a:r>
              <a:rPr lang="en-US" altLang="ko-KR" dirty="0" smtClean="0"/>
              <a:t>JVET-L0149)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ko-KR" sz="1600" u="sng" dirty="0" err="1" smtClean="0"/>
              <a:t>Moonmo</a:t>
            </a:r>
            <a:r>
              <a:rPr lang="en-US" altLang="ko-KR" sz="1600" u="sng" dirty="0" smtClean="0"/>
              <a:t> Koo</a:t>
            </a:r>
            <a:r>
              <a:rPr lang="en-US" altLang="ko-KR" sz="1600" dirty="0" smtClean="0"/>
              <a:t>,  Mehdi </a:t>
            </a:r>
            <a:r>
              <a:rPr lang="en-US" altLang="ko-KR" sz="1600" dirty="0" err="1" smtClean="0"/>
              <a:t>Salehifar</a:t>
            </a:r>
            <a:r>
              <a:rPr lang="en-US" altLang="ko-KR" sz="1600" dirty="0" smtClean="0"/>
              <a:t>,  </a:t>
            </a:r>
            <a:r>
              <a:rPr lang="en-US" altLang="ko-KR" sz="1600" dirty="0" err="1" smtClean="0"/>
              <a:t>Jaehyun</a:t>
            </a:r>
            <a:r>
              <a:rPr lang="en-US" altLang="ko-KR" sz="1600" dirty="0" smtClean="0"/>
              <a:t> Kim,  and </a:t>
            </a:r>
            <a:r>
              <a:rPr lang="en-US" altLang="ko-KR" sz="1600" dirty="0" err="1" smtClean="0"/>
              <a:t>Seung</a:t>
            </a:r>
            <a:r>
              <a:rPr lang="en-US" altLang="ko-KR" sz="1600" dirty="0" smtClean="0"/>
              <a:t> Hwan Kim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 fontScale="92500" lnSpcReduction="20000"/>
          </a:bodyPr>
          <a:lstStyle/>
          <a:p>
            <a:r>
              <a:rPr lang="en-US" altLang="ko-KR" dirty="0" smtClean="0"/>
              <a:t>Proposed method</a:t>
            </a:r>
          </a:p>
          <a:p>
            <a:pPr lvl="1"/>
            <a:r>
              <a:rPr lang="en-US" altLang="ko-KR" dirty="0" smtClean="0"/>
              <a:t>Skipping high frequency coefficients for </a:t>
            </a:r>
            <a:r>
              <a:rPr lang="en-US" altLang="ko-KR" dirty="0" smtClean="0"/>
              <a:t>TU with inter MTS ON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Currently, </a:t>
            </a:r>
            <a:r>
              <a:rPr lang="en-US" altLang="ko-KR" dirty="0"/>
              <a:t>coefficient region other than top-left 32x32 is skipped (zeroed-out</a:t>
            </a:r>
            <a:r>
              <a:rPr lang="en-US" altLang="ko-KR" dirty="0" smtClean="0"/>
              <a:t>).</a:t>
            </a:r>
          </a:p>
          <a:p>
            <a:pPr lvl="1"/>
            <a:r>
              <a:rPr lang="en-US" altLang="ko-KR" dirty="0" smtClean="0"/>
              <a:t>The following three stronger restrictions are experimented:</a:t>
            </a:r>
          </a:p>
          <a:p>
            <a:pPr lvl="1"/>
            <a:endParaRPr lang="en-US" altLang="ko-KR" dirty="0" smtClean="0"/>
          </a:p>
          <a:p>
            <a:pPr marL="1257300" lvl="2" indent="-342900">
              <a:buAutoNum type="arabicParenR"/>
            </a:pPr>
            <a:r>
              <a:rPr lang="en-US" altLang="ko-KR" dirty="0" smtClean="0"/>
              <a:t>RMTS_1: if both width and height are greater than 8, half coefficient region is remained.</a:t>
            </a:r>
          </a:p>
          <a:p>
            <a:pPr lvl="3">
              <a:buFontTx/>
              <a:buChar char="-"/>
            </a:pPr>
            <a:r>
              <a:rPr lang="en-US" altLang="ko-KR" dirty="0" smtClean="0"/>
              <a:t>height </a:t>
            </a:r>
            <a:r>
              <a:rPr lang="ko-KR" altLang="ko-KR"/>
              <a:t>≥</a:t>
            </a:r>
            <a:r>
              <a:rPr lang="en-US" altLang="ko-KR" dirty="0"/>
              <a:t> width &amp;&amp; height </a:t>
            </a:r>
            <a:r>
              <a:rPr lang="ko-KR" altLang="ko-KR"/>
              <a:t>≥</a:t>
            </a:r>
            <a:r>
              <a:rPr lang="en-US" altLang="ko-KR" dirty="0"/>
              <a:t> </a:t>
            </a:r>
            <a:r>
              <a:rPr lang="en-US" altLang="ko-KR" dirty="0" smtClean="0"/>
              <a:t>16:      </a:t>
            </a:r>
            <a:r>
              <a:rPr lang="en-US" altLang="ko-KR" dirty="0"/>
              <a:t>(width, height/2</a:t>
            </a:r>
            <a:r>
              <a:rPr lang="en-US" altLang="ko-KR" dirty="0" smtClean="0"/>
              <a:t>)</a:t>
            </a:r>
          </a:p>
          <a:p>
            <a:pPr lvl="3">
              <a:buFontTx/>
              <a:buChar char="-"/>
            </a:pPr>
            <a:r>
              <a:rPr lang="en-US" altLang="ko-KR" dirty="0"/>
              <a:t>width &gt; height &amp;&amp; width </a:t>
            </a:r>
            <a:r>
              <a:rPr lang="ko-KR" altLang="ko-KR"/>
              <a:t>≥</a:t>
            </a:r>
            <a:r>
              <a:rPr lang="en-US" altLang="ko-KR" dirty="0"/>
              <a:t> </a:t>
            </a:r>
            <a:r>
              <a:rPr lang="en-US" altLang="ko-KR" dirty="0" smtClean="0"/>
              <a:t>16:       </a:t>
            </a:r>
            <a:r>
              <a:rPr lang="en-US" altLang="ko-KR" dirty="0"/>
              <a:t>(width/2, height)</a:t>
            </a:r>
            <a:endParaRPr lang="en-US" altLang="ko-KR" dirty="0" smtClean="0"/>
          </a:p>
          <a:p>
            <a:pPr marL="1257300" lvl="2" indent="-342900">
              <a:buAutoNum type="arabicParenR"/>
            </a:pPr>
            <a:r>
              <a:rPr lang="en-US" altLang="ko-KR" dirty="0" smtClean="0"/>
              <a:t>RMTS_2: </a:t>
            </a:r>
            <a:r>
              <a:rPr lang="en-US" altLang="ko-KR" dirty="0"/>
              <a:t>i</a:t>
            </a:r>
            <a:r>
              <a:rPr lang="en-US" altLang="ko-KR" dirty="0" smtClean="0"/>
              <a:t>f </a:t>
            </a:r>
            <a:r>
              <a:rPr lang="en-US" altLang="ko-KR" dirty="0"/>
              <a:t>width (height) ≥ 32, </a:t>
            </a:r>
            <a:r>
              <a:rPr lang="en-US" altLang="ko-KR" dirty="0"/>
              <a:t> </a:t>
            </a:r>
            <a:r>
              <a:rPr lang="en-US" altLang="ko-KR" dirty="0" smtClean="0"/>
              <a:t>left </a:t>
            </a:r>
            <a:r>
              <a:rPr lang="en-US" altLang="ko-KR" dirty="0"/>
              <a:t>(top) half of </a:t>
            </a:r>
            <a:r>
              <a:rPr lang="en-US" altLang="ko-KR" dirty="0" smtClean="0"/>
              <a:t>coefficients are kept.</a:t>
            </a:r>
          </a:p>
          <a:p>
            <a:pPr marL="1257300" lvl="2" indent="-342900">
              <a:buFont typeface="Arial" panose="020B0604020202020204" pitchFamily="34" charset="0"/>
              <a:buAutoNum type="arabicParenR"/>
            </a:pPr>
            <a:r>
              <a:rPr lang="en-US" altLang="ko-KR" dirty="0" smtClean="0"/>
              <a:t>RMTS_3: </a:t>
            </a:r>
            <a:r>
              <a:rPr lang="en-US" altLang="ko-KR" dirty="0"/>
              <a:t>i</a:t>
            </a:r>
            <a:r>
              <a:rPr lang="en-US" altLang="ko-KR" dirty="0" smtClean="0"/>
              <a:t>f </a:t>
            </a:r>
            <a:r>
              <a:rPr lang="en-US" altLang="ko-KR" dirty="0"/>
              <a:t>width (height) ≥ 16, </a:t>
            </a:r>
            <a:r>
              <a:rPr lang="en-US" altLang="ko-KR" dirty="0"/>
              <a:t> </a:t>
            </a:r>
            <a:r>
              <a:rPr lang="en-US" altLang="ko-KR" dirty="0" smtClean="0"/>
              <a:t>left </a:t>
            </a:r>
            <a:r>
              <a:rPr lang="en-US" altLang="ko-KR" dirty="0"/>
              <a:t>(top) half of coefficients are kept</a:t>
            </a:r>
            <a:r>
              <a:rPr lang="en-US" altLang="ko-KR" dirty="0" smtClean="0"/>
              <a:t>.</a:t>
            </a:r>
          </a:p>
          <a:p>
            <a:pPr marL="1257300" lvl="2" indent="-342900">
              <a:buFont typeface="Arial" panose="020B0604020202020204" pitchFamily="34" charset="0"/>
              <a:buAutoNum type="arabicParenR"/>
            </a:pPr>
            <a:endParaRPr lang="en-US" altLang="ko-KR" dirty="0" smtClean="0"/>
          </a:p>
          <a:p>
            <a:pPr lvl="1"/>
            <a:r>
              <a:rPr lang="en-US" altLang="ko-KR" dirty="0" smtClean="0"/>
              <a:t>Residual coding is also taken care of accordingly.</a:t>
            </a:r>
          </a:p>
          <a:p>
            <a:pPr marL="1257300" lvl="2" indent="-342900">
              <a:buAutoNum type="arabicParenR"/>
            </a:pPr>
            <a:r>
              <a:rPr lang="en-US" altLang="ko-KR" dirty="0" smtClean="0"/>
              <a:t>sub-block flags for skipped region are not coded.</a:t>
            </a:r>
          </a:p>
          <a:p>
            <a:pPr marL="1257300" lvl="2" indent="-342900">
              <a:buAutoNum type="arabicParenR"/>
            </a:pPr>
            <a:r>
              <a:rPr lang="en-US" altLang="ko-KR" dirty="0"/>
              <a:t>l</a:t>
            </a:r>
            <a:r>
              <a:rPr lang="en-US" altLang="ko-KR" dirty="0" smtClean="0"/>
              <a:t>ast coefficient position is restricted within feasible region.</a:t>
            </a:r>
          </a:p>
          <a:p>
            <a:pPr marL="1257300" lvl="2" indent="-342900">
              <a:buAutoNum type="arabicParenR"/>
            </a:pPr>
            <a:endParaRPr lang="en-US" altLang="ko-KR" dirty="0" smtClean="0"/>
          </a:p>
          <a:p>
            <a:pPr marL="457200" lvl="1" indent="0">
              <a:buNone/>
            </a:pPr>
            <a:r>
              <a:rPr lang="en-US" altLang="ko-KR" dirty="0" smtClean="0"/>
              <a:t>- RMTS_1/2/3 are applied to only inter TU.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Experimental </a:t>
            </a:r>
            <a:r>
              <a:rPr lang="en-US" altLang="ko-KR" dirty="0" smtClean="0"/>
              <a:t>results  (BD-rate / enc. time)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RMTS_1:  0.06% / 96% (RA)  and 0.12% / 95% (LD)</a:t>
            </a:r>
          </a:p>
          <a:p>
            <a:pPr lvl="1"/>
            <a:r>
              <a:rPr lang="en-US" altLang="ko-KR" dirty="0" smtClean="0"/>
              <a:t>RMTS_2:  0.03% / 96% (RA)  and 0.03% / 96% (LD)</a:t>
            </a:r>
          </a:p>
          <a:p>
            <a:pPr lvl="1"/>
            <a:r>
              <a:rPr lang="en-US" altLang="ko-KR" dirty="0" smtClean="0"/>
              <a:t>RMTS_3:  0.08% / 94% (RA)  and 0.18% / 92% (LD)</a:t>
            </a:r>
            <a:endParaRPr lang="en-US" altLang="ko-KR" dirty="0" smtClean="0"/>
          </a:p>
          <a:p>
            <a:pPr marL="0" indent="0">
              <a:buNone/>
            </a:pPr>
            <a:endParaRPr lang="en-US" altLang="ko-KR" dirty="0"/>
          </a:p>
          <a:p>
            <a:r>
              <a:rPr lang="en-US" altLang="ko-KR" dirty="0" smtClean="0"/>
              <a:t>Thanks to </a:t>
            </a:r>
            <a:r>
              <a:rPr lang="en-US" altLang="ko-KR" dirty="0" smtClean="0"/>
              <a:t>Samsung</a:t>
            </a:r>
            <a:r>
              <a:rPr lang="en-US" altLang="ko-KR" dirty="0" smtClean="0"/>
              <a:t> </a:t>
            </a:r>
            <a:r>
              <a:rPr lang="en-US" altLang="ko-KR" dirty="0" smtClean="0"/>
              <a:t>for cross-checking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313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Reasonable trade-off between complexit</a:t>
            </a:r>
            <a:r>
              <a:rPr lang="en-US" altLang="ko-KR" dirty="0" smtClean="0"/>
              <a:t>y reduction and performance</a:t>
            </a:r>
          </a:p>
          <a:p>
            <a:pPr lvl="1"/>
            <a:r>
              <a:rPr lang="en-US" altLang="ko-KR" dirty="0" smtClean="0"/>
              <a:t>Computation is halved in terms of operation count.</a:t>
            </a:r>
          </a:p>
          <a:p>
            <a:pPr lvl="1"/>
            <a:endParaRPr lang="en-US" altLang="ko-KR" dirty="0" smtClean="0"/>
          </a:p>
          <a:p>
            <a:r>
              <a:rPr lang="en-US" altLang="ko-KR" dirty="0" smtClean="0"/>
              <a:t>It is recommended that one of the proposed methods be considered in next VTM or studied in next CE.</a:t>
            </a: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04008" y="1385455"/>
            <a:ext cx="807899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469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Appendix – Experimental results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CA" altLang="ko-KR" dirty="0" smtClean="0"/>
              <a:t>RMTS_1</a:t>
            </a:r>
            <a:endParaRPr lang="en-CA" altLang="ko-KR" dirty="0" smtClean="0"/>
          </a:p>
          <a:p>
            <a:endParaRPr lang="en-CA" altLang="ko-KR" dirty="0"/>
          </a:p>
          <a:p>
            <a:endParaRPr lang="en-CA" altLang="ko-KR" dirty="0" smtClean="0"/>
          </a:p>
          <a:p>
            <a:endParaRPr lang="en-CA" altLang="ko-KR" dirty="0"/>
          </a:p>
          <a:p>
            <a:pPr marL="0" indent="0">
              <a:buNone/>
            </a:pPr>
            <a:endParaRPr lang="en-CA" altLang="ko-KR" dirty="0"/>
          </a:p>
          <a:p>
            <a:r>
              <a:rPr lang="en-CA" altLang="ko-KR" dirty="0" smtClean="0"/>
              <a:t>RMTS_2</a:t>
            </a:r>
            <a:endParaRPr lang="en-CA" altLang="ko-KR" dirty="0" smtClean="0"/>
          </a:p>
          <a:p>
            <a:pPr lvl="1"/>
            <a:endParaRPr lang="en-CA" altLang="ko-KR" dirty="0" smtClean="0"/>
          </a:p>
          <a:p>
            <a:pPr lvl="1"/>
            <a:endParaRPr lang="en-CA" altLang="ko-KR" dirty="0"/>
          </a:p>
          <a:p>
            <a:pPr lvl="1"/>
            <a:endParaRPr lang="en-CA" altLang="ko-KR" dirty="0" smtClean="0"/>
          </a:p>
          <a:p>
            <a:pPr lvl="1"/>
            <a:endParaRPr lang="en-CA" altLang="ko-KR" dirty="0"/>
          </a:p>
          <a:p>
            <a:pPr marL="457200" lvl="1" indent="0">
              <a:buNone/>
            </a:pPr>
            <a:endParaRPr lang="en-CA" altLang="ko-KR" dirty="0"/>
          </a:p>
          <a:p>
            <a:r>
              <a:rPr lang="en-US" altLang="ko-KR" dirty="0" smtClean="0"/>
              <a:t>RMTS_3</a:t>
            </a:r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8593467"/>
              </p:ext>
            </p:extLst>
          </p:nvPr>
        </p:nvGraphicFramePr>
        <p:xfrm>
          <a:off x="2066637" y="1120067"/>
          <a:ext cx="5405582" cy="1341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0667"/>
                <a:gridCol w="896697"/>
                <a:gridCol w="905163"/>
                <a:gridCol w="905164"/>
                <a:gridCol w="831273"/>
                <a:gridCol w="766618"/>
              </a:tblGrid>
              <a:tr h="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err="1" smtClean="0">
                          <a:solidFill>
                            <a:srgbClr val="CC3300"/>
                          </a:solidFill>
                        </a:rPr>
                        <a:t>Config</a:t>
                      </a:r>
                      <a:r>
                        <a:rPr lang="en-US" altLang="ko-KR" sz="1600" b="1" dirty="0" smtClean="0">
                          <a:solidFill>
                            <a:srgbClr val="CC3300"/>
                          </a:solidFill>
                        </a:rPr>
                        <a:t>.</a:t>
                      </a:r>
                      <a:endParaRPr lang="ko-KR" altLang="en-US" sz="1600" b="1">
                        <a:solidFill>
                          <a:srgbClr val="CC3300"/>
                        </a:solidFill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BD-rate</a:t>
                      </a:r>
                      <a:endParaRPr lang="ko-KR" altLang="en-US" sz="160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err="1" smtClean="0"/>
                        <a:t>EncT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err="1" smtClean="0"/>
                        <a:t>DecT</a:t>
                      </a:r>
                      <a:endParaRPr lang="ko-KR" altLang="en-US" sz="1600"/>
                    </a:p>
                  </a:txBody>
                  <a:tcPr anchor="ctr"/>
                </a:tc>
              </a:tr>
              <a:tr h="0">
                <a:tc vMerge="1"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Y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U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V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RA</a:t>
                      </a:r>
                      <a:endParaRPr lang="ko-KR" altLang="en-US" sz="16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0.06%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-0.06%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-0.01%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96%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100%</a:t>
                      </a:r>
                      <a:endParaRPr lang="ko-KR" altLang="en-US" sz="160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LDB</a:t>
                      </a:r>
                      <a:endParaRPr lang="ko-KR" altLang="en-US" sz="16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0.12%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0.06%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-0.08%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95%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99%</a:t>
                      </a:r>
                      <a:endParaRPr lang="ko-KR" altLang="en-US" sz="1600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0934255"/>
              </p:ext>
            </p:extLst>
          </p:nvPr>
        </p:nvGraphicFramePr>
        <p:xfrm>
          <a:off x="2080494" y="3064321"/>
          <a:ext cx="5405582" cy="1341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0667"/>
                <a:gridCol w="896697"/>
                <a:gridCol w="905163"/>
                <a:gridCol w="905164"/>
                <a:gridCol w="831273"/>
                <a:gridCol w="766618"/>
              </a:tblGrid>
              <a:tr h="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err="1" smtClean="0">
                          <a:solidFill>
                            <a:srgbClr val="CC3300"/>
                          </a:solidFill>
                        </a:rPr>
                        <a:t>Config</a:t>
                      </a:r>
                      <a:r>
                        <a:rPr lang="en-US" altLang="ko-KR" sz="1600" b="1" dirty="0" smtClean="0">
                          <a:solidFill>
                            <a:srgbClr val="CC3300"/>
                          </a:solidFill>
                        </a:rPr>
                        <a:t>.</a:t>
                      </a:r>
                      <a:endParaRPr lang="ko-KR" altLang="en-US" sz="1600" b="1">
                        <a:solidFill>
                          <a:srgbClr val="CC3300"/>
                        </a:solidFill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BD-rate</a:t>
                      </a:r>
                      <a:endParaRPr lang="ko-KR" altLang="en-US" sz="160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err="1" smtClean="0"/>
                        <a:t>EncT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err="1" smtClean="0"/>
                        <a:t>DecT</a:t>
                      </a:r>
                      <a:endParaRPr lang="ko-KR" altLang="en-US" sz="1600"/>
                    </a:p>
                  </a:txBody>
                  <a:tcPr anchor="ctr"/>
                </a:tc>
              </a:tr>
              <a:tr h="0">
                <a:tc vMerge="1"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Y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U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V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RA</a:t>
                      </a:r>
                      <a:endParaRPr lang="ko-KR" altLang="en-US" sz="16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0.03%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-0.04%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-0.04%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96%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98%</a:t>
                      </a:r>
                      <a:endParaRPr lang="ko-KR" altLang="en-US" sz="160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LDB</a:t>
                      </a:r>
                      <a:endParaRPr lang="ko-KR" altLang="en-US" sz="16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0.03%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-0.02%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0.13%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96%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98%</a:t>
                      </a:r>
                      <a:endParaRPr lang="ko-KR" altLang="en-US" sz="1600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1069443"/>
              </p:ext>
            </p:extLst>
          </p:nvPr>
        </p:nvGraphicFramePr>
        <p:xfrm>
          <a:off x="2085113" y="5027047"/>
          <a:ext cx="5405582" cy="1341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0667"/>
                <a:gridCol w="896697"/>
                <a:gridCol w="905163"/>
                <a:gridCol w="905164"/>
                <a:gridCol w="831273"/>
                <a:gridCol w="766618"/>
              </a:tblGrid>
              <a:tr h="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err="1" smtClean="0">
                          <a:solidFill>
                            <a:srgbClr val="CC3300"/>
                          </a:solidFill>
                        </a:rPr>
                        <a:t>Config</a:t>
                      </a:r>
                      <a:r>
                        <a:rPr lang="en-US" altLang="ko-KR" sz="1600" b="1" dirty="0" smtClean="0">
                          <a:solidFill>
                            <a:srgbClr val="CC3300"/>
                          </a:solidFill>
                        </a:rPr>
                        <a:t>.</a:t>
                      </a:r>
                      <a:endParaRPr lang="ko-KR" altLang="en-US" sz="1600" b="1">
                        <a:solidFill>
                          <a:srgbClr val="CC3300"/>
                        </a:solidFill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BD-rate</a:t>
                      </a:r>
                      <a:endParaRPr lang="ko-KR" altLang="en-US" sz="160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err="1" smtClean="0"/>
                        <a:t>EncT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err="1" smtClean="0"/>
                        <a:t>DecT</a:t>
                      </a:r>
                      <a:endParaRPr lang="ko-KR" altLang="en-US" sz="1600"/>
                    </a:p>
                  </a:txBody>
                  <a:tcPr anchor="ctr"/>
                </a:tc>
              </a:tr>
              <a:tr h="0">
                <a:tc vMerge="1"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Y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U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V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RA</a:t>
                      </a:r>
                      <a:endParaRPr lang="ko-KR" altLang="en-US" sz="16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0.08%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-0.06%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-0.05%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94%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99%</a:t>
                      </a:r>
                      <a:endParaRPr lang="ko-KR" altLang="en-US" sz="160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LDB</a:t>
                      </a:r>
                      <a:endParaRPr lang="ko-KR" altLang="en-US" sz="16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0.18%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0.00%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-0.07%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92%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97%</a:t>
                      </a:r>
                      <a:endParaRPr lang="ko-KR" altLang="en-US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0701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2730</TotalTime>
  <Words>393</Words>
  <Application>Microsoft Office PowerPoint</Application>
  <PresentationFormat>A4 용지(210x297mm)</PresentationFormat>
  <Paragraphs>109</Paragraphs>
  <Slides>4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1" baseType="lpstr">
      <vt:lpstr>돋움</vt:lpstr>
      <vt:lpstr>맑은 고딕</vt:lpstr>
      <vt:lpstr>Arial</vt:lpstr>
      <vt:lpstr>Calibri</vt:lpstr>
      <vt:lpstr>Calibri Light</vt:lpstr>
      <vt:lpstr>Times New Roman</vt:lpstr>
      <vt:lpstr>Office 테마</vt:lpstr>
      <vt:lpstr>CE6-related: Complexity reduction method  based on skipping high frequency coefficients for inter MTS (JVET-L0149)</vt:lpstr>
      <vt:lpstr>Summary</vt:lpstr>
      <vt:lpstr>Conclusion</vt:lpstr>
      <vt:lpstr>Appendix – Experimental results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유선미/주임연구원/차세대표준(연)ABM팀(sunmi.yoo@lge.com)</dc:creator>
  <cp:lastModifiedBy>구문모/책임연구원/차세대표준(연)ABM팀(moonmo.koo@lge.com)</cp:lastModifiedBy>
  <cp:revision>151</cp:revision>
  <dcterms:created xsi:type="dcterms:W3CDTF">2016-10-06T06:23:02Z</dcterms:created>
  <dcterms:modified xsi:type="dcterms:W3CDTF">2018-10-06T04:56:38Z</dcterms:modified>
</cp:coreProperties>
</file>