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5" r:id="rId6"/>
    <p:sldId id="261" r:id="rId7"/>
    <p:sldId id="266" r:id="rId8"/>
    <p:sldId id="264" r:id="rId9"/>
    <p:sldId id="267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71176" autoAdjust="0"/>
  </p:normalViewPr>
  <p:slideViewPr>
    <p:cSldViewPr snapToGrid="0">
      <p:cViewPr varScale="1">
        <p:scale>
          <a:sx n="81" d="100"/>
          <a:sy n="81" d="100"/>
        </p:scale>
        <p:origin x="-2232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CE3-related : Reduced number of reference </a:t>
            </a:r>
            <a:r>
              <a:rPr lang="en-CA" altLang="ko-KR" dirty="0" smtClean="0"/>
              <a:t>samples </a:t>
            </a:r>
            <a:br>
              <a:rPr lang="en-CA" altLang="ko-KR" dirty="0" smtClean="0"/>
            </a:br>
            <a:r>
              <a:rPr lang="en-CA" altLang="ko-KR" dirty="0" smtClean="0"/>
              <a:t>for </a:t>
            </a:r>
            <a:r>
              <a:rPr lang="en-CA" altLang="ko-KR" dirty="0"/>
              <a:t>CCLM parameter calculation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(JVET-L0138)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Jangwon Choi (jangwon84.choi@lge.com)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Autofit/>
          </a:bodyPr>
          <a:lstStyle/>
          <a:p>
            <a:r>
              <a:rPr lang="en-CA" altLang="ko-KR" dirty="0" smtClean="0"/>
              <a:t>Reduced </a:t>
            </a:r>
            <a:r>
              <a:rPr lang="en-CA" altLang="ko-KR" dirty="0"/>
              <a:t>number of reference samples </a:t>
            </a:r>
            <a:r>
              <a:rPr lang="en-CA" altLang="ko-KR" dirty="0" smtClean="0"/>
              <a:t>for </a:t>
            </a:r>
            <a:r>
              <a:rPr lang="en-CA" altLang="ko-KR" dirty="0"/>
              <a:t>CCLM parameter </a:t>
            </a:r>
            <a:r>
              <a:rPr lang="en-CA" altLang="ko-KR" dirty="0" smtClean="0"/>
              <a:t>calculation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Limit the number of maximum reference </a:t>
            </a:r>
            <a:r>
              <a:rPr lang="en-US" altLang="ko-KR" dirty="0"/>
              <a:t>sample pairs, which are used in the CCLM parameter </a:t>
            </a:r>
            <a:r>
              <a:rPr lang="en-US" altLang="ko-KR" dirty="0" smtClean="0"/>
              <a:t>determination to reduce the CCLM complexity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modified subsampling position is also introduced </a:t>
            </a:r>
            <a:r>
              <a:rPr lang="en-US" altLang="ko-KR" dirty="0" smtClean="0"/>
              <a:t>to </a:t>
            </a:r>
            <a:r>
              <a:rPr lang="en-US" altLang="ko-KR" dirty="0"/>
              <a:t>improve the proposed reference sample </a:t>
            </a:r>
            <a:r>
              <a:rPr lang="en-US" altLang="ko-KR" dirty="0" smtClean="0"/>
              <a:t>limitation</a:t>
            </a:r>
            <a:br>
              <a:rPr lang="en-US" altLang="ko-KR" dirty="0" smtClean="0"/>
            </a:br>
            <a:endParaRPr lang="en-US" altLang="ko-KR" dirty="0" smtClean="0"/>
          </a:p>
          <a:p>
            <a:r>
              <a:rPr lang="en-US" altLang="ko-KR" dirty="0" smtClean="0"/>
              <a:t>Experimental results </a:t>
            </a:r>
          </a:p>
          <a:p>
            <a:pPr lvl="1"/>
            <a:r>
              <a:rPr lang="en-US" altLang="ko-KR" dirty="0" smtClean="0"/>
              <a:t>For the CCLM parameter calculation, use two reference sample pairs in 2x2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block</a:t>
            </a:r>
          </a:p>
          <a:p>
            <a:pPr lvl="1"/>
            <a:r>
              <a:rPr lang="en-US" altLang="ko-KR" dirty="0" smtClean="0"/>
              <a:t>Else, eight maximum reference sample pairs are used</a:t>
            </a:r>
          </a:p>
          <a:p>
            <a:pPr lvl="1"/>
            <a:r>
              <a:rPr lang="en-US" altLang="ko-KR" dirty="0" smtClean="0"/>
              <a:t>The modified subsampling position is applied</a:t>
            </a:r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Crosscheck : </a:t>
            </a:r>
            <a:r>
              <a:rPr lang="en-US" altLang="ko-KR" dirty="0"/>
              <a:t>Digital </a:t>
            </a:r>
            <a:r>
              <a:rPr lang="en-US" altLang="ko-KR" dirty="0" smtClean="0"/>
              <a:t>Insights</a:t>
            </a:r>
            <a:r>
              <a:rPr lang="en-US" altLang="ko-KR" dirty="0"/>
              <a:t> </a:t>
            </a:r>
            <a:r>
              <a:rPr lang="en-US" altLang="ko-KR" dirty="0" smtClean="0"/>
              <a:t>(JVET-L0568)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608641"/>
              </p:ext>
            </p:extLst>
          </p:nvPr>
        </p:nvGraphicFramePr>
        <p:xfrm>
          <a:off x="115766" y="3801268"/>
          <a:ext cx="4913436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1168052"/>
                <a:gridCol w="826524"/>
                <a:gridCol w="743363"/>
                <a:gridCol w="825889"/>
                <a:gridCol w="674804"/>
                <a:gridCol w="674804"/>
              </a:tblGrid>
              <a:tr h="202510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All Intra Main10 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25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25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-0.31%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-0.24%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-0.35%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 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-0.05%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-0.16%</a:t>
                      </a:r>
                      <a:endParaRPr lang="ko-KR" sz="20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-0.14%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946098"/>
              </p:ext>
            </p:extLst>
          </p:nvPr>
        </p:nvGraphicFramePr>
        <p:xfrm>
          <a:off x="5144966" y="3777822"/>
          <a:ext cx="4643804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103953"/>
                <a:gridCol w="735569"/>
                <a:gridCol w="734969"/>
                <a:gridCol w="734969"/>
                <a:gridCol w="667172"/>
                <a:gridCol w="667172"/>
              </a:tblGrid>
              <a:tr h="156790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Random Access Main 10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679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679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-0.23%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-0.07%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9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-0.31%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280737" y="631824"/>
                <a:ext cx="9344528" cy="5844843"/>
              </a:xfrm>
            </p:spPr>
            <p:txBody>
              <a:bodyPr>
                <a:normAutofit/>
              </a:bodyPr>
              <a:lstStyle/>
              <a:p>
                <a:r>
                  <a:rPr lang="en-US" altLang="ko-KR" dirty="0"/>
                  <a:t>The CCLM (cross-component linear model) method in the current VTM2.0.1 software obtains the linear model parameter α and β based on the least mean square algorithm as </a:t>
                </a:r>
                <a:r>
                  <a:rPr lang="en-US" altLang="ko-KR" dirty="0" smtClean="0"/>
                  <a:t>follows:</a:t>
                </a:r>
              </a:p>
              <a:p>
                <a:endParaRPr lang="en-US" altLang="ko-KR" dirty="0"/>
              </a:p>
              <a:p>
                <a:endParaRPr lang="en-US" altLang="ko-KR" dirty="0" smtClean="0"/>
              </a:p>
              <a:p>
                <a:endParaRPr lang="en-US" altLang="ko-KR" dirty="0"/>
              </a:p>
              <a:p>
                <a:endParaRPr lang="en-US" altLang="ko-KR" dirty="0" smtClean="0"/>
              </a:p>
              <a:p>
                <a:endParaRPr lang="en-US" altLang="ko-KR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>
                        <a:latin typeface="Cambria Math"/>
                      </a:rPr>
                      <m:t>L</m:t>
                    </m:r>
                    <m:d>
                      <m:dPr>
                        <m:ctrlPr>
                          <a:rPr lang="ko-KR" altLang="ko-KR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CA" altLang="ko-KR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r>
                  <a:rPr lang="en-CA" altLang="ko-KR" dirty="0"/>
                  <a:t> </a:t>
                </a:r>
                <a:r>
                  <a:rPr lang="en-CA" altLang="ko-KR" dirty="0" smtClean="0"/>
                  <a:t>: down-sampled </a:t>
                </a:r>
                <a:r>
                  <a:rPr lang="en-CA" altLang="ko-KR" dirty="0"/>
                  <a:t>top and left neighbouring reconstructed </a:t>
                </a:r>
                <a:r>
                  <a:rPr lang="en-CA" altLang="ko-KR" dirty="0" err="1"/>
                  <a:t>luma</a:t>
                </a:r>
                <a:r>
                  <a:rPr lang="en-CA" altLang="ko-KR" dirty="0"/>
                  <a:t> samples</a:t>
                </a:r>
                <a:endParaRPr lang="en-US" altLang="ko-KR" dirty="0" smtClean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smtClean="0">
                        <a:latin typeface="Cambria Math"/>
                      </a:rPr>
                      <m:t>C</m:t>
                    </m:r>
                    <m:d>
                      <m:dPr>
                        <m:ctrlPr>
                          <a:rPr lang="ko-KR" altLang="ko-KR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CA" altLang="ko-KR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r>
                  <a:rPr lang="en-CA" altLang="ko-KR" dirty="0"/>
                  <a:t> </a:t>
                </a:r>
                <a:r>
                  <a:rPr lang="en-CA" altLang="ko-KR" dirty="0" smtClean="0"/>
                  <a:t>: </a:t>
                </a:r>
                <a:r>
                  <a:rPr lang="en-CA" altLang="ko-KR" dirty="0"/>
                  <a:t>top and left neighbouring reconstructed </a:t>
                </a:r>
                <a:r>
                  <a:rPr lang="en-CA" altLang="ko-KR" dirty="0" err="1"/>
                  <a:t>chroma</a:t>
                </a:r>
                <a:r>
                  <a:rPr lang="en-CA" altLang="ko-KR" dirty="0"/>
                  <a:t> samples</a:t>
                </a:r>
                <a:endParaRPr lang="en-US" altLang="ko-KR" dirty="0" smtClean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>
                        <a:latin typeface="Cambria Math"/>
                      </a:rPr>
                      <m:t>N</m:t>
                    </m:r>
                    <m:r>
                      <a:rPr lang="en-CA" altLang="ko-KR">
                        <a:latin typeface="Cambria Math"/>
                      </a:rPr>
                      <m:t>  </m:t>
                    </m:r>
                  </m:oMath>
                </a14:m>
                <a:r>
                  <a:rPr lang="en-CA" altLang="ko-KR" dirty="0" smtClean="0"/>
                  <a:t>    : </a:t>
                </a:r>
                <a:r>
                  <a:rPr lang="en-CA" altLang="ko-KR" dirty="0"/>
                  <a:t>twice of the minimum of width and height of the current </a:t>
                </a:r>
                <a:r>
                  <a:rPr lang="en-CA" altLang="ko-KR" dirty="0" err="1"/>
                  <a:t>chroma</a:t>
                </a:r>
                <a:r>
                  <a:rPr lang="en-CA" altLang="ko-KR" dirty="0"/>
                  <a:t> </a:t>
                </a:r>
                <a:r>
                  <a:rPr lang="en-CA" altLang="ko-KR" dirty="0" smtClean="0"/>
                  <a:t>block</a:t>
                </a:r>
              </a:p>
              <a:p>
                <a:pPr lvl="1"/>
                <a:endParaRPr lang="en-US" altLang="ko-KR" dirty="0" smtClean="0"/>
              </a:p>
              <a:p>
                <a:r>
                  <a:rPr lang="en-US" altLang="ko-KR" dirty="0" smtClean="0"/>
                  <a:t>N varies from 4 to 64</a:t>
                </a:r>
              </a:p>
              <a:p>
                <a:r>
                  <a:rPr lang="en-CA" altLang="ko-KR" dirty="0" smtClean="0"/>
                  <a:t>The </a:t>
                </a:r>
                <a:r>
                  <a:rPr lang="en-CA" altLang="ko-KR" dirty="0"/>
                  <a:t>number of operations which are needed to derive the CCLM parameters are increased almost proportionally to the number of </a:t>
                </a:r>
                <a:r>
                  <a:rPr lang="en-CA" altLang="ko-KR" dirty="0" smtClean="0"/>
                  <a:t>N</a:t>
                </a:r>
                <a:endParaRPr lang="ko-KR" altLang="ko-KR" dirty="0"/>
              </a:p>
              <a:p>
                <a:endParaRPr lang="en-CA" altLang="ko-KR" dirty="0" smtClean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0737" y="631824"/>
                <a:ext cx="9344528" cy="5844843"/>
              </a:xfrm>
              <a:blipFill rotWithShape="1">
                <a:blip r:embed="rId3"/>
                <a:stretch>
                  <a:fillRect l="-522" t="-1044" r="-58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96717" y="1747858"/>
                <a:ext cx="4953000" cy="14083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sz="2000">
                        <a:latin typeface="Cambria Math"/>
                      </a:rPr>
                      <m:t>α</m:t>
                    </m:r>
                    <m:r>
                      <a:rPr lang="en-CA" altLang="ko-KR" sz="200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ko-KR" altLang="ko-KR" sz="20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N</m:t>
                        </m:r>
                        <m:r>
                          <a:rPr lang="en-CA" altLang="ko-KR" sz="2000">
                            <a:latin typeface="Cambria Math"/>
                          </a:rPr>
                          <m:t>·∑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L</m:t>
                            </m:r>
                            <m:d>
                              <m:dPr>
                                <m:ctrlPr>
                                  <a:rPr lang="ko-KR" altLang="ko-KR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CA" altLang="ko-KR" sz="2000">
                                    <a:latin typeface="Cambria Math"/>
                                  </a:rPr>
                                  <m:t>n</m:t>
                                </m:r>
                              </m:e>
                            </m:d>
                            <m:r>
                              <a:rPr lang="en-CA" altLang="ko-KR" sz="2000">
                                <a:latin typeface="Cambria Math"/>
                              </a:rPr>
                              <m:t>·</m:t>
                            </m:r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C</m:t>
                            </m:r>
                            <m:d>
                              <m:dPr>
                                <m:ctrlPr>
                                  <a:rPr lang="ko-KR" altLang="ko-KR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CA" altLang="ko-KR" sz="2000">
                                    <a:latin typeface="Cambria Math"/>
                                  </a:rPr>
                                  <m:t>n</m:t>
                                </m:r>
                              </m:e>
                            </m:d>
                          </m:e>
                        </m:d>
                        <m:r>
                          <a:rPr lang="en-CA" altLang="ko-KR" sz="2000" i="1">
                            <a:latin typeface="Cambria Math"/>
                          </a:rPr>
                          <m:t>−</m:t>
                        </m:r>
                        <m:r>
                          <a:rPr lang="en-US" altLang="ko-KR" sz="2000">
                            <a:latin typeface="Cambria Math"/>
                          </a:rPr>
                          <m:t>∑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L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n</m:t>
                            </m:r>
                          </m:e>
                        </m:d>
                        <m:r>
                          <a:rPr lang="en-CA" altLang="ko-KR" sz="2000">
                            <a:latin typeface="Cambria Math"/>
                          </a:rPr>
                          <m:t>·</m:t>
                        </m:r>
                        <m:r>
                          <a:rPr lang="en-US" altLang="ko-KR" sz="2000">
                            <a:latin typeface="Cambria Math"/>
                          </a:rPr>
                          <m:t>∑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C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n</m:t>
                            </m:r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N</m:t>
                        </m:r>
                        <m:r>
                          <a:rPr lang="en-CA" altLang="ko-KR" sz="2000">
                            <a:latin typeface="Cambria Math"/>
                          </a:rPr>
                          <m:t>·∑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L</m:t>
                            </m:r>
                            <m:d>
                              <m:dPr>
                                <m:ctrlPr>
                                  <a:rPr lang="ko-KR" altLang="ko-KR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CA" altLang="ko-KR" sz="2000">
                                    <a:latin typeface="Cambria Math"/>
                                  </a:rPr>
                                  <m:t>n</m:t>
                                </m:r>
                              </m:e>
                            </m:d>
                            <m:r>
                              <a:rPr lang="en-CA" altLang="ko-KR" sz="2000">
                                <a:latin typeface="Cambria Math"/>
                              </a:rPr>
                              <m:t>·</m:t>
                            </m:r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L</m:t>
                            </m:r>
                            <m:d>
                              <m:dPr>
                                <m:ctrlPr>
                                  <a:rPr lang="ko-KR" altLang="ko-KR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CA" altLang="ko-KR" sz="2000">
                                    <a:latin typeface="Cambria Math"/>
                                  </a:rPr>
                                  <m:t>n</m:t>
                                </m:r>
                              </m:e>
                            </m:d>
                          </m:e>
                        </m:d>
                        <m:r>
                          <a:rPr lang="en-CA" altLang="ko-KR" sz="2000" i="1">
                            <a:latin typeface="Cambria Math"/>
                          </a:rPr>
                          <m:t>−</m:t>
                        </m:r>
                        <m:r>
                          <a:rPr lang="en-US" altLang="ko-KR" sz="2000">
                            <a:latin typeface="Cambria Math"/>
                          </a:rPr>
                          <m:t>∑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L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n</m:t>
                            </m:r>
                          </m:e>
                        </m:d>
                        <m:r>
                          <a:rPr lang="en-CA" altLang="ko-KR" sz="2000">
                            <a:latin typeface="Cambria Math"/>
                          </a:rPr>
                          <m:t>·</m:t>
                        </m:r>
                        <m:r>
                          <a:rPr lang="en-US" altLang="ko-KR" sz="2000">
                            <a:latin typeface="Cambria Math"/>
                          </a:rPr>
                          <m:t>∑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L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n</m:t>
                            </m:r>
                          </m:e>
                        </m:d>
                      </m:den>
                    </m:f>
                  </m:oMath>
                </a14:m>
                <a:r>
                  <a:rPr lang="en-CA" altLang="ko-KR" sz="2000" dirty="0"/>
                  <a:t> </a:t>
                </a:r>
                <a:r>
                  <a:rPr lang="en-CA" altLang="ko-KR" sz="2000" dirty="0" smtClean="0"/>
                  <a:t>       </a:t>
                </a:r>
                <a:r>
                  <a:rPr lang="en-CA" altLang="ko-KR" sz="2000" dirty="0"/>
                  <a:t>	  	</a:t>
                </a:r>
                <a:endParaRPr lang="ko-KR" altLang="ko-KR" sz="2000" dirty="0"/>
              </a:p>
              <a:p>
                <a:endParaRPr lang="en-US" altLang="ko-KR" sz="2000" dirty="0" smtClean="0"/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sz="2000">
                        <a:latin typeface="Cambria Math"/>
                      </a:rPr>
                      <m:t>β</m:t>
                    </m:r>
                    <m:r>
                      <a:rPr lang="en-CA" altLang="ko-KR" sz="200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ko-KR" altLang="ko-KR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ko-KR" sz="2000">
                            <a:latin typeface="Cambria Math"/>
                          </a:rPr>
                          <m:t>∑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C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n</m:t>
                            </m:r>
                          </m:e>
                        </m:d>
                        <m:r>
                          <a:rPr lang="en-CA" altLang="ko-KR" sz="2000" i="1">
                            <a:latin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α</m:t>
                        </m:r>
                        <m:r>
                          <a:rPr lang="en-CA" altLang="ko-KR" sz="2000">
                            <a:latin typeface="Cambria Math"/>
                          </a:rPr>
                          <m:t>·∑</m:t>
                        </m:r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L</m:t>
                        </m:r>
                        <m:d>
                          <m:d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CA" altLang="ko-KR" sz="2000">
                                <a:latin typeface="Cambria Math"/>
                              </a:rPr>
                              <m:t>n</m:t>
                            </m:r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CA" altLang="ko-KR" sz="2000">
                            <a:latin typeface="Cambria Math"/>
                          </a:rPr>
                          <m:t>N</m:t>
                        </m:r>
                      </m:den>
                    </m:f>
                  </m:oMath>
                </a14:m>
                <a:r>
                  <a:rPr lang="en-CA" altLang="ko-KR" sz="2000" dirty="0"/>
                  <a:t>				</a:t>
                </a:r>
                <a:endParaRPr lang="ko-KR" altLang="ko-KR" sz="2000" dirty="0"/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17" y="1747858"/>
                <a:ext cx="4953000" cy="140839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961529"/>
              </p:ext>
            </p:extLst>
          </p:nvPr>
        </p:nvGraphicFramePr>
        <p:xfrm>
          <a:off x="3508765" y="1724412"/>
          <a:ext cx="6209665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989358"/>
                <a:gridCol w="4220307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Operation type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Number of operations in </a:t>
                      </a: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equation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Multiplications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2N+7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Addition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4N+18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Division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Two operations are required but they are replaced by look up table and shift in VTM2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CCLM parameter </a:t>
            </a:r>
            <a:r>
              <a:rPr lang="en-CA" altLang="ko-KR" dirty="0" smtClean="0"/>
              <a:t>calculation</a:t>
            </a:r>
          </a:p>
          <a:p>
            <a:pPr lvl="1"/>
            <a:r>
              <a:rPr lang="en-CA" altLang="ko-KR" dirty="0" smtClean="0"/>
              <a:t>Uses </a:t>
            </a:r>
            <a:r>
              <a:rPr lang="en-CA" altLang="ko-KR" dirty="0"/>
              <a:t>the smaller number of reference samples in the determination of the CCLM parameters so that the required computational complexity can be reduced significantly. </a:t>
            </a:r>
            <a:endParaRPr lang="en-CA" altLang="ko-KR" dirty="0" smtClean="0"/>
          </a:p>
          <a:p>
            <a:pPr lvl="1"/>
            <a:r>
              <a:rPr lang="en-CA" altLang="ko-KR" dirty="0" smtClean="0"/>
              <a:t>The </a:t>
            </a:r>
            <a:r>
              <a:rPr lang="en-CA" altLang="ko-KR" u="sng" dirty="0"/>
              <a:t>maximum number of N is restricted by N</a:t>
            </a:r>
            <a:r>
              <a:rPr lang="en-CA" altLang="ko-KR" u="sng" baseline="-25000" dirty="0"/>
              <a:t>th</a:t>
            </a:r>
            <a:r>
              <a:rPr lang="en-CA" altLang="ko-KR" dirty="0"/>
              <a:t>, so the reference sample pairs are selected with subsampling if it is required</a:t>
            </a:r>
            <a:r>
              <a:rPr lang="en-CA" altLang="ko-KR" dirty="0" smtClean="0"/>
              <a:t>.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/>
              <a:t>number of N is reduced by half for worst case (i.e. 2x2 block) and up to by eight (i.e. 32x32) for average </a:t>
            </a:r>
            <a:r>
              <a:rPr lang="en-CA" altLang="ko-KR" dirty="0" smtClean="0"/>
              <a:t>case.</a:t>
            </a:r>
            <a:endParaRPr lang="ko-KR" altLang="ko-KR" dirty="0"/>
          </a:p>
          <a:p>
            <a:pPr lvl="1"/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758208"/>
              </p:ext>
            </p:extLst>
          </p:nvPr>
        </p:nvGraphicFramePr>
        <p:xfrm>
          <a:off x="574431" y="2351859"/>
          <a:ext cx="8721969" cy="2532256"/>
        </p:xfrm>
        <a:graphic>
          <a:graphicData uri="http://schemas.openxmlformats.org/drawingml/2006/table">
            <a:tbl>
              <a:tblPr firstRow="1" firstCol="1" bandRow="1"/>
              <a:tblGrid>
                <a:gridCol w="2731896"/>
                <a:gridCol w="2642801"/>
                <a:gridCol w="3347272"/>
              </a:tblGrid>
              <a:tr h="57003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Chroma block size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N in VTM 2.0.1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Restricted N</a:t>
                      </a:r>
                      <a:r>
                        <a:rPr lang="en-US" sz="1800" b="1" baseline="-25000">
                          <a:effectLst/>
                          <a:latin typeface="Times New Roman"/>
                          <a:ea typeface="맑은 고딕"/>
                        </a:rPr>
                        <a:t>th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in proposed method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2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2 x 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64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2 x n / n x 2 (n &gt; 2)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64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 x 4 / 4 x n / n x 4 (n &gt; 4)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8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8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64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8 x 8 / 8 x n / n x 8 (n &gt; 8)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16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8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64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16x16, 16x32, 32x16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32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8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2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32x32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64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8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CCLM parameter </a:t>
            </a:r>
            <a:r>
              <a:rPr lang="en-CA" altLang="ko-KR" dirty="0" smtClean="0"/>
              <a:t>calculation</a:t>
            </a:r>
          </a:p>
          <a:p>
            <a:pPr lvl="1"/>
            <a:r>
              <a:rPr lang="en-CA" altLang="ko-KR" dirty="0"/>
              <a:t>The modified subsampling pixel position is also </a:t>
            </a:r>
            <a:r>
              <a:rPr lang="en-CA" altLang="ko-KR" dirty="0" smtClean="0"/>
              <a:t>proposed.</a:t>
            </a:r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/>
              <a:t>subsampling pixels can be selected in the inverse positions compared to the previous VTM2</a:t>
            </a:r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6" name="그림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621" y="1934233"/>
            <a:ext cx="5408272" cy="40679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5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VTM2.0.1</a:t>
            </a:r>
          </a:p>
          <a:p>
            <a:r>
              <a:rPr lang="en-US" altLang="ko-KR" dirty="0" smtClean="0"/>
              <a:t>Test 1 : </a:t>
            </a:r>
            <a:r>
              <a:rPr lang="en-CA" altLang="ko-KR" dirty="0"/>
              <a:t>N</a:t>
            </a:r>
            <a:r>
              <a:rPr lang="en-CA" altLang="ko-KR" baseline="-25000" dirty="0"/>
              <a:t>th</a:t>
            </a:r>
            <a:r>
              <a:rPr lang="en-US" altLang="ko-KR" dirty="0" smtClean="0"/>
              <a:t> = 2 in 2x2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block. Others, </a:t>
            </a:r>
            <a:r>
              <a:rPr lang="en-CA" altLang="ko-KR" dirty="0" smtClean="0"/>
              <a:t>N</a:t>
            </a:r>
            <a:r>
              <a:rPr lang="en-CA" altLang="ko-KR" baseline="-25000" dirty="0" smtClean="0"/>
              <a:t>th</a:t>
            </a:r>
            <a:r>
              <a:rPr lang="en-CA" altLang="ko-KR" dirty="0" smtClean="0"/>
              <a:t> = 8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492697"/>
              </p:ext>
            </p:extLst>
          </p:nvPr>
        </p:nvGraphicFramePr>
        <p:xfrm>
          <a:off x="2292350" y="1491823"/>
          <a:ext cx="5016500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6770"/>
                <a:gridCol w="774065"/>
                <a:gridCol w="826135"/>
                <a:gridCol w="710565"/>
                <a:gridCol w="710565"/>
              </a:tblGrid>
              <a:tr h="161925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All Intra Main10 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0.07%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0.37%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0.16%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0.08%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 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0.14%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883343"/>
              </p:ext>
            </p:extLst>
          </p:nvPr>
        </p:nvGraphicFramePr>
        <p:xfrm>
          <a:off x="2315257" y="3977116"/>
          <a:ext cx="4999942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186470"/>
                <a:gridCol w="790550"/>
                <a:gridCol w="789906"/>
                <a:gridCol w="789906"/>
                <a:gridCol w="721555"/>
                <a:gridCol w="721555"/>
              </a:tblGrid>
              <a:tr h="243010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Random Access Main 10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0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0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0.18%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-0.06%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0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0.13%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0.11%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VTM2.0.1</a:t>
            </a:r>
          </a:p>
          <a:p>
            <a:r>
              <a:rPr lang="en-US" altLang="ko-KR" dirty="0" smtClean="0"/>
              <a:t>Test 2 : Test 1 with the </a:t>
            </a:r>
            <a:r>
              <a:rPr lang="en-CA" altLang="ko-KR" dirty="0"/>
              <a:t>modified subsampling pixel position</a:t>
            </a:r>
            <a:r>
              <a:rPr lang="en-US" altLang="ko-KR" dirty="0" smtClean="0"/>
              <a:t> 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918228"/>
              </p:ext>
            </p:extLst>
          </p:nvPr>
        </p:nvGraphicFramePr>
        <p:xfrm>
          <a:off x="2292350" y="1491823"/>
          <a:ext cx="5016500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6770"/>
                <a:gridCol w="774065"/>
                <a:gridCol w="826135"/>
                <a:gridCol w="710565"/>
                <a:gridCol w="710565"/>
              </a:tblGrid>
              <a:tr h="161925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All Intra Main10 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-0.31%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-0.24%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-0.02%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-0.01%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-0.35%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 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-0.05%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-0.16%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-0.14%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95%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066677"/>
              </p:ext>
            </p:extLst>
          </p:nvPr>
        </p:nvGraphicFramePr>
        <p:xfrm>
          <a:off x="2315257" y="3977116"/>
          <a:ext cx="4999942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186470"/>
                <a:gridCol w="790550"/>
                <a:gridCol w="789906"/>
                <a:gridCol w="789906"/>
                <a:gridCol w="721555"/>
                <a:gridCol w="721555"/>
              </a:tblGrid>
              <a:tr h="243010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Random Access Main 10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0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0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98%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-0.23%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-0.04%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0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等线"/>
                          <a:cs typeface="Arial"/>
                        </a:rPr>
                        <a:t>　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0.02%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-0.07%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-0.15%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0.03%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-0.31%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100%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94%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50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To reduce the complexity of CCLM parameter derivation, the limitation of reference sample number for CCLM parameter calculation is proposed. </a:t>
            </a:r>
            <a:endParaRPr lang="en-CA" altLang="ko-KR" dirty="0" smtClean="0"/>
          </a:p>
          <a:p>
            <a:r>
              <a:rPr lang="en-CA" altLang="ko-KR" dirty="0" smtClean="0"/>
              <a:t>This </a:t>
            </a:r>
            <a:r>
              <a:rPr lang="en-CA" altLang="ko-KR" dirty="0"/>
              <a:t>method can reduce the number of operations in the CCLM prediction with the negligible coding performance changes while the computation complexity is reduced significantly. </a:t>
            </a:r>
            <a:endParaRPr lang="en-CA" altLang="ko-KR" dirty="0" smtClean="0"/>
          </a:p>
          <a:p>
            <a:r>
              <a:rPr lang="en-CA" altLang="ko-KR" dirty="0" smtClean="0"/>
              <a:t>The </a:t>
            </a:r>
            <a:r>
              <a:rPr lang="en-CA" altLang="ko-KR" dirty="0"/>
              <a:t>modified subsampling position is also introduced in this proposal, and it can bring synergy effect with the proposed reference sample limitation </a:t>
            </a:r>
            <a:r>
              <a:rPr lang="en-CA" altLang="ko-KR" dirty="0" smtClean="0"/>
              <a:t>method</a:t>
            </a:r>
          </a:p>
          <a:p>
            <a:endParaRPr lang="en-CA" altLang="ko-KR" dirty="0" smtClean="0"/>
          </a:p>
          <a:p>
            <a:r>
              <a:rPr lang="en-US" altLang="ko-KR" dirty="0"/>
              <a:t>It is suggested to study </a:t>
            </a:r>
            <a:r>
              <a:rPr lang="en-US" altLang="ko-KR" dirty="0" smtClean="0"/>
              <a:t>in the CE</a:t>
            </a:r>
            <a:endParaRPr lang="en-US" altLang="ko-KR" dirty="0"/>
          </a:p>
          <a:p>
            <a:endParaRPr lang="ko-KR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test results of the </a:t>
            </a:r>
            <a:r>
              <a:rPr lang="en-CA" altLang="ko-KR" dirty="0" smtClean="0"/>
              <a:t>modified subsampling pixel position only </a:t>
            </a:r>
            <a:endParaRPr lang="en-US" altLang="ko-KR" dirty="0" smtClean="0"/>
          </a:p>
          <a:p>
            <a:r>
              <a:rPr lang="en-US" altLang="ko-KR" dirty="0" smtClean="0"/>
              <a:t>Tool-on </a:t>
            </a:r>
            <a:r>
              <a:rPr lang="en-US" altLang="ko-KR" dirty="0"/>
              <a:t>test in </a:t>
            </a:r>
            <a:r>
              <a:rPr lang="en-US" altLang="ko-KR" dirty="0" smtClean="0"/>
              <a:t>VTM2.0.1 ( </a:t>
            </a:r>
            <a:r>
              <a:rPr lang="en-US" altLang="ko-KR" dirty="0"/>
              <a:t>not stable </a:t>
            </a:r>
            <a:r>
              <a:rPr lang="en-US" altLang="ko-KR" dirty="0" err="1"/>
              <a:t>EncT</a:t>
            </a:r>
            <a:r>
              <a:rPr lang="en-US" altLang="ko-KR" dirty="0"/>
              <a:t> and </a:t>
            </a:r>
            <a:r>
              <a:rPr lang="en-US" altLang="ko-KR" dirty="0" err="1"/>
              <a:t>DecT</a:t>
            </a:r>
            <a:r>
              <a:rPr lang="en-US" altLang="ko-KR" dirty="0"/>
              <a:t> )</a:t>
            </a:r>
          </a:p>
          <a:p>
            <a:endParaRPr lang="en-US" altLang="ko-KR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016583"/>
              </p:ext>
            </p:extLst>
          </p:nvPr>
        </p:nvGraphicFramePr>
        <p:xfrm>
          <a:off x="2292350" y="1491823"/>
          <a:ext cx="5016500" cy="2291715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6770"/>
                <a:gridCol w="774065"/>
                <a:gridCol w="826135"/>
                <a:gridCol w="710565"/>
                <a:gridCol w="710565"/>
              </a:tblGrid>
              <a:tr h="161925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All Intra Main10 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 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15099"/>
              </p:ext>
            </p:extLst>
          </p:nvPr>
        </p:nvGraphicFramePr>
        <p:xfrm>
          <a:off x="2315257" y="3977116"/>
          <a:ext cx="4999942" cy="2311840"/>
        </p:xfrm>
        <a:graphic>
          <a:graphicData uri="http://schemas.openxmlformats.org/drawingml/2006/table">
            <a:tbl>
              <a:tblPr firstRow="1" firstCol="1" bandRow="1"/>
              <a:tblGrid>
                <a:gridCol w="1186470"/>
                <a:gridCol w="790550"/>
                <a:gridCol w="789906"/>
                <a:gridCol w="789906"/>
                <a:gridCol w="721555"/>
                <a:gridCol w="721555"/>
              </a:tblGrid>
              <a:tr h="243010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Random Access Main 10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0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 VTM-2.0.1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010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Y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U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V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EncT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DecT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A1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A2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B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C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0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E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Overall</a:t>
                      </a:r>
                      <a:endParaRPr lang="ko-KR" sz="20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Class D</a:t>
                      </a:r>
                      <a:endParaRPr lang="ko-KR" sz="20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10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2868</TotalTime>
  <Words>1379</Words>
  <Application>Microsoft Office PowerPoint</Application>
  <PresentationFormat>A4 용지(210x297mm)</PresentationFormat>
  <Paragraphs>529</Paragraphs>
  <Slides>9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CE3-related : Reduced number of reference samples  for CCLM parameter calculation (JVET-L0138)</vt:lpstr>
      <vt:lpstr>Summary</vt:lpstr>
      <vt:lpstr>Introduction</vt:lpstr>
      <vt:lpstr>Proposed method</vt:lpstr>
      <vt:lpstr>Proposed method</vt:lpstr>
      <vt:lpstr>Experimental results</vt:lpstr>
      <vt:lpstr>Experimental results</vt:lpstr>
      <vt:lpstr>Conclusion</vt:lpstr>
      <vt:lpstr>Appendix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Jangwon Choi</cp:lastModifiedBy>
  <cp:revision>145</cp:revision>
  <dcterms:created xsi:type="dcterms:W3CDTF">2016-10-06T06:23:02Z</dcterms:created>
  <dcterms:modified xsi:type="dcterms:W3CDTF">2018-10-04T11:56:09Z</dcterms:modified>
</cp:coreProperties>
</file>