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83" r:id="rId4"/>
    <p:sldId id="292" r:id="rId5"/>
    <p:sldId id="288" r:id="rId6"/>
    <p:sldId id="286" r:id="rId7"/>
    <p:sldId id="289" r:id="rId8"/>
    <p:sldId id="290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JVET-L0104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sym typeface="Source Han Sans CN Light"/>
              </a:rPr>
              <a:t>AHG5: Reducing VVC worst-case memory bandwidth by restricting bi-directional 4x4 inter CUs/sub-blocks</a:t>
            </a:r>
            <a:endParaRPr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In VVC, the worst case of MC bandwidth occurs with the bi-prediction 4x4 block</a:t>
            </a:r>
            <a:endParaRPr lang="en-US" dirty="0"/>
          </a:p>
          <a:p>
            <a:pPr lvl="1" hangingPunct="0"/>
            <a:r>
              <a:rPr lang="en-CA" dirty="0"/>
              <a:t>4x4 CU coded as bi-directional inter mode (AMVP or normal merge mode)</a:t>
            </a:r>
            <a:endParaRPr lang="en-US" dirty="0"/>
          </a:p>
          <a:p>
            <a:pPr lvl="1" hangingPunct="0"/>
            <a:r>
              <a:rPr lang="en-CA" dirty="0"/>
              <a:t>CUs coded as ATMVP merge mode with 4x4 size of sub-blocks</a:t>
            </a:r>
            <a:endParaRPr lang="en-US" dirty="0"/>
          </a:p>
          <a:p>
            <a:pPr lvl="1"/>
            <a:r>
              <a:rPr lang="en-CA" dirty="0"/>
              <a:t>CUs coded as bi-directional affine mode (where sub-block size is always 4x4)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046C32-EC98-40FD-A610-DBA5CB917127}"/>
              </a:ext>
            </a:extLst>
          </p:cNvPr>
          <p:cNvCxnSpPr>
            <a:cxnSpLocks/>
          </p:cNvCxnSpPr>
          <p:nvPr/>
        </p:nvCxnSpPr>
        <p:spPr>
          <a:xfrm>
            <a:off x="8953912" y="4210344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2147736-6717-4833-A7E1-17043C75283F}"/>
              </a:ext>
            </a:extLst>
          </p:cNvPr>
          <p:cNvSpPr txBox="1"/>
          <p:nvPr/>
        </p:nvSpPr>
        <p:spPr>
          <a:xfrm>
            <a:off x="9208547" y="4686925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D3FE3E5-BA03-4827-83F7-5BC558B25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833988"/>
              </p:ext>
            </p:extLst>
          </p:nvPr>
        </p:nvGraphicFramePr>
        <p:xfrm>
          <a:off x="7503572" y="4210344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720E492-2315-44F5-A307-E309D02C89AE}"/>
              </a:ext>
            </a:extLst>
          </p:cNvPr>
          <p:cNvSpPr/>
          <p:nvPr/>
        </p:nvSpPr>
        <p:spPr>
          <a:xfrm>
            <a:off x="6959307" y="5789375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(4x4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(4+7) x (4+7) x 2 x 4 = 968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9CA7BE7-2036-444F-8BF4-5C6609A52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535971"/>
              </p:ext>
            </p:extLst>
          </p:nvPr>
        </p:nvGraphicFramePr>
        <p:xfrm>
          <a:off x="2495930" y="4210344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12CFAF50-5866-45E2-9DD9-C4AF0B070498}"/>
              </a:ext>
            </a:extLst>
          </p:cNvPr>
          <p:cNvSpPr/>
          <p:nvPr/>
        </p:nvSpPr>
        <p:spPr>
          <a:xfrm>
            <a:off x="1894727" y="5753689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5CEB9D-C023-4348-AEEC-85B131C5C5D3}"/>
              </a:ext>
            </a:extLst>
          </p:cNvPr>
          <p:cNvCxnSpPr>
            <a:cxnSpLocks/>
          </p:cNvCxnSpPr>
          <p:nvPr/>
        </p:nvCxnSpPr>
        <p:spPr>
          <a:xfrm>
            <a:off x="3946198" y="4210344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2563C1-6479-4972-9050-B4CF28931363}"/>
              </a:ext>
            </a:extLst>
          </p:cNvPr>
          <p:cNvSpPr txBox="1"/>
          <p:nvPr/>
        </p:nvSpPr>
        <p:spPr>
          <a:xfrm>
            <a:off x="4184887" y="4707410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9182E977-784D-4DE8-B6F9-4EF0C6BAD101}"/>
              </a:ext>
            </a:extLst>
          </p:cNvPr>
          <p:cNvSpPr/>
          <p:nvPr/>
        </p:nvSpPr>
        <p:spPr>
          <a:xfrm rot="16200000">
            <a:off x="5852312" y="4262432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7B7021-FF63-443C-A156-2B1A4EC5C056}"/>
              </a:ext>
            </a:extLst>
          </p:cNvPr>
          <p:cNvSpPr txBox="1"/>
          <p:nvPr/>
        </p:nvSpPr>
        <p:spPr>
          <a:xfrm>
            <a:off x="5165255" y="4522744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115% increase</a:t>
            </a: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Proposal: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restricting bi-prediction for 4x4 blocks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/>
          </a:bodyPr>
          <a:lstStyle/>
          <a:p>
            <a:pPr lvl="0" hangingPunct="0"/>
            <a:r>
              <a:rPr lang="en-CA" sz="2400" dirty="0"/>
              <a:t>Disallow bi-directional inter mode (AMVP mode and Merge mode) for 4x4 CU.</a:t>
            </a:r>
            <a:endParaRPr lang="en-US" sz="2400" dirty="0"/>
          </a:p>
          <a:p>
            <a:pPr lvl="0" hangingPunct="0"/>
            <a:r>
              <a:rPr lang="en-CA" sz="2400" dirty="0"/>
              <a:t>ATMVP</a:t>
            </a:r>
          </a:p>
          <a:p>
            <a:pPr lvl="1" hangingPunct="0"/>
            <a:r>
              <a:rPr lang="en-CA" sz="2000" dirty="0"/>
              <a:t>Minimum sub-block size: enlarge from 4x4 to 8x8 (i.e. disabled if either width or height of a CU is equal to 4).</a:t>
            </a:r>
            <a:endParaRPr lang="en-US" sz="2000" dirty="0"/>
          </a:p>
          <a:p>
            <a:pPr lvl="0" hangingPunct="0"/>
            <a:r>
              <a:rPr lang="en-CA" sz="2400" dirty="0"/>
              <a:t>Affine: </a:t>
            </a:r>
          </a:p>
          <a:p>
            <a:pPr lvl="1" hangingPunct="0"/>
            <a:r>
              <a:rPr lang="en-CA" sz="2000" dirty="0"/>
              <a:t>4x4 sub-block size used for </a:t>
            </a:r>
            <a:r>
              <a:rPr lang="en-CA" sz="2000" dirty="0" err="1"/>
              <a:t>uni</a:t>
            </a:r>
            <a:r>
              <a:rPr lang="en-CA" sz="2000" dirty="0"/>
              <a:t>-directional affine mode;</a:t>
            </a:r>
          </a:p>
          <a:p>
            <a:pPr lvl="1" hangingPunct="0"/>
            <a:r>
              <a:rPr lang="en-CA" sz="2000" dirty="0"/>
              <a:t>8x4/4x8 sub-block size used for bi-directional affine mode.</a:t>
            </a:r>
          </a:p>
          <a:p>
            <a:pPr lvl="0" hangingPunct="0"/>
            <a:endParaRPr lang="en-US" sz="2400" dirty="0"/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9F88978-C6E9-429F-8286-EA972DC8421A}"/>
              </a:ext>
            </a:extLst>
          </p:cNvPr>
          <p:cNvCxnSpPr>
            <a:cxnSpLocks/>
          </p:cNvCxnSpPr>
          <p:nvPr/>
        </p:nvCxnSpPr>
        <p:spPr>
          <a:xfrm>
            <a:off x="8953912" y="426821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1301D5-2333-4076-AD79-235C86F57BA6}"/>
              </a:ext>
            </a:extLst>
          </p:cNvPr>
          <p:cNvSpPr txBox="1"/>
          <p:nvPr/>
        </p:nvSpPr>
        <p:spPr>
          <a:xfrm>
            <a:off x="9208547" y="4744800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D92857-4C01-4238-864E-5234A9402769}"/>
              </a:ext>
            </a:extLst>
          </p:cNvPr>
          <p:cNvSpPr/>
          <p:nvPr/>
        </p:nvSpPr>
        <p:spPr>
          <a:xfrm>
            <a:off x="6959307" y="5847250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with proposal: (8x4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(4+7) x 2 x 2= 660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FB9E2A1-2A30-49DB-BE0C-CBDA12C14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918908"/>
              </p:ext>
            </p:extLst>
          </p:nvPr>
        </p:nvGraphicFramePr>
        <p:xfrm>
          <a:off x="2495930" y="4268219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97A2D52-A7BA-40B4-85B3-82749C53F1EE}"/>
              </a:ext>
            </a:extLst>
          </p:cNvPr>
          <p:cNvSpPr/>
          <p:nvPr/>
        </p:nvSpPr>
        <p:spPr>
          <a:xfrm>
            <a:off x="1894727" y="5811564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5C69B4C-933A-4C41-8B4E-0FB688F116C0}"/>
              </a:ext>
            </a:extLst>
          </p:cNvPr>
          <p:cNvCxnSpPr>
            <a:cxnSpLocks/>
          </p:cNvCxnSpPr>
          <p:nvPr/>
        </p:nvCxnSpPr>
        <p:spPr>
          <a:xfrm>
            <a:off x="3946198" y="426821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CD10407-6527-4981-AB2B-94F8D29FAA9E}"/>
              </a:ext>
            </a:extLst>
          </p:cNvPr>
          <p:cNvSpPr txBox="1"/>
          <p:nvPr/>
        </p:nvSpPr>
        <p:spPr>
          <a:xfrm>
            <a:off x="4184887" y="4765285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E0433147-8851-446A-8066-80B1F82A8C8C}"/>
              </a:ext>
            </a:extLst>
          </p:cNvPr>
          <p:cNvSpPr/>
          <p:nvPr/>
        </p:nvSpPr>
        <p:spPr>
          <a:xfrm rot="16200000">
            <a:off x="5852312" y="4320307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D95F7A-093C-49DA-A0A4-C4C357032132}"/>
              </a:ext>
            </a:extLst>
          </p:cNvPr>
          <p:cNvSpPr txBox="1"/>
          <p:nvPr/>
        </p:nvSpPr>
        <p:spPr>
          <a:xfrm>
            <a:off x="5165255" y="4580619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47% increase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9A650E9-F5A8-4411-B2CF-0FCB9CD44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81402"/>
              </p:ext>
            </p:extLst>
          </p:nvPr>
        </p:nvGraphicFramePr>
        <p:xfrm>
          <a:off x="7486756" y="4282215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Proposed modifications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CB4854-6FCE-4516-A735-2E52DADB8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6" y="3659563"/>
            <a:ext cx="5851214" cy="21122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FC31E6-6B2A-4082-A3A4-8923A213A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391" y="3659563"/>
            <a:ext cx="5851214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16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restricting 4x4 block Bi-prediction in VVC:</a:t>
            </a:r>
          </a:p>
          <a:p>
            <a:pPr lvl="1"/>
            <a:r>
              <a:rPr lang="en-US" dirty="0"/>
              <a:t>Worse case MC bandwidth requirement can be significantly reduced.</a:t>
            </a:r>
          </a:p>
          <a:p>
            <a:pPr lvl="2"/>
            <a:r>
              <a:rPr lang="en-US" dirty="0"/>
              <a:t>Overhead relative to HEVC drops from 115% down to 47%.  </a:t>
            </a:r>
          </a:p>
          <a:p>
            <a:pPr lvl="1"/>
            <a:r>
              <a:rPr lang="en-US" dirty="0"/>
              <a:t>Minor BD-rate increase.</a:t>
            </a:r>
          </a:p>
          <a:p>
            <a:pPr lvl="2"/>
            <a:r>
              <a:rPr lang="en-US" dirty="0"/>
              <a:t>0.14% for RA (98% decoding time)</a:t>
            </a:r>
          </a:p>
          <a:p>
            <a:pPr lvl="2"/>
            <a:r>
              <a:rPr lang="en-US" dirty="0"/>
              <a:t>0.16% for LDB (96% decoding time)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Bi-directional Inter Modes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Proposed restrictions on bi-directional inter mode (AMVP and Merge)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09FC-FA61-434E-B9CE-B929DDBB1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6" y="3659563"/>
            <a:ext cx="5851214" cy="2112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02CE39-6971-446D-BFD1-2FF47C8C6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864" y="3659563"/>
            <a:ext cx="5851214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11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ATMVP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Proposed restrictions on ATMVP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080620-F01E-464D-BCA3-AF88C944E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6" y="3659563"/>
            <a:ext cx="5851214" cy="21122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E101AA-E501-45F4-8E68-314D8949C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390" y="3659563"/>
            <a:ext cx="5851214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71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Affine Modes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Proposed restrictions on Affine Modes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9B82F1-F6B0-48FA-A907-BA441CBAB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6" y="3659563"/>
            <a:ext cx="5851214" cy="2112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4A133A-F0DB-4646-B237-A631B99A2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876" y="3659563"/>
            <a:ext cx="5851214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0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380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Proposal: restricting bi-prediction for 4x4 blocks</vt:lpstr>
      <vt:lpstr>Results</vt:lpstr>
      <vt:lpstr>Summary</vt:lpstr>
      <vt:lpstr>Thank you</vt:lpstr>
      <vt:lpstr>Results of Bi-directional Inter Modes</vt:lpstr>
      <vt:lpstr>Results of ATMVP</vt:lpstr>
      <vt:lpstr>Results of Affine Modes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72</cp:revision>
  <dcterms:created xsi:type="dcterms:W3CDTF">2018-09-04T21:01:33Z</dcterms:created>
  <dcterms:modified xsi:type="dcterms:W3CDTF">2018-10-05T04:49:09Z</dcterms:modified>
</cp:coreProperties>
</file>