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15"/>
  </p:notesMasterIdLst>
  <p:sldIdLst>
    <p:sldId id="268" r:id="rId5"/>
    <p:sldId id="281" r:id="rId6"/>
    <p:sldId id="272" r:id="rId7"/>
    <p:sldId id="274" r:id="rId8"/>
    <p:sldId id="279" r:id="rId9"/>
    <p:sldId id="283" r:id="rId10"/>
    <p:sldId id="278" r:id="rId11"/>
    <p:sldId id="276" r:id="rId12"/>
    <p:sldId id="270" r:id="rId13"/>
    <p:sldId id="282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171" autoAdjust="0"/>
  </p:normalViewPr>
  <p:slideViewPr>
    <p:cSldViewPr showGuides="1">
      <p:cViewPr>
        <p:scale>
          <a:sx n="125" d="100"/>
          <a:sy n="125" d="100"/>
        </p:scale>
        <p:origin x="-72" y="72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06/10/2018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101630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JVET-L0078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5265786" cy="2301874"/>
          </a:xfrm>
        </p:spPr>
        <p:txBody>
          <a:bodyPr/>
          <a:lstStyle/>
          <a:p>
            <a:r>
              <a:rPr lang="fr-FR" sz="4800" dirty="0" smtClean="0"/>
              <a:t>JVET-L0078 </a:t>
            </a:r>
            <a:br>
              <a:rPr lang="fr-FR" sz="4800" dirty="0" smtClean="0"/>
            </a:br>
            <a:r>
              <a:rPr lang="fr-FR" dirty="0" smtClean="0"/>
              <a:t>Block DPCM for </a:t>
            </a:r>
            <a:r>
              <a:rPr lang="fr-FR" dirty="0" err="1" smtClean="0"/>
              <a:t>Screen</a:t>
            </a:r>
            <a:r>
              <a:rPr lang="fr-FR" dirty="0" smtClean="0"/>
              <a:t> Content </a:t>
            </a:r>
            <a:r>
              <a:rPr lang="fr-FR" dirty="0" err="1" smtClean="0"/>
              <a:t>Coding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687" y="3189770"/>
            <a:ext cx="4831185" cy="966156"/>
          </a:xfrm>
        </p:spPr>
        <p:txBody>
          <a:bodyPr/>
          <a:lstStyle/>
          <a:p>
            <a:r>
              <a:rPr lang="fr-FR" dirty="0" smtClean="0"/>
              <a:t>M. Abdoli, G. </a:t>
            </a:r>
            <a:r>
              <a:rPr lang="fr-FR" dirty="0" err="1" smtClean="0"/>
              <a:t>Clare</a:t>
            </a:r>
            <a:r>
              <a:rPr lang="fr-FR" dirty="0" smtClean="0"/>
              <a:t>, F. Henry, P. Philippe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r>
              <a:rPr lang="fr-FR" dirty="0" smtClean="0"/>
              <a:t> of all </a:t>
            </a:r>
            <a:r>
              <a:rPr lang="fr-FR" dirty="0" err="1" smtClean="0"/>
              <a:t>results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120476"/>
              </p:ext>
            </p:extLst>
          </p:nvPr>
        </p:nvGraphicFramePr>
        <p:xfrm>
          <a:off x="1043604" y="1251524"/>
          <a:ext cx="6552732" cy="2616370"/>
        </p:xfrm>
        <a:graphic>
          <a:graphicData uri="http://schemas.openxmlformats.org/drawingml/2006/table">
            <a:tbl>
              <a:tblPr/>
              <a:tblGrid>
                <a:gridCol w="1368152"/>
                <a:gridCol w="1384326"/>
                <a:gridCol w="646852"/>
                <a:gridCol w="646852"/>
                <a:gridCol w="646852"/>
                <a:gridCol w="646852"/>
                <a:gridCol w="606423"/>
                <a:gridCol w="606423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Access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3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BDPCM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-7,4%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Palette (HEVC)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-23,3%</a:t>
                      </a: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13,8%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IBC (HEVC)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-35,2%</a:t>
                      </a: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 + Palette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-28,9%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Palette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+BDCPM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IBC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+BDCPM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-1,1%</a:t>
                      </a: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68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propose a « new » </a:t>
            </a:r>
            <a:r>
              <a:rPr lang="fr-FR" dirty="0" err="1" smtClean="0"/>
              <a:t>method</a:t>
            </a:r>
            <a:r>
              <a:rPr lang="fr-FR" dirty="0" smtClean="0"/>
              <a:t> to encode a block</a:t>
            </a:r>
          </a:p>
          <a:p>
            <a:pPr lvl="1"/>
            <a:r>
              <a:rPr lang="fr-FR" dirty="0" smtClean="0"/>
              <a:t>Block-DPCM (or BDPCM) </a:t>
            </a:r>
            <a:r>
              <a:rPr lang="fr-FR" dirty="0" err="1" smtClean="0"/>
              <a:t>consists</a:t>
            </a:r>
            <a:r>
              <a:rPr lang="fr-FR" dirty="0" smtClean="0"/>
              <a:t> of a </a:t>
            </a:r>
            <a:r>
              <a:rPr lang="fr-FR" dirty="0" err="1" smtClean="0"/>
              <a:t>straighforward</a:t>
            </a:r>
            <a:r>
              <a:rPr lang="fr-FR" dirty="0" smtClean="0"/>
              <a:t> DPCM at CU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smtClean="0"/>
              <a:t>This </a:t>
            </a:r>
            <a:r>
              <a:rPr lang="fr-FR" dirty="0" err="1" smtClean="0"/>
              <a:t>method</a:t>
            </a:r>
            <a:r>
              <a:rPr lang="fr-FR" dirty="0" smtClean="0"/>
              <a:t> </a:t>
            </a:r>
            <a:r>
              <a:rPr lang="fr-FR" dirty="0" err="1" smtClean="0"/>
              <a:t>seems</a:t>
            </a:r>
            <a:r>
              <a:rPr lang="fr-FR" dirty="0" smtClean="0"/>
              <a:t> </a:t>
            </a:r>
            <a:r>
              <a:rPr lang="fr-FR" dirty="0" err="1" smtClean="0"/>
              <a:t>well</a:t>
            </a:r>
            <a:r>
              <a:rPr lang="fr-FR" dirty="0" smtClean="0"/>
              <a:t> </a:t>
            </a:r>
            <a:r>
              <a:rPr lang="fr-FR" dirty="0" err="1" smtClean="0"/>
              <a:t>suited</a:t>
            </a:r>
            <a:r>
              <a:rPr lang="fr-FR" dirty="0" smtClean="0"/>
              <a:t> for </a:t>
            </a:r>
            <a:r>
              <a:rPr lang="fr-FR" dirty="0" err="1" smtClean="0"/>
              <a:t>Screen</a:t>
            </a:r>
            <a:r>
              <a:rPr lang="fr-FR" dirty="0" smtClean="0"/>
              <a:t> Content </a:t>
            </a:r>
            <a:r>
              <a:rPr lang="fr-FR" dirty="0" err="1" smtClean="0"/>
              <a:t>Coding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0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err="1" smtClean="0"/>
              <a:t>Signalling</a:t>
            </a:r>
            <a:endParaRPr lang="fr-FR" dirty="0" smtClean="0"/>
          </a:p>
          <a:p>
            <a:pPr lvl="1"/>
            <a:r>
              <a:rPr lang="fr-FR" dirty="0" smtClean="0"/>
              <a:t>For </a:t>
            </a:r>
            <a:r>
              <a:rPr lang="fr-FR" dirty="0" err="1" smtClean="0"/>
              <a:t>each</a:t>
            </a:r>
            <a:r>
              <a:rPr lang="fr-FR" dirty="0" smtClean="0"/>
              <a:t> Intra </a:t>
            </a:r>
            <a:r>
              <a:rPr lang="fr-FR" dirty="0" err="1"/>
              <a:t>l</a:t>
            </a:r>
            <a:r>
              <a:rPr lang="fr-FR" dirty="0" err="1" smtClean="0"/>
              <a:t>uma</a:t>
            </a:r>
            <a:r>
              <a:rPr lang="fr-FR" dirty="0" smtClean="0"/>
              <a:t> block </a:t>
            </a:r>
            <a:r>
              <a:rPr lang="fr-FR" dirty="0" err="1" smtClean="0"/>
              <a:t>smaller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32x32 (inclusive) a </a:t>
            </a:r>
            <a:r>
              <a:rPr lang="fr-FR" b="1" dirty="0" err="1" smtClean="0"/>
              <a:t>bdpcm_flag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coded</a:t>
            </a:r>
            <a:r>
              <a:rPr lang="fr-FR" dirty="0" smtClean="0"/>
              <a:t> </a:t>
            </a:r>
            <a:r>
              <a:rPr lang="fr-FR" dirty="0" err="1" smtClean="0"/>
              <a:t>indicating</a:t>
            </a:r>
            <a:r>
              <a:rPr lang="fr-FR" dirty="0" smtClean="0"/>
              <a:t> the use of BDPCM</a:t>
            </a:r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</a:t>
            </a:r>
            <a:endParaRPr lang="fr-FR" dirty="0"/>
          </a:p>
        </p:txBody>
      </p:sp>
      <p:grpSp>
        <p:nvGrpSpPr>
          <p:cNvPr id="89" name="Groupe 88"/>
          <p:cNvGrpSpPr/>
          <p:nvPr/>
        </p:nvGrpSpPr>
        <p:grpSpPr>
          <a:xfrm>
            <a:off x="755576" y="1564218"/>
            <a:ext cx="2592288" cy="2807732"/>
            <a:chOff x="755576" y="1564218"/>
            <a:chExt cx="2592288" cy="2807732"/>
          </a:xfrm>
        </p:grpSpPr>
        <p:sp>
          <p:nvSpPr>
            <p:cNvPr id="14" name="Rectangle 13"/>
            <p:cNvSpPr/>
            <p:nvPr/>
          </p:nvSpPr>
          <p:spPr>
            <a:xfrm>
              <a:off x="1043608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331640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19672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07704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95736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83768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771800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59832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43608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331640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19672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907704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95736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83768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771800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059832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43608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331640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19672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907704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95736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483768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771800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59832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043608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331640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19672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907704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95736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483768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771800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059832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043608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331640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619672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07704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95736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483768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771800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059832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043608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331640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619672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907704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195736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483768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771800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059832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043608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331640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619672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907704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195736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483768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771800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059832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043608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331640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619672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07704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195736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483768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771800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059832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755576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043608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331640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619672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07704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95736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483768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71800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59832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5576" y="2067694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55576" y="2355726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55576" y="2643758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55576" y="2931790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55576" y="321982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55576" y="3507854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55576" y="3795886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55576" y="4083918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ZoneTexte 84"/>
            <p:cNvSpPr txBox="1"/>
            <p:nvPr/>
          </p:nvSpPr>
          <p:spPr>
            <a:xfrm>
              <a:off x="971600" y="1564218"/>
              <a:ext cx="2253822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r>
                <a:rPr lang="fr-FR" sz="1400" dirty="0" err="1" smtClean="0"/>
                <a:t>Unfiltered</a:t>
              </a:r>
              <a:r>
                <a:rPr lang="fr-FR" sz="1400" dirty="0" smtClean="0"/>
                <a:t> </a:t>
              </a:r>
              <a:r>
                <a:rPr lang="fr-FR" sz="1400" dirty="0" err="1" smtClean="0"/>
                <a:t>reference</a:t>
              </a:r>
              <a:r>
                <a:rPr lang="fr-FR" sz="1400" dirty="0" smtClean="0"/>
                <a:t> pixels</a:t>
              </a:r>
            </a:p>
          </p:txBody>
        </p:sp>
      </p:grpSp>
      <p:sp>
        <p:nvSpPr>
          <p:cNvPr id="87" name="ZoneTexte 86"/>
          <p:cNvSpPr txBox="1"/>
          <p:nvPr/>
        </p:nvSpPr>
        <p:spPr>
          <a:xfrm>
            <a:off x="4283969" y="1779662"/>
            <a:ext cx="4608512" cy="323165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hangingPunct="0"/>
            <a:r>
              <a:rPr lang="en-CA" sz="1400" dirty="0" smtClean="0"/>
              <a:t>Prediction (from JPEG-LS):     </a:t>
            </a:r>
            <a:r>
              <a:rPr lang="en-CA" sz="1400" dirty="0"/>
              <a:t>	</a:t>
            </a:r>
            <a:endParaRPr lang="en-CA" sz="1400" dirty="0" smtClean="0"/>
          </a:p>
          <a:p>
            <a:pPr hangingPunct="0"/>
            <a:r>
              <a:rPr lang="en-CA" sz="1400" dirty="0"/>
              <a:t>	</a:t>
            </a:r>
            <a:r>
              <a:rPr lang="en-CA" sz="1400" dirty="0" smtClean="0"/>
              <a:t>	min(A,B</a:t>
            </a:r>
            <a:r>
              <a:rPr lang="en-CA" sz="1400" dirty="0"/>
              <a:t>) if </a:t>
            </a:r>
            <a:r>
              <a:rPr lang="en-CA" sz="1400" dirty="0" err="1"/>
              <a:t>C≥max</a:t>
            </a:r>
            <a:r>
              <a:rPr lang="en-CA" sz="1400" dirty="0"/>
              <a:t>(A,B)</a:t>
            </a:r>
            <a:endParaRPr lang="fr-FR" sz="1400" dirty="0"/>
          </a:p>
          <a:p>
            <a:pPr hangingPunct="0"/>
            <a:r>
              <a:rPr lang="en-CA" sz="1400" dirty="0"/>
              <a:t>	 </a:t>
            </a:r>
            <a:r>
              <a:rPr lang="en-CA" sz="1400" dirty="0" smtClean="0"/>
              <a:t>   P(X</a:t>
            </a:r>
            <a:r>
              <a:rPr lang="en-CA" sz="1400" dirty="0"/>
              <a:t>) = </a:t>
            </a:r>
            <a:r>
              <a:rPr lang="en-CA" sz="1400" dirty="0" smtClean="0"/>
              <a:t>	max(A,B</a:t>
            </a:r>
            <a:r>
              <a:rPr lang="en-CA" sz="1400" dirty="0"/>
              <a:t>) if </a:t>
            </a:r>
            <a:r>
              <a:rPr lang="en-CA" sz="1400" dirty="0" err="1"/>
              <a:t>C≤min</a:t>
            </a:r>
            <a:r>
              <a:rPr lang="en-CA" sz="1400" dirty="0"/>
              <a:t>(A,B)</a:t>
            </a:r>
            <a:endParaRPr lang="fr-FR" sz="1400" dirty="0"/>
          </a:p>
          <a:p>
            <a:pPr hangingPunct="0"/>
            <a:r>
              <a:rPr lang="en-CA" sz="1400" dirty="0"/>
              <a:t>	</a:t>
            </a:r>
            <a:r>
              <a:rPr lang="en-CA" sz="1400" dirty="0" smtClean="0"/>
              <a:t>	A+B-C otherwise</a:t>
            </a:r>
          </a:p>
          <a:p>
            <a:pPr hangingPunct="0"/>
            <a:endParaRPr lang="en-CA" sz="1400" dirty="0" smtClean="0"/>
          </a:p>
          <a:p>
            <a:pPr hangingPunct="0"/>
            <a:r>
              <a:rPr lang="en-CA" sz="1400" b="1" dirty="0" smtClean="0"/>
              <a:t>Quantization</a:t>
            </a:r>
            <a:r>
              <a:rPr lang="en-CA" sz="1400" dirty="0" smtClean="0"/>
              <a:t>:</a:t>
            </a:r>
          </a:p>
          <a:p>
            <a:pPr hangingPunct="0"/>
            <a:r>
              <a:rPr lang="en-CA" sz="1400" dirty="0" smtClean="0"/>
              <a:t>X-P(X) quantized with the regular </a:t>
            </a:r>
            <a:r>
              <a:rPr lang="en-CA" sz="1400" dirty="0" err="1" smtClean="0"/>
              <a:t>quantizer</a:t>
            </a:r>
            <a:r>
              <a:rPr lang="en-CA" sz="1400" dirty="0" smtClean="0"/>
              <a:t> (similar to Transform Skip)</a:t>
            </a:r>
          </a:p>
          <a:p>
            <a:pPr hangingPunct="0"/>
            <a:endParaRPr lang="en-CA" sz="1400" dirty="0"/>
          </a:p>
          <a:p>
            <a:pPr hangingPunct="0"/>
            <a:r>
              <a:rPr lang="fr-FR" sz="1400" b="1" dirty="0" err="1" smtClean="0"/>
              <a:t>Residual</a:t>
            </a:r>
            <a:r>
              <a:rPr lang="fr-FR" sz="1400" b="1" dirty="0" smtClean="0"/>
              <a:t> </a:t>
            </a:r>
            <a:r>
              <a:rPr lang="fr-FR" sz="1400" b="1" dirty="0" err="1" smtClean="0"/>
              <a:t>coding</a:t>
            </a:r>
            <a:r>
              <a:rPr lang="fr-FR" sz="1400" b="1" dirty="0" smtClean="0"/>
              <a:t>: </a:t>
            </a:r>
          </a:p>
          <a:p>
            <a:pPr hangingPunct="0"/>
            <a:r>
              <a:rPr lang="fr-FR" sz="1400" dirty="0" err="1" smtClean="0"/>
              <a:t>Unary</a:t>
            </a:r>
            <a:r>
              <a:rPr lang="fr-FR" sz="1400" dirty="0" smtClean="0"/>
              <a:t> </a:t>
            </a:r>
            <a:r>
              <a:rPr lang="fr-FR" sz="1400" dirty="0" err="1" smtClean="0"/>
              <a:t>binarization</a:t>
            </a:r>
            <a:endParaRPr lang="fr-FR" sz="1400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3 </a:t>
            </a:r>
            <a:r>
              <a:rPr lang="fr-FR" sz="1400" dirty="0" err="1" smtClean="0"/>
              <a:t>contexts</a:t>
            </a:r>
            <a:r>
              <a:rPr lang="fr-FR" sz="1400" dirty="0" smtClean="0"/>
              <a:t> for the first bit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1 </a:t>
            </a:r>
            <a:r>
              <a:rPr lang="fr-FR" sz="1400" dirty="0" err="1" smtClean="0"/>
              <a:t>context</a:t>
            </a:r>
            <a:r>
              <a:rPr lang="fr-FR" sz="1400" dirty="0" smtClean="0"/>
              <a:t> for </a:t>
            </a:r>
            <a:r>
              <a:rPr lang="fr-FR" sz="1400" dirty="0" err="1" smtClean="0"/>
              <a:t>each</a:t>
            </a:r>
            <a:r>
              <a:rPr lang="fr-FR" sz="1400" dirty="0" smtClean="0"/>
              <a:t> bit </a:t>
            </a:r>
            <a:r>
              <a:rPr lang="fr-FR" sz="1400" dirty="0" err="1" smtClean="0"/>
              <a:t>from</a:t>
            </a:r>
            <a:r>
              <a:rPr lang="fr-FR" sz="1400" dirty="0" smtClean="0"/>
              <a:t> 2nd to 13th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1 </a:t>
            </a:r>
            <a:r>
              <a:rPr lang="fr-FR" sz="1400" dirty="0" err="1" smtClean="0"/>
              <a:t>context</a:t>
            </a:r>
            <a:r>
              <a:rPr lang="fr-FR" sz="1400" dirty="0" smtClean="0"/>
              <a:t> for </a:t>
            </a:r>
            <a:r>
              <a:rPr lang="fr-FR" sz="1400" dirty="0" err="1" smtClean="0"/>
              <a:t>remaining</a:t>
            </a:r>
            <a:r>
              <a:rPr lang="fr-FR" sz="1400" dirty="0" smtClean="0"/>
              <a:t> bits</a:t>
            </a:r>
            <a:endParaRPr lang="fr-FR" sz="1400" dirty="0"/>
          </a:p>
          <a:p>
            <a:endParaRPr lang="fr-FR" sz="1400" dirty="0" err="1" smtClean="0"/>
          </a:p>
        </p:txBody>
      </p:sp>
      <p:sp>
        <p:nvSpPr>
          <p:cNvPr id="86" name="Accolade ouvrante 85"/>
          <p:cNvSpPr/>
          <p:nvPr/>
        </p:nvSpPr>
        <p:spPr>
          <a:xfrm>
            <a:off x="6006685" y="2067694"/>
            <a:ext cx="72008" cy="504056"/>
          </a:xfrm>
          <a:prstGeom prst="leftBrace">
            <a:avLst/>
          </a:prstGeom>
          <a:ln w="15875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Flèche droite 87"/>
          <p:cNvSpPr/>
          <p:nvPr/>
        </p:nvSpPr>
        <p:spPr>
          <a:xfrm flipH="1">
            <a:off x="3563888" y="2499742"/>
            <a:ext cx="504056" cy="936104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6" grpId="0" animBg="1"/>
      <p:bldP spid="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of BDPCM on SCC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28168"/>
              </p:ext>
            </p:extLst>
          </p:nvPr>
        </p:nvGraphicFramePr>
        <p:xfrm>
          <a:off x="251519" y="2924398"/>
          <a:ext cx="4221493" cy="1591567"/>
        </p:xfrm>
        <a:graphic>
          <a:graphicData uri="http://schemas.openxmlformats.org/drawingml/2006/table">
            <a:tbl>
              <a:tblPr/>
              <a:tblGrid>
                <a:gridCol w="659609"/>
                <a:gridCol w="1055373"/>
                <a:gridCol w="791530"/>
                <a:gridCol w="791530"/>
                <a:gridCol w="923451"/>
              </a:tblGrid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89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-14,0%</a:t>
                      </a: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Espace réservé du contenu 1"/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</p:spPr>
        <p:txBody>
          <a:bodyPr/>
          <a:lstStyle/>
          <a:p>
            <a:r>
              <a:rPr lang="fr-FR" dirty="0" err="1" smtClean="0"/>
              <a:t>Tested</a:t>
            </a:r>
            <a:r>
              <a:rPr lang="fr-FR" dirty="0" smtClean="0"/>
              <a:t> configurations</a:t>
            </a:r>
          </a:p>
          <a:p>
            <a:pPr lvl="1"/>
            <a:r>
              <a:rPr lang="fr-FR" dirty="0" smtClean="0"/>
              <a:t>All Intra and </a:t>
            </a:r>
            <a:r>
              <a:rPr lang="fr-FR" dirty="0" err="1" smtClean="0"/>
              <a:t>Random</a:t>
            </a:r>
            <a:r>
              <a:rPr lang="fr-FR" dirty="0" smtClean="0"/>
              <a:t> Access</a:t>
            </a:r>
          </a:p>
          <a:p>
            <a:pPr lvl="1"/>
            <a:r>
              <a:rPr lang="fr-FR" dirty="0" smtClean="0"/>
              <a:t>Encoder </a:t>
            </a:r>
            <a:r>
              <a:rPr lang="fr-FR" dirty="0" err="1" smtClean="0"/>
              <a:t>implementation</a:t>
            </a:r>
            <a:endParaRPr lang="fr-FR" dirty="0" smtClean="0"/>
          </a:p>
          <a:p>
            <a:pPr lvl="2"/>
            <a:r>
              <a:rPr lang="fr-FR" dirty="0" smtClean="0"/>
              <a:t>No RDOQ </a:t>
            </a:r>
            <a:r>
              <a:rPr lang="fr-FR" dirty="0" err="1" smtClean="0"/>
              <a:t>inside</a:t>
            </a:r>
            <a:r>
              <a:rPr lang="fr-FR" dirty="0" smtClean="0"/>
              <a:t> BDPCM block (but RDOQ </a:t>
            </a:r>
            <a:r>
              <a:rPr lang="fr-FR" dirty="0" err="1" smtClean="0"/>
              <a:t>is</a:t>
            </a:r>
            <a:r>
              <a:rPr lang="fr-FR" dirty="0" smtClean="0"/>
              <a:t> on for </a:t>
            </a:r>
            <a:r>
              <a:rPr lang="fr-FR" dirty="0" err="1" smtClean="0"/>
              <a:t>regular</a:t>
            </a:r>
            <a:r>
              <a:rPr lang="fr-FR" smtClean="0"/>
              <a:t> </a:t>
            </a:r>
            <a:r>
              <a:rPr lang="fr-FR" smtClean="0"/>
              <a:t>blocks</a:t>
            </a:r>
            <a:r>
              <a:rPr lang="fr-FR" dirty="0" smtClean="0"/>
              <a:t>)</a:t>
            </a:r>
          </a:p>
          <a:p>
            <a:pPr marL="0" lvl="2" indent="0">
              <a:buNone/>
            </a:pPr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331640" y="2355726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smtClean="0"/>
              <a:t>All Intra</a:t>
            </a:r>
            <a:endParaRPr lang="fr-FR" sz="14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976382"/>
              </p:ext>
            </p:extLst>
          </p:nvPr>
        </p:nvGraphicFramePr>
        <p:xfrm>
          <a:off x="4670990" y="2929559"/>
          <a:ext cx="4221490" cy="1604511"/>
        </p:xfrm>
        <a:graphic>
          <a:graphicData uri="http://schemas.openxmlformats.org/drawingml/2006/table">
            <a:tbl>
              <a:tblPr/>
              <a:tblGrid>
                <a:gridCol w="659608"/>
                <a:gridCol w="1055373"/>
                <a:gridCol w="791529"/>
                <a:gridCol w="791529"/>
                <a:gridCol w="923451"/>
              </a:tblGrid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977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-12,8%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-6,5%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-11,2%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89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-7,4%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725763" y="2355726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err="1" smtClean="0"/>
              <a:t>Random</a:t>
            </a:r>
            <a:r>
              <a:rPr lang="fr-FR" sz="1400" dirty="0" smtClean="0"/>
              <a:t> Access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27689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against</a:t>
            </a:r>
            <a:r>
              <a:rPr lang="fr-FR" dirty="0" smtClean="0"/>
              <a:t> HEVC SCC </a:t>
            </a:r>
            <a:r>
              <a:rPr lang="fr-FR" dirty="0" err="1" smtClean="0"/>
              <a:t>tools</a:t>
            </a:r>
            <a:r>
              <a:rPr lang="fr-FR" dirty="0" smtClean="0"/>
              <a:t> (All Intra </a:t>
            </a:r>
            <a:r>
              <a:rPr lang="fr-FR" dirty="0" err="1" smtClean="0"/>
              <a:t>only</a:t>
            </a:r>
            <a:r>
              <a:rPr lang="fr-FR" dirty="0" smtClean="0"/>
              <a:t>)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43947"/>
              </p:ext>
            </p:extLst>
          </p:nvPr>
        </p:nvGraphicFramePr>
        <p:xfrm>
          <a:off x="1403648" y="791295"/>
          <a:ext cx="2880320" cy="108235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33429"/>
              </p:ext>
            </p:extLst>
          </p:nvPr>
        </p:nvGraphicFramePr>
        <p:xfrm>
          <a:off x="1403648" y="2204834"/>
          <a:ext cx="2880320" cy="107829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-2,19%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-30,99%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-15,03%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-15,96%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-44,10%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-46,74%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-30,00%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-23,3%</a:t>
                      </a: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802751"/>
              </p:ext>
            </p:extLst>
          </p:nvPr>
        </p:nvGraphicFramePr>
        <p:xfrm>
          <a:off x="1403648" y="3634790"/>
          <a:ext cx="2880320" cy="1097200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-3,31%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-3,29%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-47,13%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-16,62%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-47,97%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-68,61%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1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-60,67%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-33,98%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-35,2%</a:t>
                      </a: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71941"/>
              </p:ext>
            </p:extLst>
          </p:nvPr>
        </p:nvGraphicFramePr>
        <p:xfrm>
          <a:off x="4788024" y="3647357"/>
          <a:ext cx="2880320" cy="1032905"/>
        </p:xfrm>
        <a:graphic>
          <a:graphicData uri="http://schemas.openxmlformats.org/drawingml/2006/table">
            <a:tbl>
              <a:tblPr/>
              <a:tblGrid>
                <a:gridCol w="432048"/>
                <a:gridCol w="720080"/>
                <a:gridCol w="576064"/>
                <a:gridCol w="576064"/>
                <a:gridCol w="576064"/>
              </a:tblGrid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0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5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-2,40%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-1,86%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69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82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-1,55%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5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99592" y="55552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  <a:endParaRPr lang="fr-FR" sz="1400" dirty="0"/>
          </a:p>
        </p:txBody>
      </p:sp>
      <p:sp>
        <p:nvSpPr>
          <p:cNvPr id="12" name="Rectangle 11"/>
          <p:cNvSpPr/>
          <p:nvPr/>
        </p:nvSpPr>
        <p:spPr>
          <a:xfrm>
            <a:off x="899592" y="1971428"/>
            <a:ext cx="35108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Palette </a:t>
            </a:r>
            <a:r>
              <a:rPr lang="fr-FR" sz="1400" dirty="0" err="1" smtClean="0"/>
              <a:t>from</a:t>
            </a:r>
            <a:r>
              <a:rPr lang="fr-FR" sz="1400" dirty="0" smtClean="0"/>
              <a:t> HEVC</a:t>
            </a:r>
            <a:endParaRPr lang="fr-FR" sz="14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3389805"/>
            <a:ext cx="32239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IBC </a:t>
            </a:r>
            <a:r>
              <a:rPr lang="fr-FR" sz="1400" dirty="0" err="1" smtClean="0"/>
              <a:t>from</a:t>
            </a:r>
            <a:r>
              <a:rPr lang="fr-FR" sz="1400" dirty="0" smtClean="0"/>
              <a:t> HEVC</a:t>
            </a:r>
            <a:endParaRPr lang="fr-FR" sz="1400" dirty="0"/>
          </a:p>
        </p:txBody>
      </p:sp>
      <p:sp>
        <p:nvSpPr>
          <p:cNvPr id="14" name="Rectangle 13"/>
          <p:cNvSpPr/>
          <p:nvPr/>
        </p:nvSpPr>
        <p:spPr>
          <a:xfrm>
            <a:off x="4247928" y="1971427"/>
            <a:ext cx="35365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Palette, Test </a:t>
            </a:r>
            <a:r>
              <a:rPr lang="fr-FR" sz="1400" dirty="0" err="1" smtClean="0"/>
              <a:t>Palette+BDPCM</a:t>
            </a:r>
            <a:endParaRPr lang="fr-FR" sz="1400" dirty="0"/>
          </a:p>
        </p:txBody>
      </p:sp>
      <p:sp>
        <p:nvSpPr>
          <p:cNvPr id="15" name="Rectangle 14"/>
          <p:cNvSpPr/>
          <p:nvPr/>
        </p:nvSpPr>
        <p:spPr>
          <a:xfrm>
            <a:off x="4245739" y="3411588"/>
            <a:ext cx="2962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IBC, Test IBC+BDPCM</a:t>
            </a:r>
            <a:endParaRPr lang="fr-FR" sz="1400" dirty="0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83689"/>
              </p:ext>
            </p:extLst>
          </p:nvPr>
        </p:nvGraphicFramePr>
        <p:xfrm>
          <a:off x="4788024" y="2207197"/>
          <a:ext cx="2880320" cy="1133056"/>
        </p:xfrm>
        <a:graphic>
          <a:graphicData uri="http://schemas.openxmlformats.org/drawingml/2006/table">
            <a:tbl>
              <a:tblPr/>
              <a:tblGrid>
                <a:gridCol w="432048"/>
                <a:gridCol w="720080"/>
                <a:gridCol w="576064"/>
                <a:gridCol w="576064"/>
                <a:gridCol w="576064"/>
              </a:tblGrid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5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5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71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92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1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1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04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against</a:t>
            </a:r>
            <a:r>
              <a:rPr lang="fr-FR" dirty="0" smtClean="0"/>
              <a:t> </a:t>
            </a:r>
            <a:r>
              <a:rPr lang="fr-FR" dirty="0" err="1" smtClean="0"/>
              <a:t>current</a:t>
            </a:r>
            <a:r>
              <a:rPr lang="fr-FR" dirty="0" smtClean="0"/>
              <a:t> </a:t>
            </a:r>
            <a:r>
              <a:rPr lang="fr-FR" dirty="0" err="1" smtClean="0"/>
              <a:t>proposals</a:t>
            </a:r>
            <a:r>
              <a:rPr lang="fr-FR" dirty="0" smtClean="0"/>
              <a:t> (All Intra </a:t>
            </a:r>
            <a:r>
              <a:rPr lang="fr-FR" dirty="0" err="1" smtClean="0"/>
              <a:t>only</a:t>
            </a:r>
            <a:r>
              <a:rPr lang="fr-FR" dirty="0" smtClean="0"/>
              <a:t>)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861223"/>
              </p:ext>
            </p:extLst>
          </p:nvPr>
        </p:nvGraphicFramePr>
        <p:xfrm>
          <a:off x="1403648" y="791295"/>
          <a:ext cx="2880320" cy="108235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137845"/>
              </p:ext>
            </p:extLst>
          </p:nvPr>
        </p:nvGraphicFramePr>
        <p:xfrm>
          <a:off x="1403648" y="2672719"/>
          <a:ext cx="2880320" cy="1097200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-37,81%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-32,45%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Desktop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-54,93%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1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Console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-28,9%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99592" y="55552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  <a:endParaRPr lang="fr-FR" sz="14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2427734"/>
            <a:ext cx="46041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CPR (1CTU) + Palette CE15.1 *  </a:t>
            </a:r>
            <a:endParaRPr lang="fr-FR" sz="1400" dirty="0"/>
          </a:p>
        </p:txBody>
      </p:sp>
      <p:sp>
        <p:nvSpPr>
          <p:cNvPr id="8" name="Rectangle 7"/>
          <p:cNvSpPr/>
          <p:nvPr/>
        </p:nvSpPr>
        <p:spPr>
          <a:xfrm>
            <a:off x="899592" y="4083918"/>
            <a:ext cx="67826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smtClean="0"/>
              <a:t>* </a:t>
            </a:r>
            <a:r>
              <a:rPr lang="fr-FR" sz="1400" dirty="0" err="1" smtClean="0"/>
              <a:t>Combination</a:t>
            </a:r>
            <a:r>
              <a:rPr lang="fr-FR" sz="1400" dirty="0" smtClean="0"/>
              <a:t> </a:t>
            </a:r>
            <a:r>
              <a:rPr lang="fr-FR" sz="1400" dirty="0" err="1" smtClean="0"/>
              <a:t>provided</a:t>
            </a:r>
            <a:r>
              <a:rPr lang="fr-FR" sz="1400" dirty="0" smtClean="0"/>
              <a:t> by </a:t>
            </a:r>
            <a:r>
              <a:rPr lang="fr-FR" sz="1400" dirty="0" err="1" smtClean="0"/>
              <a:t>Qualcomm</a:t>
            </a:r>
            <a:r>
              <a:rPr lang="fr-FR" sz="1400" dirty="0" smtClean="0"/>
              <a:t> and </a:t>
            </a:r>
            <a:r>
              <a:rPr lang="fr-FR" sz="1400" dirty="0" err="1" smtClean="0"/>
              <a:t>Alibaba</a:t>
            </a:r>
            <a:r>
              <a:rPr lang="fr-FR" sz="1400" dirty="0" smtClean="0"/>
              <a:t> to CE15 participants 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6810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Natural Content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Performance of </a:t>
            </a:r>
            <a:r>
              <a:rPr lang="fr-FR" dirty="0" smtClean="0"/>
              <a:t>BDPCM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86940"/>
              </p:ext>
            </p:extLst>
          </p:nvPr>
        </p:nvGraphicFramePr>
        <p:xfrm>
          <a:off x="2123728" y="1995686"/>
          <a:ext cx="4032448" cy="1440384"/>
        </p:xfrm>
        <a:graphic>
          <a:graphicData uri="http://schemas.openxmlformats.org/drawingml/2006/table">
            <a:tbl>
              <a:tblPr/>
              <a:tblGrid>
                <a:gridCol w="720080"/>
                <a:gridCol w="1152128"/>
                <a:gridCol w="1080120"/>
                <a:gridCol w="1080120"/>
              </a:tblGrid>
              <a:tr h="2859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9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059832" y="1347614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smtClean="0"/>
              <a:t>All Intra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65456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Suggest</a:t>
            </a:r>
            <a:r>
              <a:rPr lang="fr-FR" dirty="0" smtClean="0"/>
              <a:t> to </a:t>
            </a:r>
            <a:r>
              <a:rPr lang="fr-FR" dirty="0" err="1" smtClean="0"/>
              <a:t>adopt</a:t>
            </a:r>
            <a:r>
              <a:rPr lang="fr-FR" dirty="0" smtClean="0"/>
              <a:t> Block-DPCM</a:t>
            </a:r>
          </a:p>
          <a:p>
            <a:pPr lvl="1"/>
            <a:r>
              <a:rPr lang="fr-FR" dirty="0" err="1" smtClean="0"/>
              <a:t>Combination</a:t>
            </a:r>
            <a:r>
              <a:rPr lang="fr-FR" dirty="0" smtClean="0"/>
              <a:t> of </a:t>
            </a:r>
            <a:r>
              <a:rPr lang="fr-FR" dirty="0" err="1" smtClean="0"/>
              <a:t>well</a:t>
            </a:r>
            <a:r>
              <a:rPr lang="fr-FR" dirty="0" smtClean="0"/>
              <a:t> </a:t>
            </a:r>
            <a:r>
              <a:rPr lang="fr-FR" dirty="0" err="1" smtClean="0"/>
              <a:t>known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endParaRPr lang="fr-FR" dirty="0" smtClean="0"/>
          </a:p>
          <a:p>
            <a:pPr lvl="1"/>
            <a:r>
              <a:rPr lang="fr-FR" dirty="0" err="1" smtClean="0"/>
              <a:t>Provides</a:t>
            </a:r>
            <a:r>
              <a:rPr lang="fr-FR" dirty="0" smtClean="0"/>
              <a:t> </a:t>
            </a:r>
            <a:r>
              <a:rPr lang="fr-FR" dirty="0" err="1" smtClean="0"/>
              <a:t>substantial</a:t>
            </a:r>
            <a:r>
              <a:rPr lang="fr-FR" dirty="0" smtClean="0"/>
              <a:t> gains </a:t>
            </a:r>
            <a:r>
              <a:rPr lang="fr-FR" dirty="0"/>
              <a:t>o</a:t>
            </a:r>
            <a:r>
              <a:rPr lang="fr-FR" dirty="0" smtClean="0"/>
              <a:t>n </a:t>
            </a:r>
            <a:r>
              <a:rPr lang="fr-FR" dirty="0" err="1" smtClean="0"/>
              <a:t>Screen</a:t>
            </a:r>
            <a:r>
              <a:rPr lang="fr-FR" dirty="0" smtClean="0"/>
              <a:t> Content at a fraction of the </a:t>
            </a:r>
            <a:r>
              <a:rPr lang="fr-FR" dirty="0" err="1" smtClean="0"/>
              <a:t>runtime</a:t>
            </a:r>
            <a:r>
              <a:rPr lang="fr-FR" dirty="0" smtClean="0"/>
              <a:t> of HEVC-SCC </a:t>
            </a:r>
            <a:r>
              <a:rPr lang="fr-FR" dirty="0" err="1" smtClean="0"/>
              <a:t>tools</a:t>
            </a:r>
            <a:endParaRPr lang="fr-FR" dirty="0" smtClean="0"/>
          </a:p>
          <a:p>
            <a:pPr lvl="1"/>
            <a:r>
              <a:rPr lang="fr-FR" dirty="0" err="1" smtClean="0"/>
              <a:t>Even</a:t>
            </a:r>
            <a:r>
              <a:rPr lang="fr-FR" dirty="0" smtClean="0"/>
              <a:t> if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adopted</a:t>
            </a:r>
            <a:r>
              <a:rPr lang="fr-FR" dirty="0" smtClean="0"/>
              <a:t>/</a:t>
            </a:r>
            <a:r>
              <a:rPr lang="fr-FR" dirty="0" err="1" smtClean="0"/>
              <a:t>were</a:t>
            </a:r>
            <a:r>
              <a:rPr lang="fr-FR" dirty="0" smtClean="0"/>
              <a:t> to </a:t>
            </a:r>
            <a:r>
              <a:rPr lang="fr-FR" dirty="0" err="1" smtClean="0"/>
              <a:t>adopt</a:t>
            </a:r>
            <a:r>
              <a:rPr lang="fr-FR" dirty="0" smtClean="0"/>
              <a:t> HEVC-SCC </a:t>
            </a:r>
            <a:r>
              <a:rPr lang="fr-FR" dirty="0" err="1" smtClean="0"/>
              <a:t>tools</a:t>
            </a:r>
            <a:r>
              <a:rPr lang="fr-FR" dirty="0" smtClean="0"/>
              <a:t>:</a:t>
            </a:r>
          </a:p>
          <a:p>
            <a:pPr lvl="2"/>
            <a:r>
              <a:rPr lang="fr-FR" dirty="0" smtClean="0"/>
              <a:t>There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small</a:t>
            </a:r>
            <a:r>
              <a:rPr lang="fr-FR" dirty="0" smtClean="0"/>
              <a:t> </a:t>
            </a:r>
            <a:r>
              <a:rPr lang="fr-FR" dirty="0" err="1" smtClean="0"/>
              <a:t>additional</a:t>
            </a:r>
            <a:r>
              <a:rPr lang="fr-FR" dirty="0" smtClean="0"/>
              <a:t> gain on top of </a:t>
            </a:r>
            <a:r>
              <a:rPr lang="fr-FR" dirty="0" err="1" smtClean="0"/>
              <a:t>these</a:t>
            </a:r>
            <a:r>
              <a:rPr lang="fr-FR" dirty="0" smtClean="0"/>
              <a:t> modes at no </a:t>
            </a:r>
            <a:r>
              <a:rPr lang="fr-FR" dirty="0" err="1" smtClean="0"/>
              <a:t>runtime</a:t>
            </a:r>
            <a:r>
              <a:rPr lang="fr-FR" dirty="0" smtClean="0"/>
              <a:t> </a:t>
            </a:r>
            <a:r>
              <a:rPr lang="fr-FR" dirty="0" err="1" smtClean="0"/>
              <a:t>cost</a:t>
            </a:r>
            <a:endParaRPr lang="fr-FR" dirty="0" smtClean="0"/>
          </a:p>
          <a:p>
            <a:pPr lvl="2"/>
            <a:r>
              <a:rPr lang="fr-FR" dirty="0" smtClean="0"/>
              <a:t>A </a:t>
            </a:r>
            <a:r>
              <a:rPr lang="fr-FR" dirty="0" err="1" smtClean="0"/>
              <a:t>low-complexity</a:t>
            </a:r>
            <a:r>
              <a:rPr lang="fr-FR" dirty="0" smtClean="0"/>
              <a:t> or live encoder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fallback</a:t>
            </a:r>
            <a:r>
              <a:rPr lang="fr-FR" dirty="0" smtClean="0"/>
              <a:t> to BDPCM and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get</a:t>
            </a:r>
            <a:r>
              <a:rPr lang="fr-FR" dirty="0" smtClean="0"/>
              <a:t> a </a:t>
            </a:r>
            <a:r>
              <a:rPr lang="fr-FR" dirty="0" err="1" smtClean="0"/>
              <a:t>significant</a:t>
            </a:r>
            <a:r>
              <a:rPr lang="fr-FR" dirty="0" smtClean="0"/>
              <a:t> proportion of the gains</a:t>
            </a:r>
          </a:p>
          <a:p>
            <a:endParaRPr lang="fr-FR" dirty="0" smtClean="0"/>
          </a:p>
          <a:p>
            <a:endParaRPr lang="fr-FR" dirty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Mediatek</a:t>
            </a:r>
            <a:r>
              <a:rPr lang="fr-FR" dirty="0" smtClean="0"/>
              <a:t> for </a:t>
            </a:r>
            <a:r>
              <a:rPr lang="fr-FR" dirty="0" err="1" smtClean="0"/>
              <a:t>crosschecking</a:t>
            </a:r>
            <a:r>
              <a:rPr lang="fr-FR" dirty="0" smtClean="0"/>
              <a:t> (JVET-L0481)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18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R_template_confidentie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CD8AF0B-5A1F-44F0-8832-DF18468DA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3BEC02-65BF-4197-AEFF-8AC995FD74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A1E721-DD5A-4C82-974E-36ED445C684A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OFR_template_confidentiel</Template>
  <TotalTime>2140</TotalTime>
  <Words>1184</Words>
  <Application>Microsoft Office PowerPoint</Application>
  <PresentationFormat>Affichage à l'écran (16:9)</PresentationFormat>
  <Paragraphs>593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OFR_template_confidentiel</vt:lpstr>
      <vt:lpstr>JVET-L0078  Block DPCM for Screen Content Coding</vt:lpstr>
      <vt:lpstr>Introduction</vt:lpstr>
      <vt:lpstr>Principle</vt:lpstr>
      <vt:lpstr>Performance of BDPCM on SCC</vt:lpstr>
      <vt:lpstr>Performance comparisons against HEVC SCC tools (All Intra only)</vt:lpstr>
      <vt:lpstr>Performance comparisons against current proposals (All Intra only)</vt:lpstr>
      <vt:lpstr>Performance of BDPCM</vt:lpstr>
      <vt:lpstr>Conclusion</vt:lpstr>
      <vt:lpstr>Thank you</vt:lpstr>
      <vt:lpstr>Summary of all results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DPCM A contribution to VVC</dc:title>
  <dc:creator>HENRY Félix IMT/OLPS</dc:creator>
  <cp:lastModifiedBy>HENRY Félix IMT/OLPS</cp:lastModifiedBy>
  <cp:revision>86</cp:revision>
  <dcterms:created xsi:type="dcterms:W3CDTF">2018-09-25T07:42:18Z</dcterms:created>
  <dcterms:modified xsi:type="dcterms:W3CDTF">2018-10-06T08:45:59Z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0x010100A3689F6A969AB449B11794B473A2EDAB</vt:lpwstr>
  </property>
</Properties>
</file>