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85" r:id="rId2"/>
    <p:sldId id="288" r:id="rId3"/>
    <p:sldId id="289" r:id="rId4"/>
    <p:sldId id="286" r:id="rId5"/>
    <p:sldId id="290" r:id="rId6"/>
    <p:sldId id="277" r:id="rId7"/>
  </p:sldIdLst>
  <p:sldSz cx="9144000" cy="6858000" type="screen4x3"/>
  <p:notesSz cx="6858000" cy="9144000"/>
  <p:custShowLst>
    <p:custShow name="재구성한 쇼 1" id="0">
      <p:sldLst>
        <p:sld r:id="rId7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428A0"/>
    <a:srgbClr val="044EA2"/>
    <a:srgbClr val="007AC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00" autoAdjust="0"/>
    <p:restoredTop sz="94541"/>
  </p:normalViewPr>
  <p:slideViewPr>
    <p:cSldViewPr snapToGrid="0" snapToObjects="1">
      <p:cViewPr varScale="1">
        <p:scale>
          <a:sx n="85" d="100"/>
          <a:sy n="85" d="100"/>
        </p:scale>
        <p:origin x="-12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pPr/>
              <a:t>2018-10-06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pPr/>
              <a:t>2018-10-06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472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68903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741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74927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56929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 userDrawn="1"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 userDrawn="1"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1623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987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67528" y="2886904"/>
            <a:ext cx="4993823" cy="520363"/>
          </a:xfrm>
        </p:spPr>
        <p:txBody>
          <a:bodyPr/>
          <a:lstStyle/>
          <a:p>
            <a:r>
              <a:rPr lang="en-US" altLang="ko-KR" dirty="0" smtClean="0"/>
              <a:t>A </a:t>
            </a:r>
            <a:r>
              <a:rPr lang="en-US" altLang="ko-KR" dirty="0" smtClean="0"/>
              <a:t>Proposal of Simplification of IRAP 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부제 2"/>
          <p:cNvSpPr txBox="1">
            <a:spLocks/>
          </p:cNvSpPr>
          <p:nvPr/>
        </p:nvSpPr>
        <p:spPr>
          <a:xfrm>
            <a:off x="538953" y="3962330"/>
            <a:ext cx="2647950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ko-KR" altLang="en-US" sz="15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kumimoji="1" lang="en-US" altLang="ko-KR" sz="1500" dirty="0" smtClean="0">
                <a:solidFill>
                  <a:schemeClr val="bg2">
                    <a:lumMod val="10000"/>
                  </a:schemeClr>
                </a:solidFill>
              </a:rPr>
              <a:t>October, 2018</a:t>
            </a:r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부제 2"/>
          <p:cNvSpPr txBox="1">
            <a:spLocks/>
          </p:cNvSpPr>
          <p:nvPr/>
        </p:nvSpPr>
        <p:spPr>
          <a:xfrm>
            <a:off x="567528" y="2410735"/>
            <a:ext cx="3332165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JVET 12</a:t>
            </a:r>
            <a:r>
              <a:rPr kumimoji="1" lang="en-US" altLang="ko-KR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</a:t>
            </a:r>
            <a:r>
              <a:rPr kumimoji="1"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Meeting</a:t>
            </a:r>
            <a:endParaRPr kumimoji="1"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166643" y="5000597"/>
            <a:ext cx="2841173" cy="520363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kumimoji="1" lang="ko-KR" altLang="en-US" sz="3300" b="1" i="0" kern="12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  <a:cs typeface="Exo 2" charset="0"/>
              </a:defRPr>
            </a:lvl1pPr>
          </a:lstStyle>
          <a:p>
            <a:r>
              <a:rPr lang="en-US" altLang="ko-KR" sz="1800" dirty="0" err="1" smtClean="0"/>
              <a:t>GaHyun</a:t>
            </a:r>
            <a:r>
              <a:rPr lang="en-US" altLang="ko-KR" sz="1800" dirty="0" smtClean="0"/>
              <a:t> </a:t>
            </a:r>
            <a:r>
              <a:rPr lang="en-US" altLang="ko-KR" sz="1800" dirty="0" err="1" smtClean="0"/>
              <a:t>Ryu</a:t>
            </a:r>
            <a:r>
              <a:rPr lang="en-US" altLang="ko-KR" sz="1800" dirty="0" smtClean="0"/>
              <a:t> </a:t>
            </a:r>
          </a:p>
          <a:p>
            <a:r>
              <a:rPr lang="en-US" sz="1800" dirty="0" err="1" smtClean="0"/>
              <a:t>WoogIl</a:t>
            </a:r>
            <a:r>
              <a:rPr lang="en-US" sz="1800" dirty="0" smtClean="0"/>
              <a:t> Choi</a:t>
            </a:r>
          </a:p>
          <a:p>
            <a:r>
              <a:rPr lang="en-US" sz="1800" dirty="0" err="1" smtClean="0"/>
              <a:t>MinWoo</a:t>
            </a:r>
            <a:r>
              <a:rPr lang="en-US" sz="1800" dirty="0" smtClean="0"/>
              <a:t> Park</a:t>
            </a:r>
          </a:p>
          <a:p>
            <a:r>
              <a:rPr lang="en-US" sz="1800" dirty="0" err="1" smtClean="0"/>
              <a:t>KiHo</a:t>
            </a:r>
            <a:r>
              <a:rPr lang="en-US" sz="1800" dirty="0" smtClean="0"/>
              <a:t> Choi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 </a:t>
            </a:r>
          </a:p>
          <a:p>
            <a:endParaRPr lang="en-US" sz="1800" dirty="0" smtClean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505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129" y="833198"/>
            <a:ext cx="1930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solidFill>
                  <a:srgbClr val="1428A0"/>
                </a:solidFill>
                <a:latin typeface="+mj-ea"/>
                <a:ea typeface="+mj-ea"/>
              </a:rPr>
              <a:t>Contents</a:t>
            </a:r>
            <a:endParaRPr lang="ko-KR" altLang="en-US" sz="3200" b="1" dirty="0">
              <a:solidFill>
                <a:srgbClr val="1428A0"/>
              </a:solidFill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8681" y="2787466"/>
            <a:ext cx="28644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>
                <a:solidFill>
                  <a:schemeClr val="bg1"/>
                </a:solidFill>
                <a:latin typeface="+mj-ea"/>
                <a:ea typeface="+mj-ea"/>
              </a:rPr>
              <a:t>Proposal 1 – IRAP type</a:t>
            </a:r>
            <a:endParaRPr lang="ko-KR" altLang="en-US" sz="20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5025" y="3413895"/>
            <a:ext cx="42189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0" dirty="0" smtClean="0">
                <a:solidFill>
                  <a:schemeClr val="bg1"/>
                </a:solidFill>
                <a:latin typeface="+mj-ea"/>
                <a:ea typeface="+mj-ea"/>
              </a:rPr>
              <a:t>Proposal 2 – Random Access Flag </a:t>
            </a:r>
            <a:endParaRPr lang="ko-KR" altLang="en-US" sz="20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39804" y="2170311"/>
            <a:ext cx="4283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0" dirty="0" smtClean="0">
                <a:solidFill>
                  <a:schemeClr val="bg1"/>
                </a:solidFill>
                <a:latin typeface="+mj-ea"/>
                <a:ea typeface="+mj-ea"/>
              </a:rPr>
              <a:t>Ⅰ</a:t>
            </a:r>
            <a:endParaRPr lang="ko-KR" altLang="en-US" sz="20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39804" y="2792103"/>
            <a:ext cx="4283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0" kern="1200" dirty="0" smtClean="0">
                <a:solidFill>
                  <a:schemeClr val="bg1"/>
                </a:solidFill>
                <a:latin typeface="+mj-ea"/>
                <a:ea typeface="+mn-ea"/>
                <a:cs typeface="+mn-cs"/>
              </a:rPr>
              <a:t>Ⅱ</a:t>
            </a:r>
            <a:endParaRPr lang="ko-KR" altLang="en-US" sz="20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9804" y="3413895"/>
            <a:ext cx="4283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0" kern="1200" dirty="0" smtClean="0">
                <a:solidFill>
                  <a:schemeClr val="bg1"/>
                </a:solidFill>
                <a:latin typeface="+mj-ea"/>
                <a:ea typeface="+mn-ea"/>
                <a:cs typeface="+mn-cs"/>
              </a:rPr>
              <a:t>Ⅲ</a:t>
            </a:r>
            <a:endParaRPr lang="ko-KR" altLang="en-US" sz="20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72134" y="2170311"/>
            <a:ext cx="1377237" cy="494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>
                <a:solidFill>
                  <a:schemeClr val="bg1"/>
                </a:solidFill>
                <a:latin typeface="+mj-ea"/>
                <a:ea typeface="+mj-ea"/>
              </a:rPr>
              <a:t>Summary </a:t>
            </a:r>
            <a:endParaRPr lang="ko-KR" altLang="en-US" sz="20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7487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48445" y="4041058"/>
            <a:ext cx="8647112" cy="1169228"/>
          </a:xfrm>
        </p:spPr>
        <p:txBody>
          <a:bodyPr/>
          <a:lstStyle/>
          <a:p>
            <a:r>
              <a:rPr lang="en-US" altLang="ko-KR" dirty="0" smtClean="0"/>
              <a:t>So we propose simple picture type signaling &amp; semantics of IRAP </a:t>
            </a:r>
          </a:p>
          <a:p>
            <a:r>
              <a:rPr lang="en-US" altLang="ko-KR" dirty="0" smtClean="0"/>
              <a:t>First, the semantic definition IRAP </a:t>
            </a:r>
          </a:p>
          <a:p>
            <a:r>
              <a:rPr lang="en-US" altLang="ko-KR" dirty="0" smtClean="0"/>
              <a:t>Second, the signaling for IRAP picture 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pPr lvl="3">
              <a:buNone/>
            </a:pPr>
            <a:endParaRPr lang="en-US" altLang="ko-KR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Summary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84905" y="1194619"/>
            <a:ext cx="7133926" cy="90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 we need all these Random 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ccess 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altLang="ko-KR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icture types????</a:t>
            </a:r>
          </a:p>
          <a:p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IDR pictures (2): IDR_W_RADL, IDR_N_LP</a:t>
            </a:r>
          </a:p>
          <a:p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Clean Random Access (1) : CRA_NUT</a:t>
            </a:r>
          </a:p>
          <a:p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Broken Link Access (3) : BLA_W_LP, BLA_W_RADL, BLA_N_LP </a:t>
            </a:r>
          </a:p>
        </p:txBody>
      </p:sp>
      <p:sp>
        <p:nvSpPr>
          <p:cNvPr id="13" name="줄무늬가 있는 오른쪽 화살표 12"/>
          <p:cNvSpPr/>
          <p:nvPr/>
        </p:nvSpPr>
        <p:spPr>
          <a:xfrm rot="5400000">
            <a:off x="3952346" y="2875714"/>
            <a:ext cx="653944" cy="1027815"/>
          </a:xfrm>
          <a:prstGeom prst="stripedRightArrow">
            <a:avLst>
              <a:gd name="adj1" fmla="val 50000"/>
              <a:gd name="adj2" fmla="val 53043"/>
            </a:avLst>
          </a:prstGeom>
          <a:solidFill>
            <a:schemeClr val="accent1">
              <a:lumMod val="40000"/>
              <a:lumOff val="6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A </a:t>
            </a:r>
            <a:r>
              <a:rPr lang="en-US" altLang="ko-KR" dirty="0" smtClean="0"/>
              <a:t>IRAP is </a:t>
            </a:r>
            <a:r>
              <a:rPr lang="en-US" altLang="ko-KR" dirty="0" smtClean="0"/>
              <a:t>a I picture and </a:t>
            </a:r>
            <a:r>
              <a:rPr lang="en-US" altLang="ko-KR" dirty="0" smtClean="0"/>
              <a:t>supports </a:t>
            </a:r>
            <a:r>
              <a:rPr lang="en-US" altLang="ko-KR" dirty="0" smtClean="0"/>
              <a:t>random access </a:t>
            </a:r>
            <a:r>
              <a:rPr lang="en-US" altLang="ko-KR" dirty="0" smtClean="0"/>
              <a:t>and splicing condition </a:t>
            </a:r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r>
              <a:rPr lang="en-US" altLang="ko-KR" dirty="0"/>
              <a:t>W</a:t>
            </a:r>
            <a:r>
              <a:rPr lang="en-US" altLang="ko-KR" dirty="0" smtClean="0"/>
              <a:t>hen </a:t>
            </a:r>
            <a:r>
              <a:rPr lang="en-US" altLang="ko-KR" dirty="0" err="1"/>
              <a:t>nal_unit_type</a:t>
            </a:r>
            <a:r>
              <a:rPr lang="en-US" altLang="ko-KR" dirty="0"/>
              <a:t> is </a:t>
            </a:r>
            <a:r>
              <a:rPr lang="en-US" altLang="ko-KR" dirty="0" smtClean="0"/>
              <a:t>a IRAP </a:t>
            </a:r>
            <a:r>
              <a:rPr lang="en-US" altLang="ko-KR" dirty="0"/>
              <a:t>then it should guarantee error free decoding process for </a:t>
            </a:r>
            <a:r>
              <a:rPr lang="en-US" altLang="ko-KR" dirty="0" smtClean="0"/>
              <a:t>non leadin</a:t>
            </a:r>
            <a:r>
              <a:rPr lang="en-US" altLang="ko-KR" dirty="0" smtClean="0"/>
              <a:t>g pictures that follows IRAP</a:t>
            </a:r>
            <a:endParaRPr lang="en-US" altLang="ko-KR" dirty="0" smtClean="0"/>
          </a:p>
          <a:p>
            <a:pPr lvl="1"/>
            <a:r>
              <a:rPr lang="en-US" altLang="ko-KR" b="1" dirty="0" smtClean="0"/>
              <a:t>Leading pictures are not allowed to be referenced by non leading pictures  </a:t>
            </a:r>
            <a:endParaRPr lang="en-US" altLang="ko-KR" b="1" dirty="0"/>
          </a:p>
          <a:p>
            <a:pPr>
              <a:buNone/>
            </a:pPr>
            <a:r>
              <a:rPr lang="en-US" altLang="ko-KR" dirty="0" smtClean="0"/>
              <a:t>         </a:t>
            </a:r>
          </a:p>
          <a:p>
            <a:pPr>
              <a:buNone/>
            </a:pPr>
            <a:endParaRPr lang="en-US" altLang="ko-KR" dirty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/>
          </a:p>
          <a:p>
            <a:pPr>
              <a:buNone/>
            </a:pPr>
            <a:r>
              <a:rPr lang="en-US" altLang="ko-KR" dirty="0" smtClean="0"/>
              <a:t>         </a:t>
            </a:r>
          </a:p>
          <a:p>
            <a:r>
              <a:rPr lang="en-US" altLang="ko-KR" dirty="0" smtClean="0"/>
              <a:t>When </a:t>
            </a:r>
            <a:r>
              <a:rPr lang="en-US" altLang="ko-KR" dirty="0" err="1" smtClean="0"/>
              <a:t>bitstream</a:t>
            </a:r>
            <a:r>
              <a:rPr lang="en-US" altLang="ko-KR" dirty="0" smtClean="0"/>
              <a:t> contains IRAP + Leading Pictures + Non Leading Pictures</a:t>
            </a:r>
          </a:p>
          <a:p>
            <a:pPr lvl="1"/>
            <a:r>
              <a:rPr lang="en-US" altLang="ko-KR" b="1" dirty="0" smtClean="0"/>
              <a:t>The decoder first acquire POC or related values to get leading </a:t>
            </a:r>
            <a:r>
              <a:rPr lang="en-US" altLang="ko-KR" b="1" dirty="0" smtClean="0"/>
              <a:t>picture boundary</a:t>
            </a:r>
            <a:endParaRPr lang="en-US" altLang="ko-KR" b="1" dirty="0" smtClean="0"/>
          </a:p>
          <a:p>
            <a:pPr lvl="1"/>
            <a:r>
              <a:rPr lang="en-US" altLang="ko-KR" b="1" dirty="0" smtClean="0"/>
              <a:t>The leading </a:t>
            </a:r>
            <a:r>
              <a:rPr lang="en-US" altLang="ko-KR" b="1" dirty="0"/>
              <a:t>p</a:t>
            </a:r>
            <a:r>
              <a:rPr lang="en-US" altLang="ko-KR" b="1" dirty="0" smtClean="0"/>
              <a:t>ictures should not be referenced by non leading pictures </a:t>
            </a:r>
          </a:p>
          <a:p>
            <a:pPr lvl="1"/>
            <a:endParaRPr lang="en-US" altLang="ko-KR" dirty="0" smtClean="0"/>
          </a:p>
          <a:p>
            <a:pPr marL="360362" lvl="1" indent="0">
              <a:buNone/>
            </a:pPr>
            <a:endParaRPr lang="en-US" altLang="ko-KR" dirty="0" smtClean="0"/>
          </a:p>
          <a:p>
            <a:pPr lvl="1"/>
            <a:endParaRPr lang="en-US" altLang="ko-KR" i="1" dirty="0" smtClean="0"/>
          </a:p>
          <a:p>
            <a:pPr lvl="1"/>
            <a:endParaRPr lang="en-US" altLang="ko-KR" i="1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[Proposal 1] IRAP type </a:t>
            </a:r>
            <a:endParaRPr lang="ko-KR" altLang="en-US" dirty="0"/>
          </a:p>
        </p:txBody>
      </p:sp>
      <p:grpSp>
        <p:nvGrpSpPr>
          <p:cNvPr id="48" name="그룹 47"/>
          <p:cNvGrpSpPr/>
          <p:nvPr/>
        </p:nvGrpSpPr>
        <p:grpSpPr>
          <a:xfrm>
            <a:off x="1340178" y="2721060"/>
            <a:ext cx="6207301" cy="1915221"/>
            <a:chOff x="1203151" y="2904624"/>
            <a:chExt cx="6207301" cy="1915221"/>
          </a:xfrm>
        </p:grpSpPr>
        <p:sp>
          <p:nvSpPr>
            <p:cNvPr id="4" name="직사각형 3"/>
            <p:cNvSpPr/>
            <p:nvPr/>
          </p:nvSpPr>
          <p:spPr>
            <a:xfrm>
              <a:off x="1390650" y="3505199"/>
              <a:ext cx="257175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3962400" y="3505200"/>
              <a:ext cx="1724025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5686425" y="3505200"/>
              <a:ext cx="1724025" cy="4318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390650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822450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2251075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2682875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3962400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4392612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4824412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3530600" y="3505200"/>
              <a:ext cx="431800" cy="4318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26062" y="3597989"/>
              <a:ext cx="46198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IRAP</a:t>
              </a:r>
              <a:endParaRPr lang="ko-KR" alt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474943" y="3567211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0</a:t>
              </a:r>
              <a:endParaRPr lang="ko-KR" altLang="en-US" sz="1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903381" y="3567211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3</a:t>
              </a:r>
              <a:endParaRPr lang="ko-KR" altLang="en-US" sz="1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328956" y="3567211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1</a:t>
              </a:r>
              <a:endParaRPr lang="ko-KR" altLang="en-US" sz="14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760756" y="3566239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2</a:t>
              </a:r>
              <a:endParaRPr lang="ko-KR" altLang="en-US" sz="14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040281" y="3566239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4</a:t>
              </a:r>
              <a:endParaRPr lang="ko-KR" altLang="en-US" sz="14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470493" y="3564750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5</a:t>
              </a:r>
              <a:endParaRPr lang="ko-KR" altLang="en-US" sz="14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902293" y="3567211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/>
                <a:t>6</a:t>
              </a:r>
              <a:endParaRPr lang="ko-KR" altLang="en-US" sz="14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194143" y="3575049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7</a:t>
              </a:r>
              <a:endParaRPr lang="ko-KR" altLang="en-US" sz="1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281612" y="3569215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10</a:t>
              </a:r>
              <a:endParaRPr lang="ko-KR" altLang="en-US" sz="14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48783" y="3575049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11</a:t>
              </a:r>
              <a:endParaRPr lang="ko-KR" altLang="en-US" sz="1400" b="1" dirty="0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5686425" y="3506687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6118225" y="3506686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6550025" y="3506686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81029" y="3581915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10</a:t>
              </a:r>
              <a:endParaRPr lang="ko-KR" altLang="en-US" sz="1400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27906" y="3581915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8</a:t>
              </a:r>
              <a:endParaRPr lang="ko-KR" altLang="en-US" sz="1400" b="1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056344" y="3575565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/>
                <a:t>9</a:t>
              </a:r>
              <a:endParaRPr lang="ko-KR" altLang="en-US" sz="1400" b="1" dirty="0"/>
            </a:p>
          </p:txBody>
        </p:sp>
        <p:sp>
          <p:nvSpPr>
            <p:cNvPr id="35" name="오른쪽 중괄호 34"/>
            <p:cNvSpPr/>
            <p:nvPr/>
          </p:nvSpPr>
          <p:spPr>
            <a:xfrm rot="5400000" flipV="1">
              <a:off x="4535393" y="3430587"/>
              <a:ext cx="155762" cy="1285875"/>
            </a:xfrm>
            <a:prstGeom prst="rightBrace">
              <a:avLst>
                <a:gd name="adj1" fmla="val 8333"/>
                <a:gd name="adj2" fmla="val 50988"/>
              </a:avLst>
            </a:prstGeom>
            <a:ln w="95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오른쪽 중괄호 35"/>
            <p:cNvSpPr/>
            <p:nvPr/>
          </p:nvSpPr>
          <p:spPr>
            <a:xfrm rot="5400000" flipV="1">
              <a:off x="6257039" y="2997994"/>
              <a:ext cx="155762" cy="2151064"/>
            </a:xfrm>
            <a:prstGeom prst="rightBrace">
              <a:avLst>
                <a:gd name="adj1" fmla="val 8333"/>
                <a:gd name="adj2" fmla="val 50988"/>
              </a:avLst>
            </a:prstGeom>
            <a:ln w="95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248733" y="4211657"/>
              <a:ext cx="8915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i="1" dirty="0">
                  <a:cs typeface="Noto Sans CJK KR" charset="-127"/>
                </a:rPr>
                <a:t>Leading </a:t>
              </a:r>
              <a:endParaRPr lang="en-US" altLang="ko-KR" sz="1600" i="1" dirty="0" smtClean="0">
                <a:cs typeface="Noto Sans CJK KR" charset="-127"/>
              </a:endParaRPr>
            </a:p>
            <a:p>
              <a:r>
                <a:rPr lang="en-US" altLang="ko-KR" sz="1600" i="1" dirty="0" smtClean="0">
                  <a:cs typeface="Noto Sans CJK KR" charset="-127"/>
                </a:rPr>
                <a:t>Pictures </a:t>
              </a:r>
              <a:endParaRPr lang="ko-KR" altLang="en-US" sz="1600" i="1" dirty="0">
                <a:cs typeface="Noto Sans CJK KR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686425" y="4235070"/>
              <a:ext cx="15045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i="1" dirty="0" smtClean="0">
                  <a:cs typeface="Noto Sans CJK KR" charset="-127"/>
                </a:rPr>
                <a:t>Non Leading </a:t>
              </a:r>
            </a:p>
            <a:p>
              <a:pPr algn="ctr"/>
              <a:r>
                <a:rPr lang="en-US" altLang="ko-KR" sz="1600" i="1" dirty="0" smtClean="0">
                  <a:cs typeface="Noto Sans CJK KR" charset="-127"/>
                </a:rPr>
                <a:t>Pictures </a:t>
              </a:r>
              <a:endParaRPr lang="ko-KR" altLang="en-US" sz="1600" i="1" dirty="0">
                <a:cs typeface="Noto Sans CJK KR" charset="-127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203151" y="4017775"/>
              <a:ext cx="25539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i="1" dirty="0" smtClean="0">
                  <a:latin typeface="맑은 고딕"/>
                  <a:ea typeface="맑은 고딕"/>
                </a:rPr>
                <a:t>※</a:t>
              </a:r>
              <a:r>
                <a:rPr lang="en-US" altLang="ko-KR" sz="1000" i="1" dirty="0" smtClean="0"/>
                <a:t>  Numbers represents POC or related values </a:t>
              </a:r>
              <a:endParaRPr lang="ko-KR" altLang="en-US" sz="1000" i="1" dirty="0"/>
            </a:p>
          </p:txBody>
        </p:sp>
        <p:sp>
          <p:nvSpPr>
            <p:cNvPr id="44" name="아래로 구부러진 화살표 43"/>
            <p:cNvSpPr/>
            <p:nvPr/>
          </p:nvSpPr>
          <p:spPr>
            <a:xfrm flipH="1">
              <a:off x="4705666" y="3073901"/>
              <a:ext cx="1420285" cy="400972"/>
            </a:xfrm>
            <a:prstGeom prst="curvedDownArrow">
              <a:avLst>
                <a:gd name="adj1" fmla="val 25000"/>
                <a:gd name="adj2" fmla="val 50000"/>
                <a:gd name="adj3" fmla="val 2576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5268912" y="3506687"/>
              <a:ext cx="2128838" cy="431800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3962400" y="3513037"/>
              <a:ext cx="1293812" cy="431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298182" y="2904624"/>
              <a:ext cx="3257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 smtClean="0"/>
                <a:t>X</a:t>
              </a:r>
              <a:endParaRPr lang="ko-KR" alt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155428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This flag signals that</a:t>
            </a:r>
            <a:r>
              <a:rPr lang="ko-KR" altLang="en-US" dirty="0" smtClean="0"/>
              <a:t> </a:t>
            </a:r>
            <a:r>
              <a:rPr lang="en-US" altLang="ko-KR" dirty="0" smtClean="0"/>
              <a:t>picture type is a IRAP </a:t>
            </a:r>
          </a:p>
          <a:p>
            <a:pPr marL="360362" lvl="1" indent="0">
              <a:buNone/>
            </a:pPr>
            <a:endParaRPr lang="en-US" altLang="ko-KR" dirty="0"/>
          </a:p>
          <a:p>
            <a:r>
              <a:rPr lang="en-US" altLang="ko-KR" dirty="0" smtClean="0"/>
              <a:t>Procedures </a:t>
            </a:r>
            <a:r>
              <a:rPr lang="en-US" altLang="ko-KR" dirty="0" smtClean="0"/>
              <a:t> </a:t>
            </a:r>
            <a:endParaRPr lang="en-US" altLang="ko-KR" dirty="0" smtClean="0"/>
          </a:p>
          <a:p>
            <a:pPr lvl="1"/>
            <a:r>
              <a:rPr lang="en-US" altLang="ko-KR" sz="1800" dirty="0" smtClean="0"/>
              <a:t>If</a:t>
            </a:r>
            <a:r>
              <a:rPr lang="en-US" altLang="ko-KR" sz="1800" b="1" dirty="0" smtClean="0"/>
              <a:t> </a:t>
            </a:r>
            <a:r>
              <a:rPr lang="en-US" altLang="ko-KR" sz="1800" b="1" i="1" dirty="0" err="1" smtClean="0">
                <a:latin typeface="+mn-lt"/>
              </a:rPr>
              <a:t>broken_link_flag</a:t>
            </a:r>
            <a:r>
              <a:rPr lang="en-US" altLang="ko-KR" sz="1800" b="1" dirty="0"/>
              <a:t> </a:t>
            </a:r>
            <a:r>
              <a:rPr lang="en-US" altLang="ko-KR" sz="1800" dirty="0" smtClean="0"/>
              <a:t>is 1 </a:t>
            </a:r>
            <a:r>
              <a:rPr lang="en-US" altLang="ko-KR" sz="1800" dirty="0" smtClean="0">
                <a:latin typeface="맑은 고딕"/>
                <a:ea typeface="맑은 고딕"/>
              </a:rPr>
              <a:t>→ </a:t>
            </a:r>
            <a:r>
              <a:rPr lang="en-US" altLang="ko-KR" sz="1800" dirty="0" smtClean="0">
                <a:latin typeface="맑은 고딕"/>
                <a:ea typeface="맑은 고딕"/>
              </a:rPr>
              <a:t>Picture type for random access or splicing condition </a:t>
            </a:r>
            <a:endParaRPr lang="en-US" altLang="ko-KR" sz="1800" dirty="0" smtClean="0">
              <a:latin typeface="맑은 고딕"/>
              <a:ea typeface="맑은 고딕"/>
            </a:endParaRPr>
          </a:p>
          <a:p>
            <a:pPr marL="360362" lvl="1" indent="0">
              <a:buNone/>
            </a:pPr>
            <a:r>
              <a:rPr lang="en-US" altLang="ko-KR" sz="1800" dirty="0" smtClean="0">
                <a:latin typeface="맑은 고딕"/>
                <a:ea typeface="맑은 고딕"/>
              </a:rPr>
              <a:t>  : All pictures in DPB are marked as </a:t>
            </a:r>
            <a:r>
              <a:rPr lang="en-US" altLang="ko-KR" sz="1800" i="1" dirty="0">
                <a:latin typeface="+mn-lt"/>
              </a:rPr>
              <a:t>“unused for reference” </a:t>
            </a:r>
          </a:p>
          <a:p>
            <a:pPr marL="360362" lvl="1" indent="0">
              <a:buNone/>
            </a:pPr>
            <a:r>
              <a:rPr lang="en-US" altLang="ko-KR" sz="1800" dirty="0">
                <a:latin typeface="맑은 고딕"/>
                <a:ea typeface="맑은 고딕"/>
              </a:rPr>
              <a:t> </a:t>
            </a:r>
            <a:r>
              <a:rPr lang="en-US" altLang="ko-KR" sz="1800" dirty="0" smtClean="0">
                <a:latin typeface="맑은 고딕"/>
                <a:ea typeface="맑은 고딕"/>
              </a:rPr>
              <a:t> : The </a:t>
            </a:r>
            <a:r>
              <a:rPr lang="en-US" altLang="ko-KR" sz="1800" dirty="0" smtClean="0"/>
              <a:t>leading pictures should not be referenced by non leading </a:t>
            </a:r>
            <a:r>
              <a:rPr lang="en-US" altLang="ko-KR" sz="1800" dirty="0" smtClean="0"/>
              <a:t>pictures</a:t>
            </a:r>
          </a:p>
          <a:p>
            <a:pPr marL="360362" lvl="1" indent="0">
              <a:buNone/>
            </a:pPr>
            <a:r>
              <a:rPr lang="en-US" altLang="ko-KR" sz="1800" dirty="0" smtClean="0"/>
              <a:t> </a:t>
            </a:r>
            <a:endParaRPr lang="en-US" altLang="ko-KR" sz="1800" dirty="0" smtClean="0"/>
          </a:p>
          <a:p>
            <a:pPr lvl="1"/>
            <a:r>
              <a:rPr lang="en-US" altLang="ko-KR" sz="1800" dirty="0" smtClean="0"/>
              <a:t>If </a:t>
            </a:r>
            <a:r>
              <a:rPr lang="en-US" altLang="ko-KR" sz="1800" b="1" i="1" dirty="0" err="1">
                <a:latin typeface="+mn-lt"/>
              </a:rPr>
              <a:t>broken_link_flag</a:t>
            </a:r>
            <a:r>
              <a:rPr lang="en-US" altLang="ko-KR" sz="1800" dirty="0"/>
              <a:t> is </a:t>
            </a:r>
            <a:r>
              <a:rPr lang="en-US" altLang="ko-KR" sz="1800" dirty="0" smtClean="0"/>
              <a:t>0 </a:t>
            </a:r>
            <a:r>
              <a:rPr lang="en-US" altLang="ko-KR" sz="1800" dirty="0"/>
              <a:t>→ </a:t>
            </a:r>
            <a:r>
              <a:rPr lang="en-US" altLang="ko-KR" sz="1800" dirty="0" smtClean="0"/>
              <a:t>Picture type for normal </a:t>
            </a:r>
            <a:r>
              <a:rPr lang="en-US" altLang="ko-KR" sz="1800" dirty="0" smtClean="0"/>
              <a:t>play </a:t>
            </a:r>
            <a:r>
              <a:rPr lang="en-US" altLang="ko-KR" sz="1800" dirty="0" smtClean="0"/>
              <a:t>condition </a:t>
            </a:r>
            <a:endParaRPr lang="en-US" altLang="ko-KR" sz="1800" dirty="0" smtClean="0"/>
          </a:p>
          <a:p>
            <a:pPr marL="360362" lvl="1" indent="0">
              <a:buNone/>
            </a:pPr>
            <a:r>
              <a:rPr lang="en-US" altLang="ko-KR" sz="1800" dirty="0" smtClean="0"/>
              <a:t>  : The leading pictures should be processed as usual</a:t>
            </a:r>
            <a:endParaRPr lang="en-US" altLang="ko-KR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[Proposal 2] </a:t>
            </a:r>
            <a:r>
              <a:rPr lang="en-US" altLang="ko-KR" dirty="0" err="1" smtClean="0"/>
              <a:t>broken_link</a:t>
            </a:r>
            <a:r>
              <a:rPr lang="en-US" altLang="ko-KR" dirty="0" err="1"/>
              <a:t>_</a:t>
            </a:r>
            <a:r>
              <a:rPr lang="en-US" altLang="ko-KR" dirty="0" err="1" smtClean="0"/>
              <a:t>flag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31485623"/>
              </p:ext>
            </p:extLst>
          </p:nvPr>
        </p:nvGraphicFramePr>
        <p:xfrm>
          <a:off x="2533650" y="4510789"/>
          <a:ext cx="3009900" cy="1411410"/>
        </p:xfrm>
        <a:graphic>
          <a:graphicData uri="http://schemas.openxmlformats.org/drawingml/2006/table">
            <a:tbl>
              <a:tblPr/>
              <a:tblGrid>
                <a:gridCol w="2273300"/>
                <a:gridCol w="736600"/>
              </a:tblGrid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en-CA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nal_unit_header</a:t>
                      </a:r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 ) {</a:t>
                      </a:r>
                      <a:endParaRPr lang="ko-KR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Descriptor</a:t>
                      </a:r>
                      <a:endParaRPr lang="ko-KR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en-CA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forbidden_zero_bit</a:t>
                      </a:r>
                      <a:endParaRPr lang="ko-KR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f(1)</a:t>
                      </a:r>
                      <a:endParaRPr lang="ko-KR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en-CA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broken_link_flag</a:t>
                      </a:r>
                      <a:r>
                        <a:rPr lang="en-CA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ko-KR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u(1)</a:t>
                      </a:r>
                      <a:endParaRPr lang="ko-KR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en-CA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nal_unit_type</a:t>
                      </a:r>
                      <a:endParaRPr lang="ko-KR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u(5)</a:t>
                      </a:r>
                      <a:endParaRPr lang="ko-KR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nuh_temporal_id_plus1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u(3)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reserved</a:t>
                      </a:r>
                      <a:endParaRPr lang="ko-KR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u(6)</a:t>
                      </a:r>
                      <a:endParaRPr lang="ko-KR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}</a:t>
                      </a:r>
                      <a:endParaRPr 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  <a:endParaRPr 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32238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710961" y="3307980"/>
            <a:ext cx="3385907" cy="70821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ea"/>
                <a:ea typeface="+mj-ea"/>
                <a:cs typeface="Noto Sans CJK KR" charset="-127"/>
              </a:defRPr>
            </a:lvl1pPr>
          </a:lstStyle>
          <a:p>
            <a:r>
              <a:rPr kumimoji="1" lang="en-US" altLang="ko-KR" sz="4400" dirty="0" smtClean="0">
                <a:solidFill>
                  <a:srgbClr val="1428A0"/>
                </a:solidFill>
                <a:cs typeface="Exo 2" charset="0"/>
              </a:rPr>
              <a:t>Thank you</a:t>
            </a:r>
            <a:endParaRPr kumimoji="1" lang="ko-KR" altLang="en-US" sz="4400" dirty="0">
              <a:solidFill>
                <a:srgbClr val="1428A0"/>
              </a:solidFill>
              <a:cs typeface="Exo 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491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8499</TotalTime>
  <Words>323</Words>
  <Application>Microsoft Office PowerPoint</Application>
  <PresentationFormat>화면 슬라이드 쇼(4:3)</PresentationFormat>
  <Paragraphs>93</Paragraphs>
  <Slides>6</Slides>
  <Notes>3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  <vt:variant>
        <vt:lpstr>재구성한 쇼</vt:lpstr>
      </vt:variant>
      <vt:variant>
        <vt:i4>1</vt:i4>
      </vt:variant>
    </vt:vector>
  </HeadingPairs>
  <TitlesOfParts>
    <vt:vector size="8" baseType="lpstr">
      <vt:lpstr>Office 테마</vt:lpstr>
      <vt:lpstr>A Proposal of Simplification of IRAP  </vt:lpstr>
      <vt:lpstr>슬라이드 1</vt:lpstr>
      <vt:lpstr>Proposal Summary</vt:lpstr>
      <vt:lpstr>[Proposal 1] IRAP type </vt:lpstr>
      <vt:lpstr>[Proposal 2] broken_link_flag </vt:lpstr>
      <vt:lpstr>슬라이드 5</vt:lpstr>
      <vt:lpstr>재구성한 쇼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user</cp:lastModifiedBy>
  <cp:revision>186</cp:revision>
  <dcterms:created xsi:type="dcterms:W3CDTF">2017-08-28T02:36:56Z</dcterms:created>
  <dcterms:modified xsi:type="dcterms:W3CDTF">2018-10-10T04:23:28Z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NSCPROP_SA">
    <vt:lpwstr>C:\Users\samsung\Documents\2018\Video Standard\2018_10_Macau_Proposal\JVET_11th_meeting_HLS_ghryu.pptx</vt:lpwstr>
  </property>
</Properties>
</file>