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6" r:id="rId5"/>
    <p:sldId id="268" r:id="rId6"/>
    <p:sldId id="267" r:id="rId7"/>
    <p:sldId id="270" r:id="rId8"/>
    <p:sldId id="272" r:id="rId9"/>
    <p:sldId id="27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000000"/>
    <a:srgbClr val="FFC7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369D6-C02C-45B1-8C94-5EEE89EE3C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0B8B7C-0E87-4EA8-91C8-09499E5CDF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08CD3-A4DF-48AA-BA43-60AC643FE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B1ACC-F552-44C4-972F-D5C62D401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D3CB2-F10C-43AC-9454-8CACD9171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622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EC138-5BB7-4731-8DF5-971249676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2BDEE7-08E2-4C0F-BA94-38E5731587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C1452-5D4F-47B6-AFBA-F973670A7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3FCD25-B851-4BA9-BD59-FA3858703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C4170-FD7A-43AC-A9EB-EC6012800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98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D38499-467E-4E41-A7B5-69DF70E727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167ED-CF4E-4707-B7BC-F4C62C0B21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BDD1D-3C91-458D-AD3F-A524B4B12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637F1-8439-404C-B760-180CB02C5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9FF72-B136-46C1-8EF2-29CEB0436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09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C5F95-A3A3-4486-9302-2BE8A360A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CF263B-D76E-49C7-9EA0-DC1BC3B70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B344D6-10BD-48BC-A70D-33E28967F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E8E07-91AD-49A6-8C24-3F0133225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270155-30E6-4D36-8852-F908AA9A8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441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E1F40-66F0-418F-AD3E-0562D2F05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E61D1D-8E9C-47EB-8A6C-52C77C4AA9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48C4B-4FCA-405B-ADD9-71733FC1F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690976-2DC4-4C67-9738-F8424AE46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AEF67-8219-4A7D-B9EE-71F22D623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949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C5DE6-CA0D-489F-B36A-98F9FB335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8C22E-7384-4F71-AD29-3351F05AC7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FE5DCF-95AB-4DA4-ACC4-AAF0BB50C8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32FFC3-2DB9-48F7-95D6-EB5A0D478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BCEB3D-45F1-41B7-8499-BF454A769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12BAE0-F30E-4FBC-89D3-17B74F6BA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217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ACB36-4892-4A08-8E93-EB9156862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6101A-76FF-4EC2-8EFA-B06E6201C8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06858F-4C8A-42A1-BD55-8CA5A754E2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B67DFA-F801-4C53-B229-EC931EC3BC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D1F8D8-F74A-4172-8120-91E9BA94DA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A65620-4B43-48DF-9581-FDFFBC06F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A93475-CAAC-45EA-AC25-BAE2EDB83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932C2F-848B-45C7-8D97-4A5FC5BFC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8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B2EE5-4306-44E6-930B-3A827AF0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881E4E-2184-47D1-9371-72A45A52A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413207-A3F9-4306-B8BE-FAEDBCBDF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A6C619-91EF-4155-84E7-1769792F4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029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B77660-6AD7-4F6E-9241-37D3C3051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D5F896-B46B-4A8B-9EEC-04B5F300D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1D3438-7F8E-46B4-BFAD-A96825A9B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42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4F462-0DEB-4786-ABD3-1B0DBB916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7F7EE-E090-4CF5-82EA-4654A6571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789B33-6D3F-4D16-B4C2-6CF1AB4998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0CAA6F-2DEA-4AC8-A705-10B388F5C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D0A5F5-515E-4B99-BAD1-B838011F1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4E096A-B4DC-4B29-BE10-4328EC145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39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19B13-AC31-481D-8E15-372FF2796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B2341F-0C84-4CDD-83EE-912848CA7A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ADC3E6-6BAA-4DF0-A7BB-ADAD3442C1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4AB316-5270-4BC8-A321-5B564E021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F5909C-02B0-47C4-8A9D-BB5A409A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A94F81-29B2-4E04-A686-0DFAD7125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6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5D5CB1-BECA-4F6C-B580-EBE9BCA54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2BB916-D18D-4448-A00B-C780000BA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860436-0F7B-4922-9716-89AC12DB60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88FA5-491F-455A-8631-7C5B5E866D61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28AFA-04EB-470D-BB43-78B64B7617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D3DC7-3651-4B03-A453-3A3413C32E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837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25474-5C93-47EC-B1EB-A232AD6AE4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JVET-L0032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BABCFF-667A-469C-8AED-4A28737127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CE12: Summary report on </a:t>
            </a:r>
            <a:r>
              <a:rPr lang="en-CA" sz="3200" b="1" dirty="0"/>
              <a:t>mapping functions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90783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60D5F-D8D8-4B2A-907C-029FAD46C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Considered</a:t>
            </a:r>
            <a:r>
              <a:rPr lang="fr-FR" dirty="0"/>
              <a:t> tests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8D4D35-BB43-4996-973A-CDF69705D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HDR-related</a:t>
            </a:r>
          </a:p>
          <a:p>
            <a:pPr lvl="1"/>
            <a:r>
              <a:rPr lang="en-US" sz="2800" dirty="0"/>
              <a:t>CE12-1: out-of-loop dynamic range adaptation (JVET-K0298)</a:t>
            </a:r>
          </a:p>
          <a:p>
            <a:pPr lvl="1"/>
            <a:r>
              <a:rPr lang="en-US" sz="2800" dirty="0"/>
              <a:t>CE12-2: in-loop reshaping for HDR (JVET-K0308)</a:t>
            </a:r>
          </a:p>
          <a:p>
            <a:pPr lvl="1"/>
            <a:r>
              <a:rPr lang="en-US" sz="2800" dirty="0"/>
              <a:t>CE12-3: in-loop chroma refinement for HDR (JVET-K0298)</a:t>
            </a:r>
          </a:p>
          <a:p>
            <a:endParaRPr lang="fr-FR" sz="3200" dirty="0"/>
          </a:p>
          <a:p>
            <a:r>
              <a:rPr lang="en-US" sz="3200" dirty="0"/>
              <a:t>SDR-related</a:t>
            </a:r>
          </a:p>
          <a:p>
            <a:pPr lvl="1"/>
            <a:r>
              <a:rPr lang="en-US" sz="2800" dirty="0"/>
              <a:t>CE12-4: in-loop reshaping for SDR (JVET-K0309)</a:t>
            </a:r>
          </a:p>
          <a:p>
            <a:pPr lvl="1"/>
            <a:r>
              <a:rPr lang="en-US" sz="2800" dirty="0"/>
              <a:t>CE12-5: in-loop chroma refinement for SDR (JVET-K0468)</a:t>
            </a:r>
          </a:p>
        </p:txBody>
      </p:sp>
    </p:spTree>
    <p:extLst>
      <p:ext uri="{BB962C8B-B14F-4D97-AF65-F5344CB8AC3E}">
        <p14:creationId xmlns:p14="http://schemas.microsoft.com/office/powerpoint/2010/main" val="397513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D6F15-D1BB-424B-AC19-C4504BD20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Summary of proposed technologies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E82BD0D9-C9E1-4315-8DBE-E81B52F136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5223267"/>
              </p:ext>
            </p:extLst>
          </p:nvPr>
        </p:nvGraphicFramePr>
        <p:xfrm>
          <a:off x="669851" y="1825625"/>
          <a:ext cx="10898372" cy="436951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820">
                  <a:extLst>
                    <a:ext uri="{9D8B030D-6E8A-4147-A177-3AD203B41FA5}">
                      <a16:colId xmlns:a16="http://schemas.microsoft.com/office/drawing/2014/main" val="1351238081"/>
                    </a:ext>
                  </a:extLst>
                </a:gridCol>
                <a:gridCol w="9562552">
                  <a:extLst>
                    <a:ext uri="{9D8B030D-6E8A-4147-A177-3AD203B41FA5}">
                      <a16:colId xmlns:a16="http://schemas.microsoft.com/office/drawing/2014/main" val="2741980742"/>
                    </a:ext>
                  </a:extLst>
                </a:gridCol>
              </a:tblGrid>
              <a:tr h="30464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</a:rPr>
                        <a:t>Acronym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</a:rPr>
                        <a:t>Description  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308999519"/>
                  </a:ext>
                </a:extLst>
              </a:tr>
              <a:tr h="30464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DRA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Out-of-loop mapping made of DRA (luma) and CC-DRA (chroma)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4088519363"/>
                  </a:ext>
                </a:extLst>
              </a:tr>
              <a:tr h="30464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ILM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In-loop mapping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2833638981"/>
                  </a:ext>
                </a:extLst>
              </a:tr>
              <a:tr h="30464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K0298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Mapping curve from K0298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173631525"/>
                  </a:ext>
                </a:extLst>
              </a:tr>
              <a:tr h="30464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K0308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Mapping curve from K0308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3995454683"/>
                  </a:ext>
                </a:extLst>
              </a:tr>
              <a:tr h="55471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ILFOPT0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Intra: LF applied in original domain, after applying the inverse reshaping</a:t>
                      </a:r>
                      <a:endParaRPr lang="en-US" sz="1800" dirty="0">
                        <a:effectLst/>
                      </a:endParaRP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Inter: LF applied in original domain after applying inverse reshaping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571744126"/>
                  </a:ext>
                </a:extLst>
              </a:tr>
              <a:tr h="46011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ILFOPT3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Intra: LF applied in reshaped domain, before applying the inverse reshaping</a:t>
                      </a:r>
                      <a:endParaRPr lang="en-US" sz="1800" dirty="0">
                        <a:effectLst/>
                      </a:endParaRP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Inter: LF applied in reshaped domain. 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Forward and inverse reshaping needed before and after LF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958936841"/>
                  </a:ext>
                </a:extLst>
              </a:tr>
              <a:tr h="55471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QPHARM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Adjust </a:t>
                      </a:r>
                      <a:r>
                        <a:rPr lang="en-CA" sz="1800" dirty="0" err="1">
                          <a:effectLst/>
                        </a:rPr>
                        <a:t>chromaQPOffset</a:t>
                      </a:r>
                      <a:r>
                        <a:rPr lang="en-CA" sz="1800" dirty="0">
                          <a:effectLst/>
                        </a:rPr>
                        <a:t> based on </a:t>
                      </a:r>
                      <a:r>
                        <a:rPr lang="en-US" sz="1800" dirty="0">
                          <a:effectLst/>
                        </a:rPr>
                        <a:t>HEVC Table8-10 function_qPi2Qp</a:t>
                      </a:r>
                      <a:r>
                        <a:rPr lang="en-US" sz="1800" baseline="-25000" dirty="0">
                          <a:effectLst/>
                        </a:rPr>
                        <a:t>C</a:t>
                      </a:r>
                      <a:r>
                        <a:rPr lang="en-US" sz="1800" dirty="0">
                          <a:effectLst/>
                        </a:rPr>
                        <a:t> mapping (Specification of </a:t>
                      </a:r>
                      <a:r>
                        <a:rPr lang="en-US" sz="1800" dirty="0" err="1">
                          <a:effectLst/>
                        </a:rPr>
                        <a:t>Qp</a:t>
                      </a:r>
                      <a:r>
                        <a:rPr lang="en-US" sz="1800" baseline="-25000" dirty="0" err="1">
                          <a:effectLst/>
                        </a:rPr>
                        <a:t>C</a:t>
                      </a:r>
                      <a:r>
                        <a:rPr lang="en-US" sz="1800" baseline="-25000" dirty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as a function of </a:t>
                      </a:r>
                      <a:r>
                        <a:rPr lang="en-US" sz="1800" dirty="0" err="1">
                          <a:effectLst/>
                        </a:rPr>
                        <a:t>qPi</a:t>
                      </a:r>
                      <a:r>
                        <a:rPr lang="en-US" sz="1800" dirty="0">
                          <a:effectLst/>
                        </a:rPr>
                        <a:t> for </a:t>
                      </a:r>
                      <a:r>
                        <a:rPr lang="en-US" sz="1800" dirty="0" err="1">
                          <a:effectLst/>
                        </a:rPr>
                        <a:t>ChromaArrayType</a:t>
                      </a:r>
                      <a:r>
                        <a:rPr lang="en-US" sz="1800" dirty="0">
                          <a:effectLst/>
                        </a:rPr>
                        <a:t> equal to 1)</a:t>
                      </a:r>
                      <a:r>
                        <a:rPr lang="en-CA" sz="1800" dirty="0">
                          <a:effectLst/>
                        </a:rPr>
                        <a:t> 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3175343274"/>
                  </a:ext>
                </a:extLst>
              </a:tr>
              <a:tr h="30464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REFLC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Out-of-loop refinement of luma and chroma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902733194"/>
                  </a:ext>
                </a:extLst>
              </a:tr>
              <a:tr h="30464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ILREFC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In-loop refinement of chroma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3722989760"/>
                  </a:ext>
                </a:extLst>
              </a:tr>
              <a:tr h="30464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ILREFLC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In-loop refinement of luma and chroma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1045563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3562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5954779-6B3E-4970-9FC1-F73FCF45F2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37734"/>
              </p:ext>
            </p:extLst>
          </p:nvPr>
        </p:nvGraphicFramePr>
        <p:xfrm>
          <a:off x="552893" y="1239075"/>
          <a:ext cx="10553539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291273">
                  <a:extLst>
                    <a:ext uri="{9D8B030D-6E8A-4147-A177-3AD203B41FA5}">
                      <a16:colId xmlns:a16="http://schemas.microsoft.com/office/drawing/2014/main" val="421517166"/>
                    </a:ext>
                  </a:extLst>
                </a:gridCol>
                <a:gridCol w="2029460">
                  <a:extLst>
                    <a:ext uri="{9D8B030D-6E8A-4147-A177-3AD203B41FA5}">
                      <a16:colId xmlns:a16="http://schemas.microsoft.com/office/drawing/2014/main" val="1948872432"/>
                    </a:ext>
                  </a:extLst>
                </a:gridCol>
                <a:gridCol w="722202">
                  <a:extLst>
                    <a:ext uri="{9D8B030D-6E8A-4147-A177-3AD203B41FA5}">
                      <a16:colId xmlns:a16="http://schemas.microsoft.com/office/drawing/2014/main" val="858523119"/>
                    </a:ext>
                  </a:extLst>
                </a:gridCol>
                <a:gridCol w="823706">
                  <a:extLst>
                    <a:ext uri="{9D8B030D-6E8A-4147-A177-3AD203B41FA5}">
                      <a16:colId xmlns:a16="http://schemas.microsoft.com/office/drawing/2014/main" val="3558036022"/>
                    </a:ext>
                  </a:extLst>
                </a:gridCol>
                <a:gridCol w="823706">
                  <a:extLst>
                    <a:ext uri="{9D8B030D-6E8A-4147-A177-3AD203B41FA5}">
                      <a16:colId xmlns:a16="http://schemas.microsoft.com/office/drawing/2014/main" val="2610305326"/>
                    </a:ext>
                  </a:extLst>
                </a:gridCol>
                <a:gridCol w="635071">
                  <a:extLst>
                    <a:ext uri="{9D8B030D-6E8A-4147-A177-3AD203B41FA5}">
                      <a16:colId xmlns:a16="http://schemas.microsoft.com/office/drawing/2014/main" val="3774954900"/>
                    </a:ext>
                  </a:extLst>
                </a:gridCol>
                <a:gridCol w="635071">
                  <a:extLst>
                    <a:ext uri="{9D8B030D-6E8A-4147-A177-3AD203B41FA5}">
                      <a16:colId xmlns:a16="http://schemas.microsoft.com/office/drawing/2014/main" val="3176291175"/>
                    </a:ext>
                  </a:extLst>
                </a:gridCol>
                <a:gridCol w="627886">
                  <a:extLst>
                    <a:ext uri="{9D8B030D-6E8A-4147-A177-3AD203B41FA5}">
                      <a16:colId xmlns:a16="http://schemas.microsoft.com/office/drawing/2014/main" val="2160126990"/>
                    </a:ext>
                  </a:extLst>
                </a:gridCol>
                <a:gridCol w="550634">
                  <a:extLst>
                    <a:ext uri="{9D8B030D-6E8A-4147-A177-3AD203B41FA5}">
                      <a16:colId xmlns:a16="http://schemas.microsoft.com/office/drawing/2014/main" val="1013389270"/>
                    </a:ext>
                  </a:extLst>
                </a:gridCol>
                <a:gridCol w="644952">
                  <a:extLst>
                    <a:ext uri="{9D8B030D-6E8A-4147-A177-3AD203B41FA5}">
                      <a16:colId xmlns:a16="http://schemas.microsoft.com/office/drawing/2014/main" val="3066247235"/>
                    </a:ext>
                  </a:extLst>
                </a:gridCol>
                <a:gridCol w="644952">
                  <a:extLst>
                    <a:ext uri="{9D8B030D-6E8A-4147-A177-3AD203B41FA5}">
                      <a16:colId xmlns:a16="http://schemas.microsoft.com/office/drawing/2014/main" val="3071254824"/>
                    </a:ext>
                  </a:extLst>
                </a:gridCol>
                <a:gridCol w="562313">
                  <a:extLst>
                    <a:ext uri="{9D8B030D-6E8A-4147-A177-3AD203B41FA5}">
                      <a16:colId xmlns:a16="http://schemas.microsoft.com/office/drawing/2014/main" val="2501285313"/>
                    </a:ext>
                  </a:extLst>
                </a:gridCol>
                <a:gridCol w="562313">
                  <a:extLst>
                    <a:ext uri="{9D8B030D-6E8A-4147-A177-3AD203B41FA5}">
                      <a16:colId xmlns:a16="http://schemas.microsoft.com/office/drawing/2014/main" val="97101214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9489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PSNRL100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32004"/>
                  </a:ext>
                </a:extLst>
              </a:tr>
              <a:tr h="190500">
                <a:tc rowSpan="2"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out-of-loop mapping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DRA+K0298+QPHARM+REFLC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12-1.1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-20.1%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3361480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DRA+K0308+QPHARM+REFLC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12-1.2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-7.5%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-9.5%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-21.0%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-12.1%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78653"/>
                  </a:ext>
                </a:extLst>
              </a:tr>
              <a:tr h="190500">
                <a:tc rowSpan="6"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in-loop mapping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12-2.1a1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79948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12-2.1a2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48312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ILM+K0298+ILFOPT3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12-2.1b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86836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ILM+K0308+ILFOPT3+QPHARM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244477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ILM+K0308+ILFOPT3+ILREFC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12-2.3a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691685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ILM+K0308+ILFOPT3+ILREFLC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12-2.3b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040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6D820B5-0385-4630-B826-3605987284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096089"/>
              </p:ext>
            </p:extLst>
          </p:nvPr>
        </p:nvGraphicFramePr>
        <p:xfrm>
          <a:off x="552893" y="3567233"/>
          <a:ext cx="10553539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291273">
                  <a:extLst>
                    <a:ext uri="{9D8B030D-6E8A-4147-A177-3AD203B41FA5}">
                      <a16:colId xmlns:a16="http://schemas.microsoft.com/office/drawing/2014/main" val="3296577655"/>
                    </a:ext>
                  </a:extLst>
                </a:gridCol>
                <a:gridCol w="2029460">
                  <a:extLst>
                    <a:ext uri="{9D8B030D-6E8A-4147-A177-3AD203B41FA5}">
                      <a16:colId xmlns:a16="http://schemas.microsoft.com/office/drawing/2014/main" val="1903354833"/>
                    </a:ext>
                  </a:extLst>
                </a:gridCol>
                <a:gridCol w="722202">
                  <a:extLst>
                    <a:ext uri="{9D8B030D-6E8A-4147-A177-3AD203B41FA5}">
                      <a16:colId xmlns:a16="http://schemas.microsoft.com/office/drawing/2014/main" val="3229976875"/>
                    </a:ext>
                  </a:extLst>
                </a:gridCol>
                <a:gridCol w="823706">
                  <a:extLst>
                    <a:ext uri="{9D8B030D-6E8A-4147-A177-3AD203B41FA5}">
                      <a16:colId xmlns:a16="http://schemas.microsoft.com/office/drawing/2014/main" val="504640083"/>
                    </a:ext>
                  </a:extLst>
                </a:gridCol>
                <a:gridCol w="823706">
                  <a:extLst>
                    <a:ext uri="{9D8B030D-6E8A-4147-A177-3AD203B41FA5}">
                      <a16:colId xmlns:a16="http://schemas.microsoft.com/office/drawing/2014/main" val="3055430058"/>
                    </a:ext>
                  </a:extLst>
                </a:gridCol>
                <a:gridCol w="635071">
                  <a:extLst>
                    <a:ext uri="{9D8B030D-6E8A-4147-A177-3AD203B41FA5}">
                      <a16:colId xmlns:a16="http://schemas.microsoft.com/office/drawing/2014/main" val="4171954116"/>
                    </a:ext>
                  </a:extLst>
                </a:gridCol>
                <a:gridCol w="635071">
                  <a:extLst>
                    <a:ext uri="{9D8B030D-6E8A-4147-A177-3AD203B41FA5}">
                      <a16:colId xmlns:a16="http://schemas.microsoft.com/office/drawing/2014/main" val="701047338"/>
                    </a:ext>
                  </a:extLst>
                </a:gridCol>
                <a:gridCol w="627886">
                  <a:extLst>
                    <a:ext uri="{9D8B030D-6E8A-4147-A177-3AD203B41FA5}">
                      <a16:colId xmlns:a16="http://schemas.microsoft.com/office/drawing/2014/main" val="2020721072"/>
                    </a:ext>
                  </a:extLst>
                </a:gridCol>
                <a:gridCol w="550634">
                  <a:extLst>
                    <a:ext uri="{9D8B030D-6E8A-4147-A177-3AD203B41FA5}">
                      <a16:colId xmlns:a16="http://schemas.microsoft.com/office/drawing/2014/main" val="3798314426"/>
                    </a:ext>
                  </a:extLst>
                </a:gridCol>
                <a:gridCol w="644952">
                  <a:extLst>
                    <a:ext uri="{9D8B030D-6E8A-4147-A177-3AD203B41FA5}">
                      <a16:colId xmlns:a16="http://schemas.microsoft.com/office/drawing/2014/main" val="2934125322"/>
                    </a:ext>
                  </a:extLst>
                </a:gridCol>
                <a:gridCol w="644952">
                  <a:extLst>
                    <a:ext uri="{9D8B030D-6E8A-4147-A177-3AD203B41FA5}">
                      <a16:colId xmlns:a16="http://schemas.microsoft.com/office/drawing/2014/main" val="3180704942"/>
                    </a:ext>
                  </a:extLst>
                </a:gridCol>
                <a:gridCol w="562313">
                  <a:extLst>
                    <a:ext uri="{9D8B030D-6E8A-4147-A177-3AD203B41FA5}">
                      <a16:colId xmlns:a16="http://schemas.microsoft.com/office/drawing/2014/main" val="3393984562"/>
                    </a:ext>
                  </a:extLst>
                </a:gridCol>
                <a:gridCol w="562313">
                  <a:extLst>
                    <a:ext uri="{9D8B030D-6E8A-4147-A177-3AD203B41FA5}">
                      <a16:colId xmlns:a16="http://schemas.microsoft.com/office/drawing/2014/main" val="148340719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Access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2211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PSNRL100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027877"/>
                  </a:ext>
                </a:extLst>
              </a:tr>
              <a:tr h="190500">
                <a:tc rowSpan="2"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out-of-loop mapping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DRA+K0298+QPHARM+REFLC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12-1.1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-24.4%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748151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DRA+K0308+QPHARM+REFLC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12-1.2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-6.5%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-24.8%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-15.4%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76991"/>
                  </a:ext>
                </a:extLst>
              </a:tr>
              <a:tr h="190500">
                <a:tc rowSpan="6"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in-loop mapping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12-2.1a1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572564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12-2.1a2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623719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ILM+K0298+ILFOPT3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12-2.1b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43672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ILM+K0308+ILFOPT3+QPHARM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75144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ILM+K0308+ILFOPT3+REFC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12-2.3a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156427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ILM+K0308+ILFOPT3+REFLC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12-2.3b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60479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798E385-B8C4-4980-AEC6-8868A1751170}"/>
              </a:ext>
            </a:extLst>
          </p:cNvPr>
          <p:cNvSpPr txBox="1">
            <a:spLocks/>
          </p:cNvSpPr>
          <p:nvPr/>
        </p:nvSpPr>
        <p:spPr>
          <a:xfrm>
            <a:off x="838200" y="5837279"/>
            <a:ext cx="10515600" cy="860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Both in-loop and out-of-loop outperforms objectively anchors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A5F2D41-26CA-4642-85B6-AA4AB1DE8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2517"/>
          </a:xfrm>
        </p:spPr>
        <p:txBody>
          <a:bodyPr/>
          <a:lstStyle/>
          <a:p>
            <a:r>
              <a:rPr lang="fr-FR" b="1" dirty="0"/>
              <a:t>CE12-1 / CE12-2 – HDR PQ content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2138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8B4A9-C21F-47D1-9C92-B6DE67D61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0149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CE12-1.2    (DRA + K0308 + QPHARM  +REFLC)   vs   </a:t>
            </a:r>
            <a:br>
              <a:rPr lang="en-US" sz="4000" dirty="0"/>
            </a:br>
            <a:r>
              <a:rPr lang="en-US" sz="4000" dirty="0"/>
              <a:t>CE12-2.3.b (ILM  + K0308 + ILFOPT3    + REFLC)</a:t>
            </a:r>
          </a:p>
        </p:txBody>
      </p:sp>
      <p:graphicFrame>
        <p:nvGraphicFramePr>
          <p:cNvPr id="10" name="Content Placeholder 3">
            <a:extLst>
              <a:ext uri="{FF2B5EF4-FFF2-40B4-BE49-F238E27FC236}">
                <a16:creationId xmlns:a16="http://schemas.microsoft.com/office/drawing/2014/main" id="{D866DB76-854F-4D57-9A5E-43FA69CE30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1762423"/>
              </p:ext>
            </p:extLst>
          </p:nvPr>
        </p:nvGraphicFramePr>
        <p:xfrm>
          <a:off x="606056" y="3928428"/>
          <a:ext cx="10986179" cy="800100"/>
        </p:xfrm>
        <a:graphic>
          <a:graphicData uri="http://schemas.openxmlformats.org/drawingml/2006/table">
            <a:tbl>
              <a:tblPr firstRow="1" firstCol="1" bandRow="1"/>
              <a:tblGrid>
                <a:gridCol w="1388916">
                  <a:extLst>
                    <a:ext uri="{9D8B030D-6E8A-4147-A177-3AD203B41FA5}">
                      <a16:colId xmlns:a16="http://schemas.microsoft.com/office/drawing/2014/main" val="4035350982"/>
                    </a:ext>
                  </a:extLst>
                </a:gridCol>
                <a:gridCol w="2378710">
                  <a:extLst>
                    <a:ext uri="{9D8B030D-6E8A-4147-A177-3AD203B41FA5}">
                      <a16:colId xmlns:a16="http://schemas.microsoft.com/office/drawing/2014/main" val="3776688761"/>
                    </a:ext>
                  </a:extLst>
                </a:gridCol>
                <a:gridCol w="909103">
                  <a:extLst>
                    <a:ext uri="{9D8B030D-6E8A-4147-A177-3AD203B41FA5}">
                      <a16:colId xmlns:a16="http://schemas.microsoft.com/office/drawing/2014/main" val="3825185331"/>
                    </a:ext>
                  </a:extLst>
                </a:gridCol>
                <a:gridCol w="729318">
                  <a:extLst>
                    <a:ext uri="{9D8B030D-6E8A-4147-A177-3AD203B41FA5}">
                      <a16:colId xmlns:a16="http://schemas.microsoft.com/office/drawing/2014/main" val="110213540"/>
                    </a:ext>
                  </a:extLst>
                </a:gridCol>
                <a:gridCol w="1036876">
                  <a:extLst>
                    <a:ext uri="{9D8B030D-6E8A-4147-A177-3AD203B41FA5}">
                      <a16:colId xmlns:a16="http://schemas.microsoft.com/office/drawing/2014/main" val="3440772967"/>
                    </a:ext>
                  </a:extLst>
                </a:gridCol>
                <a:gridCol w="790377">
                  <a:extLst>
                    <a:ext uri="{9D8B030D-6E8A-4147-A177-3AD203B41FA5}">
                      <a16:colId xmlns:a16="http://schemas.microsoft.com/office/drawing/2014/main" val="1569513710"/>
                    </a:ext>
                  </a:extLst>
                </a:gridCol>
                <a:gridCol w="799423">
                  <a:extLst>
                    <a:ext uri="{9D8B030D-6E8A-4147-A177-3AD203B41FA5}">
                      <a16:colId xmlns:a16="http://schemas.microsoft.com/office/drawing/2014/main" val="1135404765"/>
                    </a:ext>
                  </a:extLst>
                </a:gridCol>
                <a:gridCol w="790377">
                  <a:extLst>
                    <a:ext uri="{9D8B030D-6E8A-4147-A177-3AD203B41FA5}">
                      <a16:colId xmlns:a16="http://schemas.microsoft.com/office/drawing/2014/main" val="429400750"/>
                    </a:ext>
                  </a:extLst>
                </a:gridCol>
                <a:gridCol w="658082">
                  <a:extLst>
                    <a:ext uri="{9D8B030D-6E8A-4147-A177-3AD203B41FA5}">
                      <a16:colId xmlns:a16="http://schemas.microsoft.com/office/drawing/2014/main" val="2503001696"/>
                    </a:ext>
                  </a:extLst>
                </a:gridCol>
                <a:gridCol w="693136">
                  <a:extLst>
                    <a:ext uri="{9D8B030D-6E8A-4147-A177-3AD203B41FA5}">
                      <a16:colId xmlns:a16="http://schemas.microsoft.com/office/drawing/2014/main" val="1070759287"/>
                    </a:ext>
                  </a:extLst>
                </a:gridCol>
                <a:gridCol w="811861">
                  <a:extLst>
                    <a:ext uri="{9D8B030D-6E8A-4147-A177-3AD203B41FA5}">
                      <a16:colId xmlns:a16="http://schemas.microsoft.com/office/drawing/2014/main" val="684299032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4057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PSNRL100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3228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out-of-loop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mapp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DRA+K0308+QPHARM+REFLC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12-1.2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-21.0%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23688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in-loop mapping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ILM+K0308+ILFOPT3+ILREFLC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12-2.3b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6595827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627BE8D-7C75-4006-B5C8-C5C2F38B78AD}"/>
              </a:ext>
            </a:extLst>
          </p:cNvPr>
          <p:cNvSpPr txBox="1">
            <a:spLocks/>
          </p:cNvSpPr>
          <p:nvPr/>
        </p:nvSpPr>
        <p:spPr>
          <a:xfrm>
            <a:off x="731874" y="6041562"/>
            <a:ext cx="10515600" cy="528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CE12-1.2 performs objectively better than CE12-2.3.b 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0896D27-CDE5-48FE-8A95-C2A1F3CC48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771630"/>
              </p:ext>
            </p:extLst>
          </p:nvPr>
        </p:nvGraphicFramePr>
        <p:xfrm>
          <a:off x="606055" y="5065092"/>
          <a:ext cx="10940901" cy="800100"/>
        </p:xfrm>
        <a:graphic>
          <a:graphicData uri="http://schemas.openxmlformats.org/drawingml/2006/table">
            <a:tbl>
              <a:tblPr firstRow="1" firstCol="1" bandRow="1"/>
              <a:tblGrid>
                <a:gridCol w="1371601">
                  <a:extLst>
                    <a:ext uri="{9D8B030D-6E8A-4147-A177-3AD203B41FA5}">
                      <a16:colId xmlns:a16="http://schemas.microsoft.com/office/drawing/2014/main" val="3671871072"/>
                    </a:ext>
                  </a:extLst>
                </a:gridCol>
                <a:gridCol w="2360428">
                  <a:extLst>
                    <a:ext uri="{9D8B030D-6E8A-4147-A177-3AD203B41FA5}">
                      <a16:colId xmlns:a16="http://schemas.microsoft.com/office/drawing/2014/main" val="1046781231"/>
                    </a:ext>
                  </a:extLst>
                </a:gridCol>
                <a:gridCol w="893135">
                  <a:extLst>
                    <a:ext uri="{9D8B030D-6E8A-4147-A177-3AD203B41FA5}">
                      <a16:colId xmlns:a16="http://schemas.microsoft.com/office/drawing/2014/main" val="1460608773"/>
                    </a:ext>
                  </a:extLst>
                </a:gridCol>
                <a:gridCol w="733646">
                  <a:extLst>
                    <a:ext uri="{9D8B030D-6E8A-4147-A177-3AD203B41FA5}">
                      <a16:colId xmlns:a16="http://schemas.microsoft.com/office/drawing/2014/main" val="968889910"/>
                    </a:ext>
                  </a:extLst>
                </a:gridCol>
                <a:gridCol w="1020726">
                  <a:extLst>
                    <a:ext uri="{9D8B030D-6E8A-4147-A177-3AD203B41FA5}">
                      <a16:colId xmlns:a16="http://schemas.microsoft.com/office/drawing/2014/main" val="1547557842"/>
                    </a:ext>
                  </a:extLst>
                </a:gridCol>
                <a:gridCol w="829339">
                  <a:extLst>
                    <a:ext uri="{9D8B030D-6E8A-4147-A177-3AD203B41FA5}">
                      <a16:colId xmlns:a16="http://schemas.microsoft.com/office/drawing/2014/main" val="3975885501"/>
                    </a:ext>
                  </a:extLst>
                </a:gridCol>
                <a:gridCol w="786810">
                  <a:extLst>
                    <a:ext uri="{9D8B030D-6E8A-4147-A177-3AD203B41FA5}">
                      <a16:colId xmlns:a16="http://schemas.microsoft.com/office/drawing/2014/main" val="3475086595"/>
                    </a:ext>
                  </a:extLst>
                </a:gridCol>
                <a:gridCol w="786809">
                  <a:extLst>
                    <a:ext uri="{9D8B030D-6E8A-4147-A177-3AD203B41FA5}">
                      <a16:colId xmlns:a16="http://schemas.microsoft.com/office/drawing/2014/main" val="1459538196"/>
                    </a:ext>
                  </a:extLst>
                </a:gridCol>
                <a:gridCol w="715742">
                  <a:extLst>
                    <a:ext uri="{9D8B030D-6E8A-4147-A177-3AD203B41FA5}">
                      <a16:colId xmlns:a16="http://schemas.microsoft.com/office/drawing/2014/main" val="1160166028"/>
                    </a:ext>
                  </a:extLst>
                </a:gridCol>
                <a:gridCol w="664428">
                  <a:extLst>
                    <a:ext uri="{9D8B030D-6E8A-4147-A177-3AD203B41FA5}">
                      <a16:colId xmlns:a16="http://schemas.microsoft.com/office/drawing/2014/main" val="305160656"/>
                    </a:ext>
                  </a:extLst>
                </a:gridCol>
                <a:gridCol w="778237">
                  <a:extLst>
                    <a:ext uri="{9D8B030D-6E8A-4147-A177-3AD203B41FA5}">
                      <a16:colId xmlns:a16="http://schemas.microsoft.com/office/drawing/2014/main" val="1864379873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Access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143265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PSNRL100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884202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out-of-loop 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mapp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DRA+K0308+QPHARM+REFLC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12-1.2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-24.8%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5739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in-loop mapping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ILM+K0308+ILFOPT3+REFLC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12-2.3b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422410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C1CFFF1-5C91-449A-9474-A359914651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221801"/>
              </p:ext>
            </p:extLst>
          </p:nvPr>
        </p:nvGraphicFramePr>
        <p:xfrm>
          <a:off x="710606" y="1524675"/>
          <a:ext cx="10940901" cy="1912620"/>
        </p:xfrm>
        <a:graphic>
          <a:graphicData uri="http://schemas.openxmlformats.org/drawingml/2006/table">
            <a:tbl>
              <a:tblPr firstRow="1" firstCol="1" bandRow="1"/>
              <a:tblGrid>
                <a:gridCol w="931934">
                  <a:extLst>
                    <a:ext uri="{9D8B030D-6E8A-4147-A177-3AD203B41FA5}">
                      <a16:colId xmlns:a16="http://schemas.microsoft.com/office/drawing/2014/main" val="196440678"/>
                    </a:ext>
                  </a:extLst>
                </a:gridCol>
                <a:gridCol w="692737">
                  <a:extLst>
                    <a:ext uri="{9D8B030D-6E8A-4147-A177-3AD203B41FA5}">
                      <a16:colId xmlns:a16="http://schemas.microsoft.com/office/drawing/2014/main" val="1656789230"/>
                    </a:ext>
                  </a:extLst>
                </a:gridCol>
                <a:gridCol w="720696">
                  <a:extLst>
                    <a:ext uri="{9D8B030D-6E8A-4147-A177-3AD203B41FA5}">
                      <a16:colId xmlns:a16="http://schemas.microsoft.com/office/drawing/2014/main" val="1635686116"/>
                    </a:ext>
                  </a:extLst>
                </a:gridCol>
                <a:gridCol w="747618">
                  <a:extLst>
                    <a:ext uri="{9D8B030D-6E8A-4147-A177-3AD203B41FA5}">
                      <a16:colId xmlns:a16="http://schemas.microsoft.com/office/drawing/2014/main" val="1640681758"/>
                    </a:ext>
                  </a:extLst>
                </a:gridCol>
                <a:gridCol w="815959">
                  <a:extLst>
                    <a:ext uri="{9D8B030D-6E8A-4147-A177-3AD203B41FA5}">
                      <a16:colId xmlns:a16="http://schemas.microsoft.com/office/drawing/2014/main" val="3272531666"/>
                    </a:ext>
                  </a:extLst>
                </a:gridCol>
                <a:gridCol w="1730290">
                  <a:extLst>
                    <a:ext uri="{9D8B030D-6E8A-4147-A177-3AD203B41FA5}">
                      <a16:colId xmlns:a16="http://schemas.microsoft.com/office/drawing/2014/main" val="2339173148"/>
                    </a:ext>
                  </a:extLst>
                </a:gridCol>
                <a:gridCol w="1730290">
                  <a:extLst>
                    <a:ext uri="{9D8B030D-6E8A-4147-A177-3AD203B41FA5}">
                      <a16:colId xmlns:a16="http://schemas.microsoft.com/office/drawing/2014/main" val="1200122279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val="72020868"/>
                    </a:ext>
                  </a:extLst>
                </a:gridCol>
                <a:gridCol w="1095539">
                  <a:extLst>
                    <a:ext uri="{9D8B030D-6E8A-4147-A177-3AD203B41FA5}">
                      <a16:colId xmlns:a16="http://schemas.microsoft.com/office/drawing/2014/main" val="2100311239"/>
                    </a:ext>
                  </a:extLst>
                </a:gridCol>
                <a:gridCol w="830457">
                  <a:extLst>
                    <a:ext uri="{9D8B030D-6E8A-4147-A177-3AD203B41FA5}">
                      <a16:colId xmlns:a16="http://schemas.microsoft.com/office/drawing/2014/main" val="372594301"/>
                    </a:ext>
                  </a:extLst>
                </a:gridCol>
                <a:gridCol w="790073">
                  <a:extLst>
                    <a:ext uri="{9D8B030D-6E8A-4147-A177-3AD203B41FA5}">
                      <a16:colId xmlns:a16="http://schemas.microsoft.com/office/drawing/2014/main" val="1976201834"/>
                    </a:ext>
                  </a:extLst>
                </a:gridCol>
              </a:tblGrid>
              <a:tr h="3524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Official CE12 Test cases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HDR Anchor encoder opt.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Normative luma mapping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Normative chroma scaling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Domain for LF Application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Normative Cross-component refinement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4564368"/>
                  </a:ext>
                </a:extLst>
              </a:tr>
              <a:tr h="352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 Luma dQP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PPS chroma QP offset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K0308 curve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K0298 curve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from eqv. chroma QP offset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from luma mapping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QPHarm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Luma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Chroma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621626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HDR Anchor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original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804970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CE12-1.2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outloop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Chroma DRA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CC-DRA: pixel based scaling of chroma component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mapped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outloop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outloop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2450740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CE12-2.3.b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inloop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CU based scaling of chroma residue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mapped (configurable)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inloop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D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</a:t>
                      </a:r>
                      <a:r>
                        <a:rPr lang="en-US" sz="1100" dirty="0" err="1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inloop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9192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9604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9AE2D-245C-4AF4-A532-682778655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2229"/>
          </a:xfrm>
        </p:spPr>
        <p:txBody>
          <a:bodyPr>
            <a:normAutofit fontScale="90000"/>
          </a:bodyPr>
          <a:lstStyle/>
          <a:p>
            <a:r>
              <a:rPr lang="en-CA" dirty="0"/>
              <a:t>CE12-1 - Contribution of each aspect</a:t>
            </a:r>
            <a:br>
              <a:rPr lang="en-CA" dirty="0"/>
            </a:br>
            <a:r>
              <a:rPr lang="en-CA" dirty="0"/>
              <a:t>(DRA, QPHARM, REFLC)</a:t>
            </a:r>
            <a:endParaRPr lang="en-US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4F87A8BD-7055-4CF4-878C-2290B9810F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6599087"/>
              </p:ext>
            </p:extLst>
          </p:nvPr>
        </p:nvGraphicFramePr>
        <p:xfrm>
          <a:off x="1070092" y="2230288"/>
          <a:ext cx="7595442" cy="1032228"/>
        </p:xfrm>
        <a:graphic>
          <a:graphicData uri="http://schemas.openxmlformats.org/drawingml/2006/table">
            <a:tbl>
              <a:tblPr firstRow="1" firstCol="1" bandRow="1"/>
              <a:tblGrid>
                <a:gridCol w="2801812">
                  <a:extLst>
                    <a:ext uri="{9D8B030D-6E8A-4147-A177-3AD203B41FA5}">
                      <a16:colId xmlns:a16="http://schemas.microsoft.com/office/drawing/2014/main" val="2798166838"/>
                    </a:ext>
                  </a:extLst>
                </a:gridCol>
                <a:gridCol w="814013">
                  <a:extLst>
                    <a:ext uri="{9D8B030D-6E8A-4147-A177-3AD203B41FA5}">
                      <a16:colId xmlns:a16="http://schemas.microsoft.com/office/drawing/2014/main" val="1899303492"/>
                    </a:ext>
                  </a:extLst>
                </a:gridCol>
                <a:gridCol w="723567">
                  <a:extLst>
                    <a:ext uri="{9D8B030D-6E8A-4147-A177-3AD203B41FA5}">
                      <a16:colId xmlns:a16="http://schemas.microsoft.com/office/drawing/2014/main" val="4215324279"/>
                    </a:ext>
                  </a:extLst>
                </a:gridCol>
                <a:gridCol w="1085350">
                  <a:extLst>
                    <a:ext uri="{9D8B030D-6E8A-4147-A177-3AD203B41FA5}">
                      <a16:colId xmlns:a16="http://schemas.microsoft.com/office/drawing/2014/main" val="2860151489"/>
                    </a:ext>
                  </a:extLst>
                </a:gridCol>
                <a:gridCol w="1085350">
                  <a:extLst>
                    <a:ext uri="{9D8B030D-6E8A-4147-A177-3AD203B41FA5}">
                      <a16:colId xmlns:a16="http://schemas.microsoft.com/office/drawing/2014/main" val="1602934798"/>
                    </a:ext>
                  </a:extLst>
                </a:gridCol>
                <a:gridCol w="1085350">
                  <a:extLst>
                    <a:ext uri="{9D8B030D-6E8A-4147-A177-3AD203B41FA5}">
                      <a16:colId xmlns:a16="http://schemas.microsoft.com/office/drawing/2014/main" val="41826887"/>
                    </a:ext>
                  </a:extLst>
                </a:gridCol>
              </a:tblGrid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 Intra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DE100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L100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wPSNR Y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wPSNR U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wPSNR V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21117"/>
                  </a:ext>
                </a:extLst>
              </a:tr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-2.3%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-7.3%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-28.5%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4818523"/>
                  </a:ext>
                </a:extLst>
              </a:tr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DRA+QPHARM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-3.4%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-4.0%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-1.9%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-2.9%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-9.8%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8351029"/>
                  </a:ext>
                </a:extLst>
              </a:tr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DRA+QPHARM+</a:t>
                      </a: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REFLC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-6.4%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-4.0%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-2.0%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-8.4%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-20.1%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95961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6F54632-8CEC-4C64-B881-9F501C5C86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310157"/>
              </p:ext>
            </p:extLst>
          </p:nvPr>
        </p:nvGraphicFramePr>
        <p:xfrm>
          <a:off x="1070093" y="3676321"/>
          <a:ext cx="7595441" cy="1032228"/>
        </p:xfrm>
        <a:graphic>
          <a:graphicData uri="http://schemas.openxmlformats.org/drawingml/2006/table">
            <a:tbl>
              <a:tblPr firstRow="1" firstCol="1" bandRow="1"/>
              <a:tblGrid>
                <a:gridCol w="2789752">
                  <a:extLst>
                    <a:ext uri="{9D8B030D-6E8A-4147-A177-3AD203B41FA5}">
                      <a16:colId xmlns:a16="http://schemas.microsoft.com/office/drawing/2014/main" val="3419317775"/>
                    </a:ext>
                  </a:extLst>
                </a:gridCol>
                <a:gridCol w="797933">
                  <a:extLst>
                    <a:ext uri="{9D8B030D-6E8A-4147-A177-3AD203B41FA5}">
                      <a16:colId xmlns:a16="http://schemas.microsoft.com/office/drawing/2014/main" val="2711723439"/>
                    </a:ext>
                  </a:extLst>
                </a:gridCol>
                <a:gridCol w="751706">
                  <a:extLst>
                    <a:ext uri="{9D8B030D-6E8A-4147-A177-3AD203B41FA5}">
                      <a16:colId xmlns:a16="http://schemas.microsoft.com/office/drawing/2014/main" val="1892073038"/>
                    </a:ext>
                  </a:extLst>
                </a:gridCol>
                <a:gridCol w="1085350">
                  <a:extLst>
                    <a:ext uri="{9D8B030D-6E8A-4147-A177-3AD203B41FA5}">
                      <a16:colId xmlns:a16="http://schemas.microsoft.com/office/drawing/2014/main" val="1079970147"/>
                    </a:ext>
                  </a:extLst>
                </a:gridCol>
                <a:gridCol w="1085350">
                  <a:extLst>
                    <a:ext uri="{9D8B030D-6E8A-4147-A177-3AD203B41FA5}">
                      <a16:colId xmlns:a16="http://schemas.microsoft.com/office/drawing/2014/main" val="563972643"/>
                    </a:ext>
                  </a:extLst>
                </a:gridCol>
                <a:gridCol w="1085350">
                  <a:extLst>
                    <a:ext uri="{9D8B030D-6E8A-4147-A177-3AD203B41FA5}">
                      <a16:colId xmlns:a16="http://schemas.microsoft.com/office/drawing/2014/main" val="757829883"/>
                    </a:ext>
                  </a:extLst>
                </a:gridCol>
              </a:tblGrid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Random Access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0795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wPSNR Y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wPSNR U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wPSNR V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9975008"/>
                  </a:ext>
                </a:extLst>
              </a:tr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-12.4%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-2.9%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-37.5%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716854"/>
                  </a:ext>
                </a:extLst>
              </a:tr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DRA+QPHARM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-5.8%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-4.6%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-2.5%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1.1%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-14.8%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19879"/>
                  </a:ext>
                </a:extLst>
              </a:tr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DRA+QPHARM+</a:t>
                      </a: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REFLC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-8.4%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-4.8%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-2.6%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-6.0%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-24.4%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836969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F6FE709-3148-480A-AEBC-C077D0E78EDA}"/>
              </a:ext>
            </a:extLst>
          </p:cNvPr>
          <p:cNvSpPr txBox="1">
            <a:spLocks/>
          </p:cNvSpPr>
          <p:nvPr/>
        </p:nvSpPr>
        <p:spPr>
          <a:xfrm>
            <a:off x="838200" y="5218049"/>
            <a:ext cx="10515600" cy="1405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QP </a:t>
            </a:r>
            <a:r>
              <a:rPr lang="fr-FR" dirty="0" err="1"/>
              <a:t>harmonization</a:t>
            </a:r>
            <a:r>
              <a:rPr lang="fr-FR" dirty="0"/>
              <a:t> </a:t>
            </a:r>
            <a:r>
              <a:rPr lang="fr-FR" dirty="0" err="1"/>
              <a:t>required</a:t>
            </a:r>
            <a:r>
              <a:rPr lang="fr-FR" dirty="0"/>
              <a:t> to </a:t>
            </a:r>
            <a:r>
              <a:rPr lang="fr-FR" dirty="0" err="1"/>
              <a:t>properly</a:t>
            </a:r>
            <a:r>
              <a:rPr lang="fr-FR" dirty="0"/>
              <a:t> balance luma/chroma in out-of-</a:t>
            </a:r>
            <a:r>
              <a:rPr lang="fr-FR" dirty="0" err="1"/>
              <a:t>loop</a:t>
            </a:r>
            <a:endParaRPr lang="fr-FR" dirty="0"/>
          </a:p>
          <a:p>
            <a:r>
              <a:rPr lang="fr-FR" dirty="0"/>
              <a:t>Luma/chroma </a:t>
            </a:r>
            <a:r>
              <a:rPr lang="fr-FR" dirty="0" err="1"/>
              <a:t>refinement</a:t>
            </a:r>
            <a:r>
              <a:rPr lang="fr-FR" dirty="0"/>
              <a:t> </a:t>
            </a:r>
            <a:r>
              <a:rPr lang="fr-FR" dirty="0" err="1"/>
              <a:t>improves</a:t>
            </a:r>
            <a:r>
              <a:rPr lang="fr-FR" dirty="0"/>
              <a:t> </a:t>
            </a:r>
            <a:r>
              <a:rPr lang="fr-FR" dirty="0" err="1"/>
              <a:t>slightly</a:t>
            </a:r>
            <a:r>
              <a:rPr lang="fr-FR" dirty="0"/>
              <a:t> luma and </a:t>
            </a:r>
            <a:r>
              <a:rPr lang="fr-FR" dirty="0" err="1"/>
              <a:t>mostly</a:t>
            </a:r>
            <a:r>
              <a:rPr lang="fr-FR" dirty="0"/>
              <a:t> chroma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B3077A6-7C39-4EEE-BB6E-D534F2C6D383}"/>
              </a:ext>
            </a:extLst>
          </p:cNvPr>
          <p:cNvSpPr txBox="1">
            <a:spLocks/>
          </p:cNvSpPr>
          <p:nvPr/>
        </p:nvSpPr>
        <p:spPr>
          <a:xfrm>
            <a:off x="746051" y="1506137"/>
            <a:ext cx="10515600" cy="1405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err="1"/>
              <a:t>Only</a:t>
            </a:r>
            <a:r>
              <a:rPr lang="fr-FR" dirty="0"/>
              <a:t> </a:t>
            </a:r>
            <a:r>
              <a:rPr lang="fr-FR" dirty="0" err="1"/>
              <a:t>shown</a:t>
            </a:r>
            <a:r>
              <a:rPr lang="fr-FR" dirty="0"/>
              <a:t> for K0298, </a:t>
            </a:r>
            <a:r>
              <a:rPr lang="fr-FR" dirty="0" err="1"/>
              <a:t>same</a:t>
            </a:r>
            <a:r>
              <a:rPr lang="fr-FR" dirty="0"/>
              <a:t> trends </a:t>
            </a:r>
            <a:r>
              <a:rPr lang="fr-FR" dirty="0" err="1"/>
              <a:t>observed</a:t>
            </a:r>
            <a:r>
              <a:rPr lang="fr-FR" dirty="0"/>
              <a:t> for K0308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259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84B18-47FB-452D-8668-5694F8A3E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0149"/>
          </a:xfrm>
        </p:spPr>
        <p:txBody>
          <a:bodyPr>
            <a:normAutofit/>
          </a:bodyPr>
          <a:lstStyle/>
          <a:p>
            <a:r>
              <a:rPr lang="fr-FR" b="1" dirty="0"/>
              <a:t>CE12-4 – in-</a:t>
            </a:r>
            <a:r>
              <a:rPr lang="fr-FR" b="1" dirty="0" err="1"/>
              <a:t>loop</a:t>
            </a:r>
            <a:r>
              <a:rPr lang="fr-FR" b="1" dirty="0"/>
              <a:t> </a:t>
            </a:r>
            <a:r>
              <a:rPr lang="fr-FR" b="1" dirty="0" err="1"/>
              <a:t>reshaping</a:t>
            </a:r>
            <a:r>
              <a:rPr lang="fr-FR" b="1" dirty="0"/>
              <a:t> for SDR</a:t>
            </a:r>
            <a:endParaRPr lang="en-US" b="1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0D107F35-010C-4BA1-BB8D-4573EEEA40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9907353"/>
              </p:ext>
            </p:extLst>
          </p:nvPr>
        </p:nvGraphicFramePr>
        <p:xfrm>
          <a:off x="1390406" y="1722478"/>
          <a:ext cx="5892895" cy="621870"/>
        </p:xfrm>
        <a:graphic>
          <a:graphicData uri="http://schemas.openxmlformats.org/drawingml/2006/table">
            <a:tbl>
              <a:tblPr firstRow="1" firstCol="1" bandRow="1"/>
              <a:tblGrid>
                <a:gridCol w="1602298">
                  <a:extLst>
                    <a:ext uri="{9D8B030D-6E8A-4147-A177-3AD203B41FA5}">
                      <a16:colId xmlns:a16="http://schemas.microsoft.com/office/drawing/2014/main" val="3205197239"/>
                    </a:ext>
                  </a:extLst>
                </a:gridCol>
                <a:gridCol w="693481">
                  <a:extLst>
                    <a:ext uri="{9D8B030D-6E8A-4147-A177-3AD203B41FA5}">
                      <a16:colId xmlns:a16="http://schemas.microsoft.com/office/drawing/2014/main" val="836870658"/>
                    </a:ext>
                  </a:extLst>
                </a:gridCol>
                <a:gridCol w="722306">
                  <a:extLst>
                    <a:ext uri="{9D8B030D-6E8A-4147-A177-3AD203B41FA5}">
                      <a16:colId xmlns:a16="http://schemas.microsoft.com/office/drawing/2014/main" val="977157007"/>
                    </a:ext>
                  </a:extLst>
                </a:gridCol>
                <a:gridCol w="736718">
                  <a:extLst>
                    <a:ext uri="{9D8B030D-6E8A-4147-A177-3AD203B41FA5}">
                      <a16:colId xmlns:a16="http://schemas.microsoft.com/office/drawing/2014/main" val="1727697343"/>
                    </a:ext>
                  </a:extLst>
                </a:gridCol>
                <a:gridCol w="722306">
                  <a:extLst>
                    <a:ext uri="{9D8B030D-6E8A-4147-A177-3AD203B41FA5}">
                      <a16:colId xmlns:a16="http://schemas.microsoft.com/office/drawing/2014/main" val="2331050465"/>
                    </a:ext>
                  </a:extLst>
                </a:gridCol>
                <a:gridCol w="707893">
                  <a:extLst>
                    <a:ext uri="{9D8B030D-6E8A-4147-A177-3AD203B41FA5}">
                      <a16:colId xmlns:a16="http://schemas.microsoft.com/office/drawing/2014/main" val="3664899113"/>
                    </a:ext>
                  </a:extLst>
                </a:gridCol>
                <a:gridCol w="707893">
                  <a:extLst>
                    <a:ext uri="{9D8B030D-6E8A-4147-A177-3AD203B41FA5}">
                      <a16:colId xmlns:a16="http://schemas.microsoft.com/office/drawing/2014/main" val="1668491487"/>
                    </a:ext>
                  </a:extLst>
                </a:gridCol>
              </a:tblGrid>
              <a:tr h="31093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455146"/>
                  </a:ext>
                </a:extLst>
              </a:tr>
              <a:tr h="31093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in-loop mapping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12-4.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28779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5B22D58-4C00-4E88-8B0F-43744846EC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072307"/>
              </p:ext>
            </p:extLst>
          </p:nvPr>
        </p:nvGraphicFramePr>
        <p:xfrm>
          <a:off x="1390405" y="2631696"/>
          <a:ext cx="5892896" cy="529894"/>
        </p:xfrm>
        <a:graphic>
          <a:graphicData uri="http://schemas.openxmlformats.org/drawingml/2006/table">
            <a:tbl>
              <a:tblPr firstRow="1" firstCol="1" bandRow="1"/>
              <a:tblGrid>
                <a:gridCol w="1602299">
                  <a:extLst>
                    <a:ext uri="{9D8B030D-6E8A-4147-A177-3AD203B41FA5}">
                      <a16:colId xmlns:a16="http://schemas.microsoft.com/office/drawing/2014/main" val="2786045234"/>
                    </a:ext>
                  </a:extLst>
                </a:gridCol>
                <a:gridCol w="693481">
                  <a:extLst>
                    <a:ext uri="{9D8B030D-6E8A-4147-A177-3AD203B41FA5}">
                      <a16:colId xmlns:a16="http://schemas.microsoft.com/office/drawing/2014/main" val="2824684100"/>
                    </a:ext>
                  </a:extLst>
                </a:gridCol>
                <a:gridCol w="722306">
                  <a:extLst>
                    <a:ext uri="{9D8B030D-6E8A-4147-A177-3AD203B41FA5}">
                      <a16:colId xmlns:a16="http://schemas.microsoft.com/office/drawing/2014/main" val="2945522126"/>
                    </a:ext>
                  </a:extLst>
                </a:gridCol>
                <a:gridCol w="736718">
                  <a:extLst>
                    <a:ext uri="{9D8B030D-6E8A-4147-A177-3AD203B41FA5}">
                      <a16:colId xmlns:a16="http://schemas.microsoft.com/office/drawing/2014/main" val="3769810568"/>
                    </a:ext>
                  </a:extLst>
                </a:gridCol>
                <a:gridCol w="722306">
                  <a:extLst>
                    <a:ext uri="{9D8B030D-6E8A-4147-A177-3AD203B41FA5}">
                      <a16:colId xmlns:a16="http://schemas.microsoft.com/office/drawing/2014/main" val="3961152624"/>
                    </a:ext>
                  </a:extLst>
                </a:gridCol>
                <a:gridCol w="707893">
                  <a:extLst>
                    <a:ext uri="{9D8B030D-6E8A-4147-A177-3AD203B41FA5}">
                      <a16:colId xmlns:a16="http://schemas.microsoft.com/office/drawing/2014/main" val="2124013361"/>
                    </a:ext>
                  </a:extLst>
                </a:gridCol>
                <a:gridCol w="707893">
                  <a:extLst>
                    <a:ext uri="{9D8B030D-6E8A-4147-A177-3AD203B41FA5}">
                      <a16:colId xmlns:a16="http://schemas.microsoft.com/office/drawing/2014/main" val="3616237375"/>
                    </a:ext>
                  </a:extLst>
                </a:gridCol>
              </a:tblGrid>
              <a:tr h="26494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6535577"/>
                  </a:ext>
                </a:extLst>
              </a:tr>
              <a:tr h="26494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in-loop mapping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12-4.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910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2185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84B18-47FB-452D-8668-5694F8A3E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>
            <a:normAutofit/>
          </a:bodyPr>
          <a:lstStyle/>
          <a:p>
            <a:r>
              <a:rPr lang="fr-FR" b="1" dirty="0"/>
              <a:t>CE12-3, CE12-5 – in-</a:t>
            </a:r>
            <a:r>
              <a:rPr lang="fr-FR" b="1" dirty="0" err="1"/>
              <a:t>loop</a:t>
            </a:r>
            <a:r>
              <a:rPr lang="fr-FR" b="1" dirty="0"/>
              <a:t> chroma </a:t>
            </a:r>
            <a:r>
              <a:rPr lang="fr-FR" b="1" dirty="0" err="1"/>
              <a:t>refinement</a:t>
            </a:r>
            <a:r>
              <a:rPr lang="fr-FR" b="1" dirty="0"/>
              <a:t> for PQ, HLG, SDR</a:t>
            </a:r>
            <a:endParaRPr lang="en-US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B6D2226-7869-490F-AE9B-F40B67A45A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219303"/>
              </p:ext>
            </p:extLst>
          </p:nvPr>
        </p:nvGraphicFramePr>
        <p:xfrm>
          <a:off x="552893" y="2089695"/>
          <a:ext cx="8334464" cy="1280823"/>
        </p:xfrm>
        <a:graphic>
          <a:graphicData uri="http://schemas.openxmlformats.org/drawingml/2006/table">
            <a:tbl>
              <a:tblPr firstRow="1" firstCol="1" bandRow="1"/>
              <a:tblGrid>
                <a:gridCol w="1454441">
                  <a:extLst>
                    <a:ext uri="{9D8B030D-6E8A-4147-A177-3AD203B41FA5}">
                      <a16:colId xmlns:a16="http://schemas.microsoft.com/office/drawing/2014/main" val="421517166"/>
                    </a:ext>
                  </a:extLst>
                </a:gridCol>
                <a:gridCol w="813461">
                  <a:extLst>
                    <a:ext uri="{9D8B030D-6E8A-4147-A177-3AD203B41FA5}">
                      <a16:colId xmlns:a16="http://schemas.microsoft.com/office/drawing/2014/main" val="858523119"/>
                    </a:ext>
                  </a:extLst>
                </a:gridCol>
                <a:gridCol w="927791">
                  <a:extLst>
                    <a:ext uri="{9D8B030D-6E8A-4147-A177-3AD203B41FA5}">
                      <a16:colId xmlns:a16="http://schemas.microsoft.com/office/drawing/2014/main" val="3558036022"/>
                    </a:ext>
                  </a:extLst>
                </a:gridCol>
                <a:gridCol w="927791">
                  <a:extLst>
                    <a:ext uri="{9D8B030D-6E8A-4147-A177-3AD203B41FA5}">
                      <a16:colId xmlns:a16="http://schemas.microsoft.com/office/drawing/2014/main" val="2610305326"/>
                    </a:ext>
                  </a:extLst>
                </a:gridCol>
                <a:gridCol w="715320">
                  <a:extLst>
                    <a:ext uri="{9D8B030D-6E8A-4147-A177-3AD203B41FA5}">
                      <a16:colId xmlns:a16="http://schemas.microsoft.com/office/drawing/2014/main" val="3774954900"/>
                    </a:ext>
                  </a:extLst>
                </a:gridCol>
                <a:gridCol w="715320">
                  <a:extLst>
                    <a:ext uri="{9D8B030D-6E8A-4147-A177-3AD203B41FA5}">
                      <a16:colId xmlns:a16="http://schemas.microsoft.com/office/drawing/2014/main" val="3176291175"/>
                    </a:ext>
                  </a:extLst>
                </a:gridCol>
                <a:gridCol w="707227">
                  <a:extLst>
                    <a:ext uri="{9D8B030D-6E8A-4147-A177-3AD203B41FA5}">
                      <a16:colId xmlns:a16="http://schemas.microsoft.com/office/drawing/2014/main" val="2160126990"/>
                    </a:ext>
                  </a:extLst>
                </a:gridCol>
                <a:gridCol w="620213">
                  <a:extLst>
                    <a:ext uri="{9D8B030D-6E8A-4147-A177-3AD203B41FA5}">
                      <a16:colId xmlns:a16="http://schemas.microsoft.com/office/drawing/2014/main" val="1013389270"/>
                    </a:ext>
                  </a:extLst>
                </a:gridCol>
                <a:gridCol w="726450">
                  <a:extLst>
                    <a:ext uri="{9D8B030D-6E8A-4147-A177-3AD203B41FA5}">
                      <a16:colId xmlns:a16="http://schemas.microsoft.com/office/drawing/2014/main" val="3066247235"/>
                    </a:ext>
                  </a:extLst>
                </a:gridCol>
                <a:gridCol w="726450">
                  <a:extLst>
                    <a:ext uri="{9D8B030D-6E8A-4147-A177-3AD203B41FA5}">
                      <a16:colId xmlns:a16="http://schemas.microsoft.com/office/drawing/2014/main" val="3071254824"/>
                    </a:ext>
                  </a:extLst>
                </a:gridCol>
              </a:tblGrid>
              <a:tr h="2696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948911"/>
                  </a:ext>
                </a:extLst>
              </a:tr>
              <a:tr h="2527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PSNRL100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32004"/>
                  </a:ext>
                </a:extLst>
              </a:tr>
              <a:tr h="2527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HDR PQ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12-3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-2.4%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-5.9%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056191"/>
                  </a:ext>
                </a:extLst>
              </a:tr>
              <a:tr h="2527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HDR HLG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12.3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-3.1%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-4.4%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729162"/>
                  </a:ext>
                </a:extLst>
              </a:tr>
              <a:tr h="2527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SDR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12.5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666231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6CCDA3C-5323-4559-9D97-3859D73F18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720483"/>
              </p:ext>
            </p:extLst>
          </p:nvPr>
        </p:nvGraphicFramePr>
        <p:xfrm>
          <a:off x="552893" y="3705472"/>
          <a:ext cx="8334464" cy="1366257"/>
        </p:xfrm>
        <a:graphic>
          <a:graphicData uri="http://schemas.openxmlformats.org/drawingml/2006/table">
            <a:tbl>
              <a:tblPr firstRow="1" firstCol="1" bandRow="1"/>
              <a:tblGrid>
                <a:gridCol w="1454441">
                  <a:extLst>
                    <a:ext uri="{9D8B030D-6E8A-4147-A177-3AD203B41FA5}">
                      <a16:colId xmlns:a16="http://schemas.microsoft.com/office/drawing/2014/main" val="3296577655"/>
                    </a:ext>
                  </a:extLst>
                </a:gridCol>
                <a:gridCol w="813461">
                  <a:extLst>
                    <a:ext uri="{9D8B030D-6E8A-4147-A177-3AD203B41FA5}">
                      <a16:colId xmlns:a16="http://schemas.microsoft.com/office/drawing/2014/main" val="3229976875"/>
                    </a:ext>
                  </a:extLst>
                </a:gridCol>
                <a:gridCol w="927791">
                  <a:extLst>
                    <a:ext uri="{9D8B030D-6E8A-4147-A177-3AD203B41FA5}">
                      <a16:colId xmlns:a16="http://schemas.microsoft.com/office/drawing/2014/main" val="504640083"/>
                    </a:ext>
                  </a:extLst>
                </a:gridCol>
                <a:gridCol w="927791">
                  <a:extLst>
                    <a:ext uri="{9D8B030D-6E8A-4147-A177-3AD203B41FA5}">
                      <a16:colId xmlns:a16="http://schemas.microsoft.com/office/drawing/2014/main" val="3055430058"/>
                    </a:ext>
                  </a:extLst>
                </a:gridCol>
                <a:gridCol w="715320">
                  <a:extLst>
                    <a:ext uri="{9D8B030D-6E8A-4147-A177-3AD203B41FA5}">
                      <a16:colId xmlns:a16="http://schemas.microsoft.com/office/drawing/2014/main" val="4171954116"/>
                    </a:ext>
                  </a:extLst>
                </a:gridCol>
                <a:gridCol w="715320">
                  <a:extLst>
                    <a:ext uri="{9D8B030D-6E8A-4147-A177-3AD203B41FA5}">
                      <a16:colId xmlns:a16="http://schemas.microsoft.com/office/drawing/2014/main" val="701047338"/>
                    </a:ext>
                  </a:extLst>
                </a:gridCol>
                <a:gridCol w="707227">
                  <a:extLst>
                    <a:ext uri="{9D8B030D-6E8A-4147-A177-3AD203B41FA5}">
                      <a16:colId xmlns:a16="http://schemas.microsoft.com/office/drawing/2014/main" val="2020721072"/>
                    </a:ext>
                  </a:extLst>
                </a:gridCol>
                <a:gridCol w="620213">
                  <a:extLst>
                    <a:ext uri="{9D8B030D-6E8A-4147-A177-3AD203B41FA5}">
                      <a16:colId xmlns:a16="http://schemas.microsoft.com/office/drawing/2014/main" val="3798314426"/>
                    </a:ext>
                  </a:extLst>
                </a:gridCol>
                <a:gridCol w="726450">
                  <a:extLst>
                    <a:ext uri="{9D8B030D-6E8A-4147-A177-3AD203B41FA5}">
                      <a16:colId xmlns:a16="http://schemas.microsoft.com/office/drawing/2014/main" val="2934125322"/>
                    </a:ext>
                  </a:extLst>
                </a:gridCol>
                <a:gridCol w="726450">
                  <a:extLst>
                    <a:ext uri="{9D8B030D-6E8A-4147-A177-3AD203B41FA5}">
                      <a16:colId xmlns:a16="http://schemas.microsoft.com/office/drawing/2014/main" val="3180704942"/>
                    </a:ext>
                  </a:extLst>
                </a:gridCol>
              </a:tblGrid>
              <a:tr h="28763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 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221145"/>
                  </a:ext>
                </a:extLst>
              </a:tr>
              <a:tr h="2696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PSNRL100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027877"/>
                  </a:ext>
                </a:extLst>
              </a:tr>
              <a:tr h="269656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HDR PQ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12-3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-4.1%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-3.7%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-6.3%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742615"/>
                  </a:ext>
                </a:extLst>
              </a:tr>
              <a:tr h="269656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HDR HLG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12.3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-2.3%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-3.0%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9617011"/>
                  </a:ext>
                </a:extLst>
              </a:tr>
              <a:tr h="269656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SDR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12.5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785858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6C3888-67A9-41D0-ADFB-B784AED22C78}"/>
              </a:ext>
            </a:extLst>
          </p:cNvPr>
          <p:cNvSpPr txBox="1">
            <a:spLocks/>
          </p:cNvSpPr>
          <p:nvPr/>
        </p:nvSpPr>
        <p:spPr>
          <a:xfrm>
            <a:off x="838200" y="5539565"/>
            <a:ext cx="10515600" cy="860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Gain in chroma, larger for PQ content</a:t>
            </a:r>
          </a:p>
        </p:txBody>
      </p:sp>
    </p:spTree>
    <p:extLst>
      <p:ext uri="{BB962C8B-B14F-4D97-AF65-F5344CB8AC3E}">
        <p14:creationId xmlns:p14="http://schemas.microsoft.com/office/powerpoint/2010/main" val="3056555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1BA8A3E-8D9F-478E-8A57-379916A977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9292458"/>
              </p:ext>
            </p:extLst>
          </p:nvPr>
        </p:nvGraphicFramePr>
        <p:xfrm>
          <a:off x="838201" y="685972"/>
          <a:ext cx="10515597" cy="4754880"/>
        </p:xfrm>
        <a:graphic>
          <a:graphicData uri="http://schemas.openxmlformats.org/drawingml/2006/table">
            <a:tbl>
              <a:tblPr firstRow="1" firstCol="1" bandRow="1"/>
              <a:tblGrid>
                <a:gridCol w="1164754">
                  <a:extLst>
                    <a:ext uri="{9D8B030D-6E8A-4147-A177-3AD203B41FA5}">
                      <a16:colId xmlns:a16="http://schemas.microsoft.com/office/drawing/2014/main" val="3179274666"/>
                    </a:ext>
                  </a:extLst>
                </a:gridCol>
                <a:gridCol w="984299">
                  <a:extLst>
                    <a:ext uri="{9D8B030D-6E8A-4147-A177-3AD203B41FA5}">
                      <a16:colId xmlns:a16="http://schemas.microsoft.com/office/drawing/2014/main" val="2543146140"/>
                    </a:ext>
                  </a:extLst>
                </a:gridCol>
                <a:gridCol w="984299">
                  <a:extLst>
                    <a:ext uri="{9D8B030D-6E8A-4147-A177-3AD203B41FA5}">
                      <a16:colId xmlns:a16="http://schemas.microsoft.com/office/drawing/2014/main" val="2594914328"/>
                    </a:ext>
                  </a:extLst>
                </a:gridCol>
                <a:gridCol w="984299">
                  <a:extLst>
                    <a:ext uri="{9D8B030D-6E8A-4147-A177-3AD203B41FA5}">
                      <a16:colId xmlns:a16="http://schemas.microsoft.com/office/drawing/2014/main" val="3413343952"/>
                    </a:ext>
                  </a:extLst>
                </a:gridCol>
                <a:gridCol w="1378019">
                  <a:extLst>
                    <a:ext uri="{9D8B030D-6E8A-4147-A177-3AD203B41FA5}">
                      <a16:colId xmlns:a16="http://schemas.microsoft.com/office/drawing/2014/main" val="3382695346"/>
                    </a:ext>
                  </a:extLst>
                </a:gridCol>
                <a:gridCol w="885869">
                  <a:extLst>
                    <a:ext uri="{9D8B030D-6E8A-4147-A177-3AD203B41FA5}">
                      <a16:colId xmlns:a16="http://schemas.microsoft.com/office/drawing/2014/main" val="3917251883"/>
                    </a:ext>
                  </a:extLst>
                </a:gridCol>
                <a:gridCol w="1673309">
                  <a:extLst>
                    <a:ext uri="{9D8B030D-6E8A-4147-A177-3AD203B41FA5}">
                      <a16:colId xmlns:a16="http://schemas.microsoft.com/office/drawing/2014/main" val="1634981979"/>
                    </a:ext>
                  </a:extLst>
                </a:gridCol>
                <a:gridCol w="1673309">
                  <a:extLst>
                    <a:ext uri="{9D8B030D-6E8A-4147-A177-3AD203B41FA5}">
                      <a16:colId xmlns:a16="http://schemas.microsoft.com/office/drawing/2014/main" val="980963895"/>
                    </a:ext>
                  </a:extLst>
                </a:gridCol>
                <a:gridCol w="787440">
                  <a:extLst>
                    <a:ext uri="{9D8B030D-6E8A-4147-A177-3AD203B41FA5}">
                      <a16:colId xmlns:a16="http://schemas.microsoft.com/office/drawing/2014/main" val="4220912643"/>
                    </a:ext>
                  </a:extLst>
                </a:gridCol>
              </a:tblGrid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Cross-checker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PSNR&amp;BR Match </a:t>
                      </a:r>
                      <a:b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(Y/N)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RunT matched?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(Y/N)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 implemented by cc?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(Y/N)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 studied?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(Y/N)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significant inconsistencies between the description and the provided software? (Y/N)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Visual assessment Y/N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Y: comments below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tests?</a:t>
                      </a:r>
                      <a:b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(Y/N)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9210604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12-1.1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Dolby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61951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12-1.2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Dolby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48583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12-2.1a1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TCH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2472542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12-2.1a2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TCH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4795225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12-2.1b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TCH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49582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Sharp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89347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12-2.3a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TCH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77796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12-2.3b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TCH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510050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Samsung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512902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QCM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ByteD.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 Y</a:t>
                      </a:r>
                      <a:b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 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425373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12-5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QCM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339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62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</TotalTime>
  <Words>1537</Words>
  <Application>Microsoft Office PowerPoint</Application>
  <PresentationFormat>Widescreen</PresentationFormat>
  <Paragraphs>706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JVET-L0032</vt:lpstr>
      <vt:lpstr>Considered tests</vt:lpstr>
      <vt:lpstr>Summary of proposed technologies</vt:lpstr>
      <vt:lpstr>CE12-1 / CE12-2 – HDR PQ content</vt:lpstr>
      <vt:lpstr>CE12-1.2    (DRA + K0308 + QPHARM  +REFLC)   vs    CE12-2.3.b (ILM  + K0308 + ILFOPT3    + REFLC)</vt:lpstr>
      <vt:lpstr>CE12-1 - Contribution of each aspect (DRA, QPHARM, REFLC)</vt:lpstr>
      <vt:lpstr>CE12-4 – in-loop reshaping for SDR</vt:lpstr>
      <vt:lpstr>CE12-3, CE12-5 – in-loop chroma refinement for PQ, HLG, SDR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JVET-K0032</dc:title>
  <dc:creator>Francois Edouard</dc:creator>
  <cp:lastModifiedBy>Francois Edouard</cp:lastModifiedBy>
  <cp:revision>82</cp:revision>
  <dcterms:created xsi:type="dcterms:W3CDTF">2018-07-10T08:12:27Z</dcterms:created>
  <dcterms:modified xsi:type="dcterms:W3CDTF">2018-10-05T05:55:47Z</dcterms:modified>
</cp:coreProperties>
</file>