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8"/>
  </p:notesMasterIdLst>
  <p:sldIdLst>
    <p:sldId id="261" r:id="rId3"/>
    <p:sldId id="268" r:id="rId4"/>
    <p:sldId id="269" r:id="rId5"/>
    <p:sldId id="266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33"/>
    <p:restoredTop sz="94729"/>
  </p:normalViewPr>
  <p:slideViewPr>
    <p:cSldViewPr snapToGrid="0" snapToObjects="1">
      <p:cViewPr>
        <p:scale>
          <a:sx n="109" d="100"/>
          <a:sy n="109" d="100"/>
        </p:scale>
        <p:origin x="784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735E0-E6EA-6643-9241-731E9C85E1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66240-78EF-7B4D-8D55-EE18BC4923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82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0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02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85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22080-53F0-5B4A-86B6-B71CB1E21B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B9C578-B18E-A94F-B92B-D910913FF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C8F2B-DB42-CE4C-8180-E9EF06D6E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A0DA3-40D3-A744-930D-7DE9D3F7F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1C77E-75ED-4043-A6E8-E9BB6A2E6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895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B64F4-4718-7943-9589-FA2696A8D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3E65D-18A4-0A4B-866E-886DBAE26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D5CF2-595E-3145-BBF1-E57780971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DA820-D2C1-F447-A706-1A5906812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84886-E8BF-FE4B-B8AB-B68CEBAA3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35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60169-EC2E-4F4D-9AC7-EA7170D01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F43E40-5A2F-D240-8BE3-6B080399B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83CC6-E8B7-2442-B8E0-F44319C30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9C2B7-8578-E144-A63E-A7715A98D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6C97A5-3BAC-3149-8F3C-55ECB7A0B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95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2E11C-8564-094F-A9BE-9D343F8E6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01600-947C-B046-A3C2-5F651FCA21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0D6B0C-A175-AD41-A354-E8171CC480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F7805C-F3DF-8F49-81D5-5FE43FE73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8EA388-E52C-FE42-9C3C-31671D041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7673BD-E3E1-5C45-B5FB-A05474E3C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07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85E8B-AB9B-DC42-8AB9-6CEE3F9C4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B43D4C-A390-B243-80A4-E78A0EE692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B0A56-0F90-FD4F-B29B-0DE5C74ED2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1474EC-E960-F04B-8841-2A965A119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0EB634-9223-E844-BD08-60BB5E39F0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FB5189-C9D5-F94B-B77A-AFFE5AE72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61DAEB-C10F-754A-B70D-C46138249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9E7C68-D3BC-F04F-A325-A0603204B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318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4C0D3-A0FF-A14C-9670-980C16A5D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532006-C2D3-6C45-B97D-038233845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FC967C-5A05-2949-B729-457647C37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9D97E-18E8-2A44-9472-ADDD3FBA8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507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F821AB-DFE5-AC4B-87EF-6F4EFAA01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106EC-D467-574C-A69E-D50A85F2F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F5DF63-264C-F242-8112-427839CE0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5992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02B0A-7651-3246-9F80-46BD4AF2D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8218A-68CB-E44F-BD89-F027411304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83C2BE-C9AE-D346-B5B1-A9DD8D7055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41D57F-A59A-FA4F-92DE-793CD5602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B88DA6-76E9-0F4C-A40B-F89F4819D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8BF8BC-4CA5-AC4E-9327-3FDE5D246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2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2224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185A9-26B5-7B45-815C-D9B4A2D9F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C3258B-BB42-D940-8AD2-21FB32F98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65ADB5-20A2-2D4A-976D-D339E6F24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DC2F8C-380D-AD4D-A321-C52E5E297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959BDD-926A-BD4E-8E40-05D64ED80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BF5FC-5CCB-3A41-B718-07562EA36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78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9894F-9332-D84B-A190-7AB4F8736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E72256-204E-F942-A9B7-63D9CCFD1C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41288-50B3-AA4A-9C9A-575C06936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B15ED-3A55-8142-A3E5-A983D92D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028C4-10EE-4F47-AD84-4B29121B9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23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6DBF4B-DE54-294F-B9E6-F60DA7D9B3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83EF41-0201-AE48-AE37-DA72C3C60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175663-36B6-9E44-A172-64A13914F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5C330-F615-424C-B095-E4E2F8B8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AB449-1F60-3348-BD65-821C32748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540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547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76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172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33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476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82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C4F78-53A6-774D-8C95-C9A88E34BEEE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69A50A89-B2F5-B24C-91B2-F8BC0BF27FD8}"/>
              </a:ext>
            </a:extLst>
          </p:cNvPr>
          <p:cNvSpPr txBox="1">
            <a:spLocks/>
          </p:cNvSpPr>
          <p:nvPr userDrawn="1"/>
        </p:nvSpPr>
        <p:spPr>
          <a:xfrm>
            <a:off x="107950" y="115888"/>
            <a:ext cx="8928100" cy="3603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>
              <a:spcBef>
                <a:spcPct val="0"/>
              </a:spcBef>
              <a:defRPr/>
            </a:pPr>
            <a:r>
              <a:rPr lang="en-US" altLang="zh-CN" sz="1600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JVET-K0366: CE1-related: Partial CU for picture boundary</a:t>
            </a:r>
            <a:endParaRPr lang="zh-CN" altLang="en-US" sz="1600" dirty="0">
              <a:solidFill>
                <a:srgbClr val="4F81BD">
                  <a:lumMod val="50000"/>
                </a:srgbClr>
              </a:solidFill>
              <a:latin typeface="Gill Sans MT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副标题 2">
            <a:extLst>
              <a:ext uri="{FF2B5EF4-FFF2-40B4-BE49-F238E27FC236}">
                <a16:creationId xmlns:a16="http://schemas.microsoft.com/office/drawing/2014/main" id="{81FF386E-66A3-7C41-99A9-19CE3493F691}"/>
              </a:ext>
            </a:extLst>
          </p:cNvPr>
          <p:cNvSpPr txBox="1">
            <a:spLocks/>
          </p:cNvSpPr>
          <p:nvPr userDrawn="1"/>
        </p:nvSpPr>
        <p:spPr>
          <a:xfrm>
            <a:off x="179388" y="404813"/>
            <a:ext cx="8856662" cy="2159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i="1" dirty="0">
                <a:solidFill>
                  <a:srgbClr val="4F81BD">
                    <a:lumMod val="50000"/>
                  </a:srgbClr>
                </a:solidFill>
                <a:ea typeface="宋体" panose="02010600030101010101" pitchFamily="2" charset="-122"/>
              </a:rPr>
              <a:t>M. Xu, X. Li, S. Liu</a:t>
            </a:r>
            <a:endParaRPr lang="zh-CN" altLang="en-US" sz="1000" i="1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  <a:p>
            <a:pPr marL="342900" indent="-342900" algn="r">
              <a:spcBef>
                <a:spcPct val="20000"/>
              </a:spcBef>
              <a:defRPr/>
            </a:pPr>
            <a:endParaRPr lang="zh-CN" altLang="en-US" sz="1000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466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CF387F-8BBC-0D4F-A9A0-9DBBE7EC3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96CE9-FC09-2F4C-9EB5-7920863EF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550E9-ACBB-5D42-87CE-E7CFE9FB3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B5089-980B-4742-9B89-D5B06F0947A9}" type="datetimeFigureOut">
              <a:rPr lang="en-US" smtClean="0"/>
              <a:t>7/8/18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686DC-22F6-EE42-A8BE-9E3256A5BB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79A0B-F28C-9D4A-BB8E-8744920394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03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A76B7-E0C9-400E-B241-D92D197896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085" y="1565031"/>
            <a:ext cx="7921869" cy="2760784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JVET-K0366: CE1-related: Partial CU for picture boundary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8A3F91-1A9C-458B-A696-5228BA70A3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879731"/>
            <a:ext cx="6858000" cy="37806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i="1" dirty="0">
                <a:solidFill>
                  <a:srgbClr val="4F81BD">
                    <a:lumMod val="50000"/>
                  </a:srgbClr>
                </a:solidFill>
                <a:ea typeface="宋体" panose="02010600030101010101" pitchFamily="2" charset="-122"/>
              </a:rPr>
              <a:t>M. Xu, X. Li, S. Liu</a:t>
            </a:r>
            <a:endParaRPr lang="zh-CN" altLang="en-US" i="1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9363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E7C96-DA51-1E44-AF55-1CBCF938E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DC79B-E00D-2840-A3A9-6D93C85B4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VTM-1/BMS-1 and CE1 sub test 2, at picture boundary, a CU is forced to split until the entire region is inside picture boundary</a:t>
            </a:r>
          </a:p>
          <a:p>
            <a:r>
              <a:rPr lang="en-US" dirty="0"/>
              <a:t>In some cases, non-split may provide better RD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05E71D-CBC6-DF48-8492-DD5B6D94958E}"/>
              </a:ext>
            </a:extLst>
          </p:cNvPr>
          <p:cNvSpPr/>
          <p:nvPr/>
        </p:nvSpPr>
        <p:spPr>
          <a:xfrm>
            <a:off x="1828800" y="4483099"/>
            <a:ext cx="1828800" cy="1828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824F7-672F-614B-9FE7-4DA23ADBE446}"/>
              </a:ext>
            </a:extLst>
          </p:cNvPr>
          <p:cNvCxnSpPr/>
          <p:nvPr/>
        </p:nvCxnSpPr>
        <p:spPr>
          <a:xfrm>
            <a:off x="914400" y="5854699"/>
            <a:ext cx="3523785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8FB442-D419-6F46-9092-9272585C0E5E}"/>
              </a:ext>
            </a:extLst>
          </p:cNvPr>
          <p:cNvCxnSpPr>
            <a:stCxn id="4" idx="1"/>
            <a:endCxn id="4" idx="3"/>
          </p:cNvCxnSpPr>
          <p:nvPr/>
        </p:nvCxnSpPr>
        <p:spPr>
          <a:xfrm>
            <a:off x="1828800" y="5397499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2B9E91C-3C7A-724C-8243-2FAC2C4496E5}"/>
              </a:ext>
            </a:extLst>
          </p:cNvPr>
          <p:cNvCxnSpPr>
            <a:stCxn id="4" idx="0"/>
            <a:endCxn id="4" idx="2"/>
          </p:cNvCxnSpPr>
          <p:nvPr/>
        </p:nvCxnSpPr>
        <p:spPr>
          <a:xfrm>
            <a:off x="2743200" y="4483099"/>
            <a:ext cx="0" cy="1828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21AD9222-A580-534E-853E-5BBBB1C6EDA5}"/>
              </a:ext>
            </a:extLst>
          </p:cNvPr>
          <p:cNvSpPr/>
          <p:nvPr/>
        </p:nvSpPr>
        <p:spPr>
          <a:xfrm>
            <a:off x="5638335" y="4483099"/>
            <a:ext cx="1828800" cy="18288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5F28766-BEA5-524F-8147-4F0F7C2351B3}"/>
              </a:ext>
            </a:extLst>
          </p:cNvPr>
          <p:cNvCxnSpPr/>
          <p:nvPr/>
        </p:nvCxnSpPr>
        <p:spPr>
          <a:xfrm>
            <a:off x="4723935" y="5854699"/>
            <a:ext cx="3523785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208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C241A-B7E1-C842-B00A-B1FD25496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Partial CU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391C7-6DBB-E447-ADF8-360EB9728D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CU may contain a valid and an invalid region</a:t>
            </a:r>
          </a:p>
          <a:p>
            <a:pPr lvl="1"/>
            <a:r>
              <a:rPr lang="en-US" dirty="0"/>
              <a:t>Valid region is coded as non-split</a:t>
            </a:r>
          </a:p>
          <a:p>
            <a:pPr lvl="1"/>
            <a:r>
              <a:rPr lang="en-US" dirty="0"/>
              <a:t>Invalid region is ignored</a:t>
            </a:r>
          </a:p>
          <a:p>
            <a:r>
              <a:rPr lang="en-US" dirty="0"/>
              <a:t>Partial CU in K0366</a:t>
            </a:r>
          </a:p>
          <a:p>
            <a:pPr lvl="1"/>
            <a:r>
              <a:rPr lang="en-US" dirty="0"/>
              <a:t>Enabled only when the valid region is not power of 2</a:t>
            </a:r>
          </a:p>
          <a:p>
            <a:pPr lvl="1"/>
            <a:r>
              <a:rPr lang="en-US" dirty="0"/>
              <a:t>Skip mode is inferred for the valid region</a:t>
            </a:r>
          </a:p>
          <a:p>
            <a:pPr lvl="1"/>
            <a:r>
              <a:rPr lang="en-US" dirty="0"/>
              <a:t>Signaling</a:t>
            </a:r>
          </a:p>
          <a:p>
            <a:pPr lvl="1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B637A0-829F-0E49-B31B-98C9EE0C6FE2}"/>
              </a:ext>
            </a:extLst>
          </p:cNvPr>
          <p:cNvSpPr/>
          <p:nvPr/>
        </p:nvSpPr>
        <p:spPr>
          <a:xfrm>
            <a:off x="5638335" y="4483099"/>
            <a:ext cx="1828800" cy="13716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valid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F5AD0B-D6E3-684F-92EC-F45C465C4049}"/>
              </a:ext>
            </a:extLst>
          </p:cNvPr>
          <p:cNvSpPr/>
          <p:nvPr/>
        </p:nvSpPr>
        <p:spPr>
          <a:xfrm>
            <a:off x="5638335" y="5854699"/>
            <a:ext cx="1828800" cy="457200"/>
          </a:xfrm>
          <a:prstGeom prst="rect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invalid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14A91D0-254A-734C-A943-B3771D55F0B0}"/>
              </a:ext>
            </a:extLst>
          </p:cNvPr>
          <p:cNvCxnSpPr/>
          <p:nvPr/>
        </p:nvCxnSpPr>
        <p:spPr>
          <a:xfrm>
            <a:off x="4723935" y="5854699"/>
            <a:ext cx="3523785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AA2C330-AE9A-EC40-9852-FFA41C338A4D}"/>
              </a:ext>
            </a:extLst>
          </p:cNvPr>
          <p:cNvGrpSpPr/>
          <p:nvPr/>
        </p:nvGrpSpPr>
        <p:grpSpPr>
          <a:xfrm>
            <a:off x="1846676" y="4697985"/>
            <a:ext cx="2420059" cy="1693864"/>
            <a:chOff x="1551047" y="4618035"/>
            <a:chExt cx="2420059" cy="1693864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E25F108B-4199-544F-9AD2-53EBDDAC1FD4}"/>
                </a:ext>
              </a:extLst>
            </p:cNvPr>
            <p:cNvCxnSpPr/>
            <p:nvPr/>
          </p:nvCxnSpPr>
          <p:spPr>
            <a:xfrm flipH="1">
              <a:off x="1930686" y="4618035"/>
              <a:ext cx="624469" cy="5907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DCC030E1-26B4-E24F-AB3A-ABB282B98EA6}"/>
                </a:ext>
              </a:extLst>
            </p:cNvPr>
            <p:cNvCxnSpPr>
              <a:cxnSpLocks/>
            </p:cNvCxnSpPr>
            <p:nvPr/>
          </p:nvCxnSpPr>
          <p:spPr>
            <a:xfrm>
              <a:off x="2555155" y="4618035"/>
              <a:ext cx="602166" cy="5907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85FD331B-1C55-2A43-830C-4AC1FEFCE7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55155" y="5208741"/>
              <a:ext cx="602166" cy="62446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241BE7B-A2B1-8945-AC64-6A38C926E374}"/>
                </a:ext>
              </a:extLst>
            </p:cNvPr>
            <p:cNvCxnSpPr>
              <a:cxnSpLocks/>
            </p:cNvCxnSpPr>
            <p:nvPr/>
          </p:nvCxnSpPr>
          <p:spPr>
            <a:xfrm>
              <a:off x="3157321" y="5208741"/>
              <a:ext cx="579863" cy="65792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63DA949-503E-094D-8575-645BA773CAC1}"/>
                </a:ext>
              </a:extLst>
            </p:cNvPr>
            <p:cNvSpPr txBox="1"/>
            <p:nvPr/>
          </p:nvSpPr>
          <p:spPr>
            <a:xfrm>
              <a:off x="1551047" y="5208741"/>
              <a:ext cx="447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QT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78F959D-88F2-A547-9792-2E7E868E293D}"/>
                </a:ext>
              </a:extLst>
            </p:cNvPr>
            <p:cNvSpPr txBox="1"/>
            <p:nvPr/>
          </p:nvSpPr>
          <p:spPr>
            <a:xfrm>
              <a:off x="3554582" y="5942567"/>
              <a:ext cx="416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8CA2A4F-C778-B247-9942-B1DABD99A445}"/>
                </a:ext>
              </a:extLst>
            </p:cNvPr>
            <p:cNvSpPr txBox="1"/>
            <p:nvPr/>
          </p:nvSpPr>
          <p:spPr>
            <a:xfrm>
              <a:off x="1930686" y="5942567"/>
              <a:ext cx="1042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Non-split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9067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C0810-0E82-0742-8F7C-596569FEE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7355C-1D96-364E-91E7-8CB1F3D7BC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Implemented on top of BMS-1.0</a:t>
            </a:r>
          </a:p>
          <a:p>
            <a:r>
              <a:rPr lang="en-US" dirty="0"/>
              <a:t>Anchor: VTM-1.0</a:t>
            </a:r>
          </a:p>
          <a:p>
            <a:pPr lvl="1"/>
            <a:r>
              <a:rPr lang="en-US" dirty="0"/>
              <a:t>Left: RA				Right: LB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Thank </a:t>
            </a:r>
            <a:r>
              <a:rPr lang="en-US" dirty="0" err="1"/>
              <a:t>Bytedance</a:t>
            </a:r>
            <a:r>
              <a:rPr lang="en-US" dirty="0"/>
              <a:t> for cross-checking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AC8187-7EFB-F04F-8485-7100762778F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52400" y="3487127"/>
            <a:ext cx="4419600" cy="1384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FEE47D-19F7-9043-8F91-5DD1DCDBA86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0" y="3487127"/>
            <a:ext cx="4419600" cy="13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68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7213E-29C5-1A4B-8D47-204C849C0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F453BC-3E7B-D146-AF14-2E735A3DB9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CU may contain both valid and invalid regions</a:t>
            </a:r>
          </a:p>
          <a:p>
            <a:r>
              <a:rPr lang="en-US" dirty="0"/>
              <a:t>Average 0.33%/0.56% BD-rate gain for RA/LB</a:t>
            </a:r>
          </a:p>
          <a:p>
            <a:r>
              <a:rPr lang="en-US" dirty="0"/>
              <a:t>It is suggested to test the proposed method in CE</a:t>
            </a:r>
          </a:p>
        </p:txBody>
      </p:sp>
    </p:spTree>
    <p:extLst>
      <p:ext uri="{BB962C8B-B14F-4D97-AF65-F5344CB8AC3E}">
        <p14:creationId xmlns:p14="http://schemas.microsoft.com/office/powerpoint/2010/main" val="4159172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5762</TotalTime>
  <Words>153</Words>
  <Application>Microsoft Macintosh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Calibri Light</vt:lpstr>
      <vt:lpstr>Gill Sans MT</vt:lpstr>
      <vt:lpstr>Office Theme</vt:lpstr>
      <vt:lpstr>Custom Design</vt:lpstr>
      <vt:lpstr>JVET-K0366: CE1-related: Partial CU for picture boundary</vt:lpstr>
      <vt:lpstr>Overview</vt:lpstr>
      <vt:lpstr>Partial CU</vt:lpstr>
      <vt:lpstr>Simulation results</vt:lpstr>
      <vt:lpstr>Conclusion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Meng Xu</dc:creator>
  <cp:lastModifiedBy>Meng Xu</cp:lastModifiedBy>
  <cp:revision>62</cp:revision>
  <dcterms:created xsi:type="dcterms:W3CDTF">2018-04-05T21:54:17Z</dcterms:created>
  <dcterms:modified xsi:type="dcterms:W3CDTF">2018-07-08T20:10:26Z</dcterms:modified>
</cp:coreProperties>
</file>