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5177" r:id="rId1"/>
  </p:sldMasterIdLst>
  <p:notesMasterIdLst>
    <p:notesMasterId r:id="rId11"/>
  </p:notesMasterIdLst>
  <p:handoutMasterIdLst>
    <p:handoutMasterId r:id="rId12"/>
  </p:handoutMasterIdLst>
  <p:sldIdLst>
    <p:sldId id="256" r:id="rId2"/>
    <p:sldId id="664" r:id="rId3"/>
    <p:sldId id="665" r:id="rId4"/>
    <p:sldId id="666" r:id="rId5"/>
    <p:sldId id="667" r:id="rId6"/>
    <p:sldId id="633" r:id="rId7"/>
    <p:sldId id="668" r:id="rId8"/>
    <p:sldId id="659" r:id="rId9"/>
    <p:sldId id="622" r:id="rId10"/>
  </p:sldIdLst>
  <p:sldSz cx="9144000" cy="6858000" type="screen4x3"/>
  <p:notesSz cx="6797675" cy="9928225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1F8EBB"/>
    <a:srgbClr val="F8F8F8"/>
    <a:srgbClr val="154D9F"/>
    <a:srgbClr val="008000"/>
    <a:srgbClr val="28AECF"/>
    <a:srgbClr val="249D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28" autoAdjust="0"/>
    <p:restoredTop sz="84051" autoAdjust="0"/>
  </p:normalViewPr>
  <p:slideViewPr>
    <p:cSldViewPr snapToGrid="0" showGuides="1">
      <p:cViewPr varScale="1">
        <p:scale>
          <a:sx n="54" d="100"/>
          <a:sy n="54" d="100"/>
        </p:scale>
        <p:origin x="1944" y="45"/>
      </p:cViewPr>
      <p:guideLst>
        <p:guide orient="horz" pos="2115"/>
        <p:guide pos="2881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notesViewPr>
    <p:cSldViewPr snapToGrid="0" showGuides="1">
      <p:cViewPr varScale="1">
        <p:scale>
          <a:sx n="82" d="100"/>
          <a:sy n="82" d="100"/>
        </p:scale>
        <p:origin x="-3918" y="-84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D424C761-3D04-44A5-B18F-DD5BF02629FF}" type="datetimeFigureOut">
              <a:rPr lang="zh-TW" altLang="en-US"/>
              <a:pPr>
                <a:defRPr/>
              </a:pPr>
              <a:t>2018/4/14</a:t>
            </a:fld>
            <a:endParaRPr lang="en-US" alt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AC0045CC-BCB6-47C4-9C04-3E0C6F3104C4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91520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80BC22A9-0249-47D1-B80D-6FE00BB5BFE4}" type="datetimeFigureOut">
              <a:rPr lang="zh-TW" altLang="en-US"/>
              <a:pPr>
                <a:defRPr/>
              </a:pPr>
              <a:t>2018/4/14</a:t>
            </a:fld>
            <a:endParaRPr lang="en-US" altLang="zh-T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230" tIns="44115" rIns="88230" bIns="44115" rtlCol="0" anchor="ctr"/>
          <a:lstStyle/>
          <a:p>
            <a:pPr lvl="0"/>
            <a:endParaRPr lang="zh-TW" alt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79464" y="4715407"/>
            <a:ext cx="5438748" cy="4469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noProof="0" smtClean="0"/>
              <a:t>Click to edit Master text styles</a:t>
            </a:r>
          </a:p>
          <a:p>
            <a:pPr lvl="0"/>
            <a:r>
              <a:rPr lang="en-US" altLang="zh-TW" noProof="0" smtClean="0"/>
              <a:t>Second level</a:t>
            </a:r>
          </a:p>
          <a:p>
            <a:pPr lvl="0"/>
            <a:r>
              <a:rPr lang="en-US" altLang="zh-TW" noProof="0" smtClean="0"/>
              <a:t>Third level</a:t>
            </a:r>
          </a:p>
          <a:p>
            <a:pPr lvl="0"/>
            <a:r>
              <a:rPr lang="en-US" altLang="zh-TW" noProof="0" smtClean="0"/>
              <a:t>Fourth level</a:t>
            </a:r>
          </a:p>
          <a:p>
            <a:pPr lvl="0"/>
            <a:r>
              <a:rPr lang="en-US" altLang="zh-TW" noProof="0" smtClean="0"/>
              <a:t>Fifth level</a:t>
            </a:r>
            <a:endParaRPr lang="zh-TW" alt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982509DB-6945-4DF6-87A6-EF194D524380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979627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89266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To reduce the number</a:t>
            </a:r>
            <a:r>
              <a:rPr lang="en-US" altLang="zh-TW" baseline="0" dirty="0" smtClean="0"/>
              <a:t> of elements in the RDO list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3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875708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To reduce the number</a:t>
            </a:r>
            <a:r>
              <a:rPr lang="en-US" altLang="zh-TW" baseline="0" dirty="0" smtClean="0"/>
              <a:t> of elements in the RDO list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4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832649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To reduce the number</a:t>
            </a:r>
            <a:r>
              <a:rPr lang="en-US" altLang="zh-TW" baseline="0" dirty="0" smtClean="0"/>
              <a:t> of elements in the RDO list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5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514685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6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89011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7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883509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8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014205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9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51055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48C3B264-A979-4D7A-AA51-2737199811A6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Click to edit Master title style</a:t>
            </a:r>
            <a:endParaRPr lang="zh-TW" altLang="en-US" dirty="0"/>
          </a:p>
        </p:txBody>
      </p:sp>
      <p:sp>
        <p:nvSpPr>
          <p:cNvPr id="6" name="內容版面配置區 2"/>
          <p:cNvSpPr>
            <a:spLocks noGrp="1"/>
          </p:cNvSpPr>
          <p:nvPr>
            <p:ph idx="13"/>
          </p:nvPr>
        </p:nvSpPr>
        <p:spPr>
          <a:xfrm>
            <a:off x="457200" y="1701800"/>
            <a:ext cx="8229600" cy="4708525"/>
          </a:xfr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D87FD-DC78-4E40-985C-A65395BA1DC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8641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773841D-8D5E-47E6-9EF1-866E9019DB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423D4-7A27-4E3C-A5D5-3A0114509D8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729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D5F4460-6B17-4670-B271-CE1C0AFE57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D43FF-E1B0-4D0B-9AB1-253CD242FC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6973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10" name="內容版面配置區 9"/>
          <p:cNvSpPr>
            <a:spLocks noGrp="1"/>
          </p:cNvSpPr>
          <p:nvPr>
            <p:ph sz="quarter" idx="10"/>
          </p:nvPr>
        </p:nvSpPr>
        <p:spPr>
          <a:xfrm>
            <a:off x="3133725" y="5895975"/>
            <a:ext cx="2867025" cy="552450"/>
          </a:xfrm>
        </p:spPr>
        <p:txBody>
          <a:bodyPr/>
          <a:lstStyle>
            <a:lvl1pPr>
              <a:buNone/>
              <a:defRPr sz="2000"/>
            </a:lvl1pPr>
          </a:lstStyle>
          <a:p>
            <a:pPr lvl="0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70806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376E82F3-45B2-4D09-83C3-E85B83CD2857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3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299D6-372A-406A-B5D2-33E5D23B47D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8029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  <a:endParaRPr lang="zh-TW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95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 smtClean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3DE313F-F22A-43C4-B5CA-B3EED09E8D6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pic>
        <p:nvPicPr>
          <p:cNvPr id="1029" name="Picture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6492875"/>
            <a:ext cx="903288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786" r:id="rId1"/>
    <p:sldLayoutId id="2147485787" r:id="rId2"/>
    <p:sldLayoutId id="2147485788" r:id="rId3"/>
    <p:sldLayoutId id="2147485789" r:id="rId4"/>
    <p:sldLayoutId id="2147485790" r:id="rId5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154DA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685800" y="1526743"/>
            <a:ext cx="7772400" cy="1470025"/>
          </a:xfrm>
        </p:spPr>
        <p:txBody>
          <a:bodyPr/>
          <a:lstStyle/>
          <a:p>
            <a:r>
              <a:rPr lang="en-US" altLang="zh-TW" dirty="0" smtClean="0">
                <a:ea typeface="新細明體" panose="02020500000000000000" pitchFamily="18" charset="-120"/>
              </a:rPr>
              <a:t>JVET-J0070:</a:t>
            </a:r>
            <a:br>
              <a:rPr lang="en-US" altLang="zh-TW" dirty="0" smtClean="0">
                <a:ea typeface="新細明體" panose="02020500000000000000" pitchFamily="18" charset="-120"/>
              </a:rPr>
            </a:br>
            <a:r>
              <a:rPr lang="en-US" altLang="zh-TW" b="1" dirty="0"/>
              <a:t>Multiple reference line intra prediction based on JEM7.0</a:t>
            </a:r>
            <a:endParaRPr lang="zh-TW" altLang="en-US" dirty="0"/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371600" y="3787346"/>
            <a:ext cx="6400800" cy="1406091"/>
          </a:xfrm>
        </p:spPr>
        <p:txBody>
          <a:bodyPr/>
          <a:lstStyle/>
          <a:p>
            <a: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Po-Han Lin, Patricia Sung, Chun-</a:t>
            </a:r>
            <a:r>
              <a:rPr lang="en-US" altLang="zh-TW" b="1" dirty="0" err="1" smtClean="0">
                <a:solidFill>
                  <a:srgbClr val="28AECF"/>
                </a:solidFill>
                <a:ea typeface="新細明體" panose="02020500000000000000" pitchFamily="18" charset="-120"/>
              </a:rPr>
              <a:t>Chieh</a:t>
            </a:r>
            <a: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 Lin and </a:t>
            </a:r>
            <a:r>
              <a:rPr lang="en-US" altLang="zh-TW" b="1" dirty="0" err="1" smtClean="0">
                <a:solidFill>
                  <a:srgbClr val="28AECF"/>
                </a:solidFill>
                <a:ea typeface="新細明體" panose="02020500000000000000" pitchFamily="18" charset="-120"/>
              </a:rPr>
              <a:t>Ching</a:t>
            </a:r>
            <a: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-Lung Lin</a:t>
            </a:r>
            <a:endParaRPr lang="zh-TW" altLang="en-US" dirty="0">
              <a:solidFill>
                <a:srgbClr val="28AECF"/>
              </a:solidFill>
              <a:ea typeface="新細明體" panose="02020500000000000000" pitchFamily="18" charset="-120"/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10"/>
          </p:nvPr>
        </p:nvSpPr>
        <p:spPr>
          <a:xfrm>
            <a:off x="2860490" y="5707790"/>
            <a:ext cx="3460750" cy="552450"/>
          </a:xfrm>
        </p:spPr>
        <p:txBody>
          <a:bodyPr/>
          <a:lstStyle/>
          <a:p>
            <a:pPr algn="ctr"/>
            <a:r>
              <a:rPr lang="en-US" altLang="zh-TW" dirty="0" smtClean="0">
                <a:ea typeface="新細明體" panose="02020500000000000000" pitchFamily="18" charset="-120"/>
              </a:rPr>
              <a:t>San Diego, US</a:t>
            </a:r>
          </a:p>
          <a:p>
            <a:pPr algn="ctr"/>
            <a:r>
              <a:rPr lang="en-US" altLang="zh-TW" smtClean="0">
                <a:ea typeface="新細明體" panose="02020500000000000000" pitchFamily="18" charset="-120"/>
              </a:rPr>
              <a:t>Apr. </a:t>
            </a:r>
            <a:r>
              <a:rPr lang="en-US" altLang="zh-TW" dirty="0" smtClean="0">
                <a:ea typeface="新細明體" panose="02020500000000000000" pitchFamily="18" charset="-120"/>
              </a:rPr>
              <a:t>2018</a:t>
            </a:r>
            <a:endParaRPr lang="zh-TW" altLang="en-US" dirty="0" smtClean="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5793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Outline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zh-TW" dirty="0" smtClean="0"/>
              <a:t>Introduction</a:t>
            </a:r>
          </a:p>
          <a:p>
            <a:r>
              <a:rPr lang="en-US" altLang="zh-TW" dirty="0" smtClean="0"/>
              <a:t>Proposed method</a:t>
            </a:r>
          </a:p>
          <a:p>
            <a:r>
              <a:rPr lang="en-US" altLang="zh-TW" dirty="0" smtClean="0"/>
              <a:t>Results</a:t>
            </a:r>
          </a:p>
          <a:p>
            <a:r>
              <a:rPr lang="en-US" altLang="zh-TW" dirty="0" smtClean="0"/>
              <a:t>Conclusions</a:t>
            </a:r>
            <a:endParaRPr lang="en-US" altLang="zh-TW" dirty="0"/>
          </a:p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294967295"/>
          </p:nvPr>
        </p:nvSpPr>
        <p:spPr>
          <a:xfrm>
            <a:off x="8597900" y="6492875"/>
            <a:ext cx="546100" cy="365125"/>
          </a:xfrm>
        </p:spPr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31213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 smtClean="0"/>
              <a:t>In the </a:t>
            </a:r>
            <a:r>
              <a:rPr lang="en-US" altLang="zh-TW" sz="2800" dirty="0"/>
              <a:t>intra prediction, an intra </a:t>
            </a:r>
            <a:r>
              <a:rPr lang="en-US" altLang="zh-TW" sz="2800" dirty="0" smtClean="0"/>
              <a:t>mode </a:t>
            </a:r>
            <a:r>
              <a:rPr lang="en-US" altLang="zh-TW" sz="2800" dirty="0"/>
              <a:t>could choose one of the 4 reference lines to predict the current block.</a:t>
            </a:r>
            <a:endParaRPr lang="en-US" altLang="zh-TW" sz="2800" dirty="0" smtClean="0"/>
          </a:p>
          <a:p>
            <a:endParaRPr lang="en-US" altLang="zh-TW" sz="2800" dirty="0" smtClean="0"/>
          </a:p>
          <a:p>
            <a:pPr algn="ctr"/>
            <a:endParaRPr lang="en-US" altLang="zh-TW" sz="2800" dirty="0" smtClean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Proposed method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3</a:t>
            </a:fld>
            <a:endParaRPr lang="zh-TW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050" y="3299965"/>
            <a:ext cx="4533900" cy="282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951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 smtClean="0"/>
              <a:t>If the intra mode is Planar or DC mode, only the first reference line could be </a:t>
            </a:r>
            <a:r>
              <a:rPr lang="en-US" altLang="zh-TW" sz="2800" dirty="0" smtClean="0"/>
              <a:t>used.</a:t>
            </a:r>
            <a:endParaRPr lang="en-US" altLang="zh-TW" sz="2800" dirty="0" smtClean="0"/>
          </a:p>
          <a:p>
            <a:endParaRPr lang="en-US" altLang="zh-TW" sz="2800" dirty="0"/>
          </a:p>
          <a:p>
            <a:r>
              <a:rPr lang="en-US" altLang="zh-TW" sz="2800" dirty="0" smtClean="0"/>
              <a:t>Chroma component only exploits the first reference </a:t>
            </a:r>
            <a:r>
              <a:rPr lang="en-US" altLang="zh-TW" sz="2800" dirty="0" smtClean="0"/>
              <a:t>line.</a:t>
            </a:r>
          </a:p>
          <a:p>
            <a:endParaRPr lang="en-US" altLang="zh-TW" sz="2800" dirty="0"/>
          </a:p>
          <a:p>
            <a:r>
              <a:rPr lang="en-US" altLang="zh-TW" sz="2800" dirty="0" smtClean="0"/>
              <a:t>Boundary filter is enabled only when first reference line is used.</a:t>
            </a:r>
            <a:endParaRPr lang="en-US" altLang="zh-TW" sz="2800" dirty="0" smtClean="0"/>
          </a:p>
          <a:p>
            <a:endParaRPr lang="en-US" altLang="zh-TW" sz="2800" dirty="0" smtClean="0"/>
          </a:p>
          <a:p>
            <a:pPr algn="ctr"/>
            <a:endParaRPr lang="en-US" altLang="zh-TW" sz="2800" dirty="0" smtClean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Proposed method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4137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 smtClean="0"/>
              <a:t>A</a:t>
            </a:r>
            <a:r>
              <a:rPr lang="zh-TW" altLang="en-US" sz="2800" dirty="0" smtClean="0"/>
              <a:t> </a:t>
            </a:r>
            <a:r>
              <a:rPr lang="en-US" altLang="zh-TW" sz="2800" dirty="0" smtClean="0"/>
              <a:t>intra-inter fast algorithm modification is also applied in the method which is similar to JVET-H0091 </a:t>
            </a:r>
            <a:endParaRPr lang="en-US" altLang="zh-TW" sz="2800" dirty="0" smtClean="0"/>
          </a:p>
          <a:p>
            <a:pPr algn="ctr"/>
            <a:endParaRPr lang="en-US" altLang="zh-TW" sz="2800" dirty="0" smtClean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Proposed method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2089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/>
              <a:t>It is observed that about 0.5% gain in RA </a:t>
            </a:r>
            <a:r>
              <a:rPr lang="en-US" altLang="zh-TW" sz="2800" dirty="0" smtClean="0"/>
              <a:t>condition and almost </a:t>
            </a:r>
            <a:r>
              <a:rPr lang="en-US" altLang="zh-TW" sz="2800" dirty="0"/>
              <a:t>0.8% gain </a:t>
            </a:r>
            <a:r>
              <a:rPr lang="en-US" altLang="zh-TW" sz="2800" dirty="0" smtClean="0"/>
              <a:t>in </a:t>
            </a:r>
            <a:r>
              <a:rPr lang="en-US" altLang="zh-TW" sz="2800" dirty="0"/>
              <a:t>the Class A1</a:t>
            </a:r>
            <a:endParaRPr lang="en-US" altLang="zh-TW" sz="2800" dirty="0" smtClean="0"/>
          </a:p>
          <a:p>
            <a:pPr algn="ctr"/>
            <a:endParaRPr lang="en-US" altLang="zh-TW" sz="2800" dirty="0" smtClean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smtClean="0"/>
              <a:t>Results </a:t>
            </a:r>
            <a:r>
              <a:rPr lang="en-US" altLang="zh-TW" sz="3600" dirty="0"/>
              <a:t>o</a:t>
            </a:r>
            <a:r>
              <a:rPr lang="en-US" altLang="zh-TW" sz="3600" dirty="0" smtClean="0"/>
              <a:t>n RA condition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6</a:t>
            </a:fld>
            <a:endParaRPr lang="zh-TW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468901"/>
              </p:ext>
            </p:extLst>
          </p:nvPr>
        </p:nvGraphicFramePr>
        <p:xfrm>
          <a:off x="1988089" y="3488627"/>
          <a:ext cx="4901244" cy="2426940"/>
        </p:xfrm>
        <a:graphic>
          <a:graphicData uri="http://schemas.openxmlformats.org/drawingml/2006/table">
            <a:tbl>
              <a:tblPr firstRow="1" firstCol="1" bandRow="1"/>
              <a:tblGrid>
                <a:gridCol w="1158219"/>
                <a:gridCol w="807929"/>
                <a:gridCol w="807929"/>
                <a:gridCol w="807929"/>
                <a:gridCol w="659619"/>
                <a:gridCol w="659619"/>
              </a:tblGrid>
              <a:tr h="269660"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HM-16.6-JEM-7 (parallel)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69660"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  <a:endParaRPr lang="zh-TW" sz="1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6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A1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-0.78%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-0.20%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-1.16%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229%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105%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96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A2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-0.40%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-0.57%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-0.43%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181%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103%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96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B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-0.41%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-0.70%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-0.33%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185%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105%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96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C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-0.58%</a:t>
                      </a:r>
                      <a:endParaRPr lang="zh-TW" sz="1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-0.95%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-0.81%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179%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112%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96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D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-0.42%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-0.54%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-0.42%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173%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125%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96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E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6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 (Ref)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-0.51%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-0.60%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-0.62%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188%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109%</a:t>
                      </a:r>
                      <a:endParaRPr lang="zh-TW" sz="1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903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 smtClean="0"/>
              <a:t>The following table shows the results of the proposed method without the H0091 method</a:t>
            </a:r>
            <a:endParaRPr lang="en-US" altLang="zh-TW" sz="2800" dirty="0" smtClean="0"/>
          </a:p>
          <a:p>
            <a:pPr algn="ctr"/>
            <a:endParaRPr lang="en-US" altLang="zh-TW" sz="2800" dirty="0" smtClean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smtClean="0"/>
              <a:t>Results </a:t>
            </a:r>
            <a:r>
              <a:rPr lang="en-US" altLang="zh-TW" sz="3600" dirty="0"/>
              <a:t>o</a:t>
            </a:r>
            <a:r>
              <a:rPr lang="en-US" altLang="zh-TW" sz="3600" dirty="0" smtClean="0"/>
              <a:t>n RA </a:t>
            </a:r>
            <a:r>
              <a:rPr lang="en-US" altLang="zh-TW" sz="3600" dirty="0" smtClean="0"/>
              <a:t>condition(2)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7</a:t>
            </a:fld>
            <a:endParaRPr lang="zh-TW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881033"/>
              </p:ext>
            </p:extLst>
          </p:nvPr>
        </p:nvGraphicFramePr>
        <p:xfrm>
          <a:off x="1988089" y="3488627"/>
          <a:ext cx="4901244" cy="2426940"/>
        </p:xfrm>
        <a:graphic>
          <a:graphicData uri="http://schemas.openxmlformats.org/drawingml/2006/table">
            <a:tbl>
              <a:tblPr firstRow="1" firstCol="1" bandRow="1"/>
              <a:tblGrid>
                <a:gridCol w="1158219"/>
                <a:gridCol w="807929"/>
                <a:gridCol w="807929"/>
                <a:gridCol w="807929"/>
                <a:gridCol w="659619"/>
                <a:gridCol w="659619"/>
              </a:tblGrid>
              <a:tr h="269660"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HM-16.6-JEM-7 (parallel)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69660"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  <a:endParaRPr lang="zh-TW" sz="1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6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A1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-0.35%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-0.05%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199%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106%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96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A2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-0.47%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162%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103%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96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B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-0.38%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160%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105%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96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C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-0.52%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-0.35%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153%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113%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96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D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-0.35%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-0.25%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149%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125%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96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E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6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 (Ref)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163%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110%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825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Conclusion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781282"/>
            <a:ext cx="8229600" cy="4416147"/>
          </a:xfrm>
        </p:spPr>
        <p:txBody>
          <a:bodyPr/>
          <a:lstStyle/>
          <a:p>
            <a:r>
              <a:rPr lang="en-US" altLang="zh-TW" sz="2800" dirty="0" smtClean="0"/>
              <a:t>Multiple reference line in the intra prediction is proposed in this contribution.</a:t>
            </a:r>
            <a:endParaRPr lang="en-US" altLang="zh-TW" sz="2800" dirty="0" smtClean="0"/>
          </a:p>
          <a:p>
            <a:endParaRPr lang="en-US" altLang="zh-TW" sz="2800" dirty="0"/>
          </a:p>
          <a:p>
            <a:r>
              <a:rPr lang="en-US" altLang="zh-TW" sz="2800" dirty="0" smtClean="0"/>
              <a:t>Average</a:t>
            </a:r>
            <a:r>
              <a:rPr lang="en-US" altLang="zh-TW" sz="2800" dirty="0" smtClean="0"/>
              <a:t>d 0.5% gain is observed in the RA condition.</a:t>
            </a:r>
          </a:p>
          <a:p>
            <a:endParaRPr lang="en-US" altLang="zh-TW" sz="2800" dirty="0"/>
          </a:p>
          <a:p>
            <a:r>
              <a:rPr lang="en-US" altLang="zh-TW" sz="2800" dirty="0" smtClean="0"/>
              <a:t>It is suggested to further study in this topic.</a:t>
            </a:r>
            <a:endParaRPr lang="en-US" altLang="zh-TW" sz="2800" dirty="0" smtClean="0"/>
          </a:p>
          <a:p>
            <a:endParaRPr lang="en-US" altLang="zh-TW" sz="2800" dirty="0"/>
          </a:p>
          <a:p>
            <a:pPr marL="0" indent="0">
              <a:buNone/>
            </a:pPr>
            <a:endParaRPr lang="en-US" altLang="zh-TW" sz="2800" dirty="0" smtClean="0"/>
          </a:p>
          <a:p>
            <a:endParaRPr lang="en-US" altLang="zh-TW" sz="2800" dirty="0" smtClean="0"/>
          </a:p>
          <a:p>
            <a:pPr marL="0" indent="0">
              <a:buNone/>
            </a:pPr>
            <a:endParaRPr lang="en-US" altLang="zh-TW" sz="28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184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05928"/>
            <a:ext cx="8229600" cy="840259"/>
          </a:xfrm>
        </p:spPr>
        <p:txBody>
          <a:bodyPr/>
          <a:lstStyle/>
          <a:p>
            <a:r>
              <a:rPr lang="en-US" altLang="zh-TW" sz="4500" dirty="0" smtClean="0"/>
              <a:t>Thank you!</a:t>
            </a:r>
            <a:endParaRPr lang="zh-TW" altLang="en-US" sz="45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690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59313</TotalTime>
  <Pages>0</Pages>
  <Words>442</Words>
  <Characters>0</Characters>
  <Application>Microsoft Office PowerPoint</Application>
  <DocSecurity>0</DocSecurity>
  <PresentationFormat>如螢幕大小 (4:3)</PresentationFormat>
  <Lines>0</Lines>
  <Paragraphs>143</Paragraphs>
  <Slides>9</Slides>
  <Notes>8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4" baseType="lpstr">
      <vt:lpstr>新細明體</vt:lpstr>
      <vt:lpstr>Arial</vt:lpstr>
      <vt:lpstr>Calibri</vt:lpstr>
      <vt:lpstr>Times New Roman</vt:lpstr>
      <vt:lpstr>11_Custom Design</vt:lpstr>
      <vt:lpstr>JVET-J0070: Multiple reference line intra prediction based on JEM7.0</vt:lpstr>
      <vt:lpstr>Outline</vt:lpstr>
      <vt:lpstr>Proposed method</vt:lpstr>
      <vt:lpstr>Proposed method</vt:lpstr>
      <vt:lpstr>Proposed method</vt:lpstr>
      <vt:lpstr>Results on RA condition</vt:lpstr>
      <vt:lpstr>Results on RA condition(2)</vt:lpstr>
      <vt:lpstr>Conclusion</vt:lpstr>
      <vt:lpstr>Thank you!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3D-HEVC</dc:title>
  <dc:creator>john</dc:creator>
  <cp:lastModifiedBy>user</cp:lastModifiedBy>
  <cp:revision>2006</cp:revision>
  <cp:lastPrinted>2015-06-05T01:53:20Z</cp:lastPrinted>
  <dcterms:created xsi:type="dcterms:W3CDTF">2009-04-27T03:22:15Z</dcterms:created>
  <dcterms:modified xsi:type="dcterms:W3CDTF">2018-04-14T19:18:08Z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1033-8.1.0.3385</vt:lpwstr>
  </property>
</Properties>
</file>