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92" autoAdjust="0"/>
  </p:normalViewPr>
  <p:slideViewPr>
    <p:cSldViewPr>
      <p:cViewPr varScale="1">
        <p:scale>
          <a:sx n="111" d="100"/>
          <a:sy n="111" d="100"/>
        </p:scale>
        <p:origin x="16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1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777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Different intra prediction</a:t>
            </a:r>
            <a:r>
              <a:rPr lang="en-US" altLang="zh-CN" baseline="0" dirty="0" smtClean="0"/>
              <a:t> mode has d</a:t>
            </a:r>
            <a:r>
              <a:rPr lang="en-US" altLang="zh-CN" dirty="0" smtClean="0"/>
              <a:t>ifferent prediction characteristics. </a:t>
            </a:r>
            <a:r>
              <a:rPr lang="en-US" altLang="zh-CN" baseline="0" dirty="0" smtClean="0"/>
              <a:t>Transform selection depends on intra prediction mode and block size</a:t>
            </a:r>
          </a:p>
          <a:p>
            <a:r>
              <a:rPr lang="en-US" altLang="zh-CN" baseline="0" dirty="0" smtClean="0"/>
              <a:t>For planar and 5 ANG, DST is applied </a:t>
            </a:r>
          </a:p>
          <a:p>
            <a:r>
              <a:rPr lang="en-US" altLang="zh-CN" baseline="0" dirty="0" smtClean="0"/>
              <a:t>For DC and 2 ANG,  DCT is used.</a:t>
            </a:r>
          </a:p>
          <a:p>
            <a:r>
              <a:rPr lang="en-US" altLang="zh-CN" baseline="0" dirty="0" smtClean="0"/>
              <a:t>For other ANG modes, grouped 2 categories, and apple different combination of DCT and DST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MDD is also applied to </a:t>
            </a:r>
            <a:r>
              <a:rPr lang="en-US" altLang="zh-CN" baseline="0" dirty="0" err="1" smtClean="0"/>
              <a:t>chroma</a:t>
            </a:r>
            <a:r>
              <a:rPr lang="en-US" altLang="zh-CN" baseline="0" dirty="0" smtClean="0"/>
              <a:t> residual. LM &amp; planar use DST, HOR and </a:t>
            </a:r>
            <a:r>
              <a:rPr lang="en-US" altLang="zh-CN" baseline="0" dirty="0" err="1" smtClean="0"/>
              <a:t>ver</a:t>
            </a:r>
            <a:r>
              <a:rPr lang="en-US" altLang="zh-CN" baseline="0" dirty="0" smtClean="0"/>
              <a:t> use combination of DST and DCT. </a:t>
            </a:r>
          </a:p>
          <a:p>
            <a:r>
              <a:rPr lang="en-US" altLang="zh-CN" baseline="0" dirty="0" smtClean="0"/>
              <a:t>Other mode use DCT.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42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Transform selection depends on the position of the selected MVP candidate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89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Residual</a:t>
            </a:r>
            <a:r>
              <a:rPr lang="en-US" altLang="zh-CN" baseline="0" dirty="0" smtClean="0"/>
              <a:t> energy increases from left to right and from above to bottom. DST-7 is used in both </a:t>
            </a:r>
            <a:r>
              <a:rPr lang="en-US" altLang="zh-CN" baseline="0" dirty="0" err="1" smtClean="0"/>
              <a:t>hor</a:t>
            </a:r>
            <a:r>
              <a:rPr lang="en-US" altLang="zh-CN" baseline="0" dirty="0" smtClean="0"/>
              <a:t> and </a:t>
            </a:r>
            <a:r>
              <a:rPr lang="en-US" altLang="zh-CN" baseline="0" dirty="0" err="1" smtClean="0"/>
              <a:t>ver</a:t>
            </a:r>
            <a:r>
              <a:rPr lang="en-US" altLang="zh-CN" baseline="0" dirty="0" smtClean="0"/>
              <a:t> directions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042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It is observed that 2.45%(AI) and 2.24%(RA) </a:t>
            </a:r>
            <a:r>
              <a:rPr lang="en-US" altLang="zh-CN" dirty="0" smtClean="0"/>
              <a:t>BD-rate</a:t>
            </a:r>
            <a:r>
              <a:rPr lang="en-US" altLang="zh-CN" baseline="0" dirty="0" smtClean="0"/>
              <a:t> reduction </a:t>
            </a:r>
            <a:r>
              <a:rPr lang="en-US" altLang="zh-CN" dirty="0" smtClean="0"/>
              <a:t>compared </a:t>
            </a:r>
            <a:r>
              <a:rPr lang="en-US" altLang="zh-CN" dirty="0" smtClean="0"/>
              <a:t>to JEM7 under </a:t>
            </a:r>
            <a:r>
              <a:rPr lang="en-US" altLang="zh-CN" dirty="0" err="1" smtClean="0"/>
              <a:t>ToolsOff</a:t>
            </a:r>
            <a:r>
              <a:rPr lang="en-US" altLang="zh-CN" dirty="0" smtClean="0"/>
              <a:t> configuration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64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861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2018/4/14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817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2018/4/14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07504" y="1268760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2800" b="0" dirty="0" smtClean="0"/>
              <a:t>JVET-J0064: Prediction dependent transform for intra and inter frame coding</a:t>
            </a:r>
            <a:endParaRPr lang="zh-CN" altLang="en-US" sz="2800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23528" y="3356992"/>
            <a:ext cx="5976019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1800" u="sng" dirty="0" err="1" smtClean="0"/>
              <a:t>Yongbing</a:t>
            </a:r>
            <a:r>
              <a:rPr lang="en-US" altLang="zh-CN" sz="1800" u="sng" dirty="0" smtClean="0"/>
              <a:t> Lin</a:t>
            </a:r>
            <a:r>
              <a:rPr lang="en-US" altLang="zh-CN" sz="1800" dirty="0" smtClean="0"/>
              <a:t>, Min Mao, </a:t>
            </a:r>
            <a:r>
              <a:rPr lang="en-US" altLang="zh-CN" sz="1800" dirty="0" err="1" smtClean="0"/>
              <a:t>Shichang</a:t>
            </a:r>
            <a:r>
              <a:rPr lang="en-US" altLang="zh-CN" sz="1800" dirty="0" smtClean="0"/>
              <a:t> Song, </a:t>
            </a:r>
            <a:r>
              <a:rPr lang="en-US" altLang="zh-CN" sz="1800" dirty="0" err="1" smtClean="0"/>
              <a:t>Jicheng</a:t>
            </a:r>
            <a:r>
              <a:rPr lang="en-US" altLang="zh-CN" sz="1800" dirty="0" smtClean="0"/>
              <a:t> An, </a:t>
            </a:r>
            <a:r>
              <a:rPr lang="en-US" altLang="zh-CN" sz="1800" dirty="0" err="1" smtClean="0"/>
              <a:t>Jianhua</a:t>
            </a:r>
            <a:r>
              <a:rPr lang="en-US" altLang="zh-CN" sz="1800" dirty="0" smtClean="0"/>
              <a:t> Zheng, Ce Zhu </a:t>
            </a:r>
          </a:p>
          <a:p>
            <a:pPr algn="ctr">
              <a:buNone/>
            </a:pPr>
            <a:endParaRPr lang="en-US" altLang="zh-CN" sz="1800" dirty="0" smtClean="0"/>
          </a:p>
          <a:p>
            <a:pPr algn="ctr">
              <a:buNone/>
            </a:pPr>
            <a:r>
              <a:rPr lang="en-US" altLang="zh-CN" sz="1800" dirty="0" err="1" smtClean="0"/>
              <a:t>HiSilicon</a:t>
            </a:r>
            <a:r>
              <a:rPr lang="en-US" altLang="zh-CN" sz="1800" dirty="0" smtClean="0"/>
              <a:t>, UESTC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 smtClean="0"/>
              <a:t>In JEM7, multiple </a:t>
            </a:r>
            <a:r>
              <a:rPr lang="en-US" altLang="zh-CN" sz="2200" dirty="0"/>
              <a:t>core </a:t>
            </a:r>
            <a:r>
              <a:rPr lang="en-US" altLang="zh-CN" sz="2200" dirty="0" smtClean="0"/>
              <a:t>transform has been </a:t>
            </a:r>
            <a:r>
              <a:rPr lang="en-US" altLang="zh-CN" sz="2200" dirty="0"/>
              <a:t>exploited to improve coding </a:t>
            </a:r>
            <a:r>
              <a:rPr lang="en-US" altLang="zh-CN" sz="2200" dirty="0" smtClean="0"/>
              <a:t>efficiency with </a:t>
            </a:r>
            <a:r>
              <a:rPr lang="en-US" altLang="zh-CN" sz="2200" dirty="0"/>
              <a:t>significantly increased </a:t>
            </a:r>
            <a:r>
              <a:rPr lang="en-US" altLang="zh-CN" sz="2200" dirty="0" smtClean="0"/>
              <a:t>encoding time</a:t>
            </a:r>
          </a:p>
          <a:p>
            <a:r>
              <a:rPr lang="en-US" altLang="zh-CN" sz="2200" dirty="0" smtClean="0"/>
              <a:t>Prediction dependent transform is proposed for better trade-off between coding efficiency and complexity</a:t>
            </a:r>
          </a:p>
          <a:p>
            <a:pPr lvl="1"/>
            <a:r>
              <a:rPr lang="en-US" altLang="zh-CN" sz="1800" dirty="0" smtClean="0"/>
              <a:t>Transform </a:t>
            </a:r>
            <a:r>
              <a:rPr lang="en-US" altLang="zh-CN" sz="1800" dirty="0"/>
              <a:t>selection depends on prediction characteristics of intra/inter coded block, and no additional signaling of transform </a:t>
            </a:r>
            <a:r>
              <a:rPr lang="en-US" altLang="zh-CN" sz="1800" dirty="0" smtClean="0"/>
              <a:t>selection</a:t>
            </a:r>
            <a:endParaRPr lang="en-US" altLang="zh-CN" sz="1800" dirty="0"/>
          </a:p>
          <a:p>
            <a:r>
              <a:rPr lang="en-US" altLang="zh-CN" sz="2200" dirty="0"/>
              <a:t>F</a:t>
            </a:r>
            <a:r>
              <a:rPr lang="en-US" altLang="zh-CN" sz="2200" dirty="0" smtClean="0"/>
              <a:t>or intra residual transform</a:t>
            </a:r>
          </a:p>
          <a:p>
            <a:pPr lvl="1"/>
            <a:r>
              <a:rPr lang="en-US" altLang="zh-CN" sz="1800" dirty="0" smtClean="0"/>
              <a:t>#</a:t>
            </a:r>
            <a:r>
              <a:rPr lang="en-US" altLang="zh-CN" sz="1800" dirty="0"/>
              <a:t>1 Intra prediction mode dependent transform for </a:t>
            </a:r>
            <a:r>
              <a:rPr lang="en-US" altLang="zh-CN" sz="1800" dirty="0" err="1"/>
              <a:t>luma</a:t>
            </a:r>
            <a:r>
              <a:rPr lang="en-US" altLang="zh-CN" sz="1800" dirty="0"/>
              <a:t> and </a:t>
            </a:r>
            <a:r>
              <a:rPr lang="en-US" altLang="zh-CN" sz="1800" dirty="0" err="1"/>
              <a:t>chroma</a:t>
            </a:r>
            <a:endParaRPr lang="en-US" altLang="zh-CN" sz="1800" dirty="0"/>
          </a:p>
          <a:p>
            <a:r>
              <a:rPr lang="en-US" altLang="zh-CN" sz="2200" dirty="0" smtClean="0"/>
              <a:t>For inter residual transform</a:t>
            </a:r>
          </a:p>
          <a:p>
            <a:pPr lvl="1"/>
            <a:r>
              <a:rPr lang="en-US" altLang="zh-CN" sz="1800" dirty="0" smtClean="0"/>
              <a:t>#</a:t>
            </a:r>
            <a:r>
              <a:rPr lang="en-US" altLang="zh-CN" sz="1800" dirty="0"/>
              <a:t>2 position dependent transform for HEVC merge mode</a:t>
            </a:r>
          </a:p>
          <a:p>
            <a:pPr lvl="1"/>
            <a:r>
              <a:rPr lang="en-US" altLang="zh-CN" sz="1800" dirty="0"/>
              <a:t>#3 DST-7 for FRUC template matching mode</a:t>
            </a:r>
          </a:p>
        </p:txBody>
      </p:sp>
    </p:spTree>
    <p:extLst>
      <p:ext uri="{BB962C8B-B14F-4D97-AF65-F5344CB8AC3E}">
        <p14:creationId xmlns:p14="http://schemas.microsoft.com/office/powerpoint/2010/main" val="1606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#1 Intra </a:t>
            </a:r>
            <a:r>
              <a:rPr lang="en-US" altLang="zh-CN" sz="3600" dirty="0"/>
              <a:t>prediction mode dependent </a:t>
            </a:r>
            <a:r>
              <a:rPr lang="en-US" altLang="zh-CN" sz="3600" dirty="0" smtClean="0"/>
              <a:t>transform for </a:t>
            </a:r>
            <a:r>
              <a:rPr lang="en-US" altLang="zh-CN" sz="3600" dirty="0" err="1" smtClean="0"/>
              <a:t>luma</a:t>
            </a:r>
            <a:r>
              <a:rPr lang="en-US" altLang="zh-CN" sz="3600" dirty="0" smtClean="0"/>
              <a:t> and </a:t>
            </a:r>
            <a:r>
              <a:rPr lang="en-US" altLang="zh-CN" sz="3600" dirty="0" err="1" smtClean="0"/>
              <a:t>chroma</a:t>
            </a:r>
            <a:endParaRPr lang="zh-CN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269002"/>
              </p:ext>
            </p:extLst>
          </p:nvPr>
        </p:nvGraphicFramePr>
        <p:xfrm>
          <a:off x="1691680" y="1820894"/>
          <a:ext cx="6480720" cy="273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152128"/>
                <a:gridCol w="1008112"/>
                <a:gridCol w="2448272"/>
              </a:tblGrid>
              <a:tr h="1454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Intra prediction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Horizontal 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Vertical 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Block Size constraint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Planar</a:t>
                      </a:r>
                      <a:endParaRPr lang="zh-CN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31,32,34,36,37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64 &amp;&amp; Height &lt;= 64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0961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</a:t>
                      </a:r>
                      <a:endParaRPr lang="zh-CN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33, 35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64 &amp;&amp; Height &lt;= 64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2, 4, 6…28,30</a:t>
                      </a:r>
                      <a:endParaRPr lang="zh-CN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39,41,43…63,65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64 &amp;&amp; Height &lt;= 64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308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3,5,7…27,29</a:t>
                      </a:r>
                      <a:endParaRPr lang="zh-CN" sz="20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Ang. 38,40,42…64,66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64 &amp;&amp; Height &lt;= 64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617581"/>
              </p:ext>
            </p:extLst>
          </p:nvPr>
        </p:nvGraphicFramePr>
        <p:xfrm>
          <a:off x="1691680" y="4899089"/>
          <a:ext cx="6480719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896"/>
                <a:gridCol w="1196440"/>
                <a:gridCol w="1008112"/>
                <a:gridCol w="2448271"/>
              </a:tblGrid>
              <a:tr h="1454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Intra prediction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Horizontal 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Vertical 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Block Size constraint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LM, 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MMLM, 4 MFLMs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8 &amp;&amp; Height &lt;= 8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Planar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DST-7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16 &amp;&amp; Height &lt;= 16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Hor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Width &lt;= 16 &amp;&amp; Height &lt;= 32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Ver</a:t>
                      </a:r>
                      <a:r>
                        <a:rPr lang="en-US" sz="1400" dirty="0">
                          <a:effectLst/>
                        </a:rPr>
                        <a:t>, VDIA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32 &amp;&amp; Height &lt;= 16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634530" y="1504672"/>
            <a:ext cx="4171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Transform mapping table for </a:t>
            </a:r>
            <a:r>
              <a:rPr lang="en-US" altLang="zh-CN" dirty="0" err="1"/>
              <a:t>luma</a:t>
            </a:r>
            <a:r>
              <a:rPr lang="en-US" altLang="zh-CN" dirty="0"/>
              <a:t> residual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634530" y="4600411"/>
            <a:ext cx="4414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Transform mapping table for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residual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04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#2 Position </a:t>
            </a:r>
            <a:r>
              <a:rPr lang="en-US" altLang="zh-CN" dirty="0"/>
              <a:t>dependent transform for residual of HEVC merge mode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229970"/>
              </p:ext>
            </p:extLst>
          </p:nvPr>
        </p:nvGraphicFramePr>
        <p:xfrm>
          <a:off x="1619672" y="4911428"/>
          <a:ext cx="6192687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018"/>
                <a:gridCol w="1322062"/>
                <a:gridCol w="1081893"/>
                <a:gridCol w="2347714"/>
              </a:tblGrid>
              <a:tr h="1454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MVP position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Horizontal 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Vertical 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Block Size constraint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L (left)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DST-7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32 &amp;&amp; Height &lt;= 32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670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A (above)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DCT-2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DST-7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 &lt;= 32 &amp;&amp; Height &lt;= 32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535" y="1787840"/>
            <a:ext cx="2106513" cy="208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843808" y="3810526"/>
            <a:ext cx="3473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Figure 1. Spatial merge MVP candidates</a:t>
            </a:r>
            <a:endParaRPr lang="zh-CN" altLang="en-US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1547664" y="4602614"/>
            <a:ext cx="5150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Transform mapping table based on the spatial MVP position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2914116" y="3136579"/>
            <a:ext cx="361740" cy="39282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#3 DST-7 </a:t>
            </a:r>
            <a:r>
              <a:rPr lang="en-US" altLang="zh-CN" dirty="0"/>
              <a:t>for residual of FRUC template matching mode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259632" y="350100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/>
              <a:t>Figure 2. Residual energy distribution of FURC template matching </a:t>
            </a:r>
            <a:r>
              <a:rPr lang="en-US" altLang="zh-CN" sz="1600" i="1" dirty="0" smtClean="0"/>
              <a:t>mode. SAD </a:t>
            </a:r>
            <a:r>
              <a:rPr lang="en-US" altLang="zh-CN" sz="1600" i="1" dirty="0"/>
              <a:t>of 8x8 residual block for </a:t>
            </a:r>
            <a:r>
              <a:rPr lang="en-US" altLang="zh-CN" sz="1600" i="1" dirty="0" err="1"/>
              <a:t>BasketballDrill</a:t>
            </a:r>
            <a:r>
              <a:rPr lang="en-US" altLang="zh-CN" sz="1600" i="1" dirty="0"/>
              <a:t> sequence coded with QP22</a:t>
            </a:r>
            <a:endParaRPr lang="zh-CN" altLang="zh-CN" sz="1600" i="1" dirty="0"/>
          </a:p>
        </p:txBody>
      </p:sp>
      <p:sp>
        <p:nvSpPr>
          <p:cNvPr id="6" name="文本框 5"/>
          <p:cNvSpPr txBox="1"/>
          <p:nvPr/>
        </p:nvSpPr>
        <p:spPr>
          <a:xfrm>
            <a:off x="1252018" y="4523928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Always use DST-7 </a:t>
            </a:r>
            <a:r>
              <a:rPr lang="en-US" altLang="zh-CN" sz="2000" dirty="0"/>
              <a:t>transform for residual of FRUC template matching mode in </a:t>
            </a:r>
            <a:r>
              <a:rPr lang="en-US" altLang="zh-CN" sz="2000" dirty="0" smtClean="0"/>
              <a:t>horizontal </a:t>
            </a:r>
            <a:r>
              <a:rPr lang="en-US" altLang="zh-CN" sz="2000" dirty="0"/>
              <a:t>and vertical directions.</a:t>
            </a:r>
            <a:endParaRPr lang="zh-CN" altLang="en-US" sz="200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71" y="1855783"/>
            <a:ext cx="7309241" cy="167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箭头连接符 6"/>
          <p:cNvCxnSpPr/>
          <p:nvPr/>
        </p:nvCxnSpPr>
        <p:spPr>
          <a:xfrm>
            <a:off x="1340471" y="1772816"/>
            <a:ext cx="3654620" cy="0"/>
          </a:xfrm>
          <a:prstGeom prst="straightConnector1">
            <a:avLst/>
          </a:prstGeom>
          <a:ln w="22225"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252018" y="1855783"/>
            <a:ext cx="0" cy="997153"/>
          </a:xfrm>
          <a:prstGeom prst="straightConnector1">
            <a:avLst/>
          </a:prstGeom>
          <a:ln w="22225"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29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865" y="354050"/>
            <a:ext cx="8229600" cy="634082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Test results under </a:t>
            </a:r>
            <a:r>
              <a:rPr lang="en-US" altLang="zh-CN" sz="3200" dirty="0" err="1" smtClean="0"/>
              <a:t>ToolsOff</a:t>
            </a:r>
            <a:r>
              <a:rPr lang="en-US" altLang="zh-CN" sz="3200" dirty="0" smtClean="0"/>
              <a:t> </a:t>
            </a:r>
            <a:r>
              <a:rPr lang="en-CA" altLang="zh-CN" sz="3200" dirty="0"/>
              <a:t>configuration(1/2)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4754716" y="1271510"/>
            <a:ext cx="43204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400" b="1" dirty="0"/>
              <a:t>Anchor</a:t>
            </a:r>
            <a:r>
              <a:rPr lang="en-CA" altLang="zh-CN" sz="1400" dirty="0"/>
              <a:t>: JEM7.0 under </a:t>
            </a:r>
            <a:r>
              <a:rPr lang="en-CA" altLang="zh-CN" sz="1400" dirty="0" err="1"/>
              <a:t>ToolsOff</a:t>
            </a:r>
            <a:r>
              <a:rPr lang="en-CA" altLang="zh-CN" sz="1400" dirty="0"/>
              <a:t> configuration</a:t>
            </a:r>
            <a:endParaRPr lang="zh-CN" altLang="en-US" sz="1400" dirty="0"/>
          </a:p>
          <a:p>
            <a:r>
              <a:rPr lang="en-CA" altLang="zh-CN" sz="1400" b="1" dirty="0" err="1" smtClean="0"/>
              <a:t>ToolsOff</a:t>
            </a:r>
            <a:r>
              <a:rPr lang="en-CA" altLang="zh-CN" sz="1400" dirty="0" smtClean="0"/>
              <a:t>: “--</a:t>
            </a:r>
            <a:r>
              <a:rPr lang="en-CA" altLang="zh-CN" sz="1400" dirty="0"/>
              <a:t>EMT=0 --NSST=0 --PDPC=0 --FRUC=0 --BIO=0 --OBMC=0 --</a:t>
            </a:r>
            <a:r>
              <a:rPr lang="en-CA" altLang="zh-CN" sz="1400" dirty="0" err="1"/>
              <a:t>IlluCompEnable</a:t>
            </a:r>
            <a:r>
              <a:rPr lang="en-CA" altLang="zh-CN" sz="1400" dirty="0"/>
              <a:t>=0 --AFFINE=0 --ATMVP=0 --IMV=0 --DMVR=0 --</a:t>
            </a:r>
            <a:r>
              <a:rPr lang="en-CA" altLang="zh-CN" sz="1400" dirty="0" err="1"/>
              <a:t>BilateralFilter</a:t>
            </a:r>
            <a:r>
              <a:rPr lang="en-CA" altLang="zh-CN" sz="1400" dirty="0"/>
              <a:t>=0 --ALF=0</a:t>
            </a:r>
            <a:r>
              <a:rPr lang="en-CA" altLang="zh-CN" sz="1400" dirty="0" smtClean="0"/>
              <a:t>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-36512" y="971203"/>
            <a:ext cx="50225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/>
              <a:t>Performance of proposed transform ( #1+#2+#3, Intra + inter )</a:t>
            </a:r>
            <a:endParaRPr lang="zh-CN" altLang="en-US" sz="15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0568" y="1243499"/>
            <a:ext cx="5733280" cy="58900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0520" y="45218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en-US" altLang="zh-CN" dirty="0"/>
              <a:t>It is observed that 2.45%(AI) and 2.24%(RA) BD-rate reduction </a:t>
            </a:r>
            <a:r>
              <a:rPr lang="en-US" altLang="zh-CN" dirty="0" smtClean="0"/>
              <a:t>with slight encoding time increase can be achieved</a:t>
            </a:r>
            <a:endParaRPr lang="zh-CN" alt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695717"/>
              </p:ext>
            </p:extLst>
          </p:nvPr>
        </p:nvGraphicFramePr>
        <p:xfrm>
          <a:off x="3992750" y="2684388"/>
          <a:ext cx="5730875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5" imgW="5730832" imgH="1536311" progId="Word.Document.12">
                  <p:embed/>
                </p:oleObj>
              </mc:Choice>
              <mc:Fallback>
                <p:oleObj name="文档" r:id="rId5" imgW="5730832" imgH="15363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2750" y="2684388"/>
                        <a:ext cx="5730875" cy="153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615267" y="2394698"/>
            <a:ext cx="422333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/>
              <a:t>Performance of proposed transform ( #</a:t>
            </a:r>
            <a:r>
              <a:rPr lang="en-US" altLang="zh-CN" sz="1500" dirty="0" smtClean="0"/>
              <a:t>1, </a:t>
            </a:r>
            <a:r>
              <a:rPr lang="en-US" altLang="zh-CN" sz="1500" dirty="0" smtClean="0"/>
              <a:t>Intra </a:t>
            </a:r>
            <a:r>
              <a:rPr lang="en-US" altLang="zh-CN" sz="1500" dirty="0" smtClean="0"/>
              <a:t>only)</a:t>
            </a:r>
            <a:endParaRPr lang="zh-CN" altLang="en-US" sz="1500" dirty="0"/>
          </a:p>
        </p:txBody>
      </p:sp>
    </p:spTree>
    <p:extLst>
      <p:ext uri="{BB962C8B-B14F-4D97-AF65-F5344CB8AC3E}">
        <p14:creationId xmlns:p14="http://schemas.microsoft.com/office/powerpoint/2010/main" val="6396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865" y="354050"/>
            <a:ext cx="8229600" cy="634082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Test results under </a:t>
            </a:r>
            <a:r>
              <a:rPr lang="en-US" altLang="zh-CN" sz="3200" dirty="0" smtClean="0"/>
              <a:t>CTC</a:t>
            </a:r>
            <a:r>
              <a:rPr lang="en-US" altLang="zh-CN" sz="3200" dirty="0" smtClean="0"/>
              <a:t> </a:t>
            </a:r>
            <a:r>
              <a:rPr lang="en-CA" altLang="zh-CN" sz="3200" dirty="0" smtClean="0"/>
              <a:t>configuration(2/2)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4751512" y="1318597"/>
            <a:ext cx="3626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400" b="1" dirty="0"/>
              <a:t>Anchor</a:t>
            </a:r>
            <a:r>
              <a:rPr lang="en-CA" altLang="zh-CN" sz="1400" dirty="0"/>
              <a:t>: </a:t>
            </a:r>
            <a:r>
              <a:rPr lang="en-CA" altLang="zh-CN" sz="1400" dirty="0" smtClean="0"/>
              <a:t>JEM7.0 under CTC </a:t>
            </a:r>
            <a:r>
              <a:rPr lang="en-CA" altLang="zh-CN" sz="1400" dirty="0" smtClean="0"/>
              <a:t>configuration</a:t>
            </a:r>
            <a:endParaRPr lang="en-CA" altLang="zh-CN" sz="1400" dirty="0" smtClean="0"/>
          </a:p>
        </p:txBody>
      </p:sp>
      <p:sp>
        <p:nvSpPr>
          <p:cNvPr id="8" name="文本框 7"/>
          <p:cNvSpPr txBox="1"/>
          <p:nvPr/>
        </p:nvSpPr>
        <p:spPr>
          <a:xfrm>
            <a:off x="-36512" y="926650"/>
            <a:ext cx="49392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/>
              <a:t>Performance of proposed transform ( #1+#2+#3, </a:t>
            </a:r>
            <a:r>
              <a:rPr lang="en-US" altLang="zh-CN" sz="1500" dirty="0" err="1" smtClean="0"/>
              <a:t>Intra+Inter</a:t>
            </a:r>
            <a:r>
              <a:rPr lang="en-US" altLang="zh-CN" sz="1500" dirty="0" smtClean="0"/>
              <a:t> )</a:t>
            </a:r>
            <a:endParaRPr lang="zh-CN" altLang="en-US" sz="15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5216" y="1211359"/>
            <a:ext cx="5733280" cy="589004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51512" y="479715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It is observed that almost 50%(AI) of encoding time is reduced compared to JEM7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112" y="2652162"/>
            <a:ext cx="5736049" cy="1539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25226" y="2371272"/>
            <a:ext cx="42666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/>
              <a:t>Performance of proposed transform ( #</a:t>
            </a:r>
            <a:r>
              <a:rPr lang="en-US" altLang="zh-CN" sz="1500" dirty="0" smtClean="0"/>
              <a:t>1, Intra only )</a:t>
            </a:r>
            <a:endParaRPr lang="zh-CN" altLang="en-US" sz="1500" dirty="0"/>
          </a:p>
        </p:txBody>
      </p:sp>
    </p:spTree>
    <p:extLst>
      <p:ext uri="{BB962C8B-B14F-4D97-AF65-F5344CB8AC3E}">
        <p14:creationId xmlns:p14="http://schemas.microsoft.com/office/powerpoint/2010/main" val="4781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0550" cy="45243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Prediction dependent transform for </a:t>
            </a:r>
            <a:r>
              <a:rPr lang="en-US" altLang="zh-CN" sz="2000" dirty="0" smtClean="0"/>
              <a:t>better trade-off between coding performance and complexity</a:t>
            </a:r>
          </a:p>
          <a:p>
            <a:pPr lvl="1"/>
            <a:r>
              <a:rPr lang="en-CA" altLang="zh-CN" sz="1800" dirty="0" smtClean="0"/>
              <a:t>Transform selection depends on prediction characteristics of Intra/inter coded block. 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Totally </a:t>
            </a:r>
            <a:r>
              <a:rPr lang="en-US" altLang="zh-CN" sz="1800" dirty="0" smtClean="0"/>
              <a:t>2 transform cores: DCT-2 &amp; DST-7</a:t>
            </a:r>
          </a:p>
          <a:p>
            <a:pPr lvl="1"/>
            <a:r>
              <a:rPr lang="en-US" altLang="zh-CN" sz="1800" dirty="0" smtClean="0"/>
              <a:t>No </a:t>
            </a:r>
            <a:r>
              <a:rPr lang="en-US" altLang="zh-CN" sz="1800" dirty="0"/>
              <a:t>additional </a:t>
            </a:r>
            <a:r>
              <a:rPr lang="en-US" altLang="zh-CN" sz="1800" dirty="0" smtClean="0"/>
              <a:t>signaling</a:t>
            </a:r>
          </a:p>
          <a:p>
            <a:pPr lvl="1"/>
            <a:r>
              <a:rPr lang="en-US" altLang="zh-CN" sz="1800" dirty="0"/>
              <a:t>Coding gain of 2.45%(AI) with 109%ET, 2.24%(RA) with 102%ET under </a:t>
            </a:r>
            <a:r>
              <a:rPr lang="en-US" altLang="zh-CN" sz="1800" dirty="0" err="1"/>
              <a:t>ToolsOff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configuration</a:t>
            </a:r>
          </a:p>
          <a:p>
            <a:r>
              <a:rPr lang="en-US" altLang="zh-CN" sz="2000" dirty="0" smtClean="0"/>
              <a:t>Suggest </a:t>
            </a:r>
            <a:r>
              <a:rPr lang="en-US" altLang="zh-CN" sz="2000" dirty="0"/>
              <a:t>to further investigation in the next version of reference software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456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80512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2" y="2736850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16386" y="3429000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8365</TotalTime>
  <Words>739</Words>
  <Application>Microsoft Office PowerPoint</Application>
  <PresentationFormat>全屏显示(4:3)</PresentationFormat>
  <Paragraphs>116</Paragraphs>
  <Slides>9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FrutigerNext LT Bold</vt:lpstr>
      <vt:lpstr>FrutigerNext LT Regular</vt:lpstr>
      <vt:lpstr>MS PGothic</vt:lpstr>
      <vt:lpstr>华文细黑</vt:lpstr>
      <vt:lpstr>宋体</vt:lpstr>
      <vt:lpstr>Arial</vt:lpstr>
      <vt:lpstr>Calibri</vt:lpstr>
      <vt:lpstr>FrutigerNext LT Medium</vt:lpstr>
      <vt:lpstr>Times New Roman</vt:lpstr>
      <vt:lpstr>Wingdings</vt:lpstr>
      <vt:lpstr>Office 主题</vt:lpstr>
      <vt:lpstr>Microsoft Word 文档</vt:lpstr>
      <vt:lpstr>JVET-J0064: Prediction dependent transform for intra and inter frame coding</vt:lpstr>
      <vt:lpstr>Introduction</vt:lpstr>
      <vt:lpstr>#1 Intra prediction mode dependent transform for luma and chroma</vt:lpstr>
      <vt:lpstr>#2 Position dependent transform for residual of HEVC merge mode</vt:lpstr>
      <vt:lpstr>#3 DST-7 for residual of FRUC template matching mode</vt:lpstr>
      <vt:lpstr>Test results under ToolsOff configuration(1/2)</vt:lpstr>
      <vt:lpstr>Test results under CTC configuration(2/2)</vt:lpstr>
      <vt:lpstr>Summary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Linyongbing</cp:lastModifiedBy>
  <cp:revision>766</cp:revision>
  <dcterms:created xsi:type="dcterms:W3CDTF">2017-01-03T09:55:58Z</dcterms:created>
  <dcterms:modified xsi:type="dcterms:W3CDTF">2018-04-14T23:17:11Z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(3)wz26aXGvkXqYh+c1LGdB0mp4ejcUbRwXTb1eOUbC/s3KOyxVRbTf2jNhAGoDKi7UeDPFMVKY
FLbDwiDfmZo2W0O+bjg3jwK9SYLCPaodwFur4jXFst7ERNpRaJHbSGgVqPkwu49Jj9wGaJm6
173TRV6rvb/vzRC0/NA667j0pa7e/ZpyP/PmBFO+5x5JxmN+BjQinXpRY1T4zy6ywqioTtmp
FlORZvQ+SnghctGmAy</vt:lpwstr>
  </property>
  <property fmtid="{D5CDD505-2E9C-101B-9397-08002B2CF9AE}" pid="3" name="_2015_ms_pID_7253431">
    <vt:lpwstr>OV/f/z7CcwX3mE3sJnn1l/mr6Gmu2MOIaSV0iYVbGg7sSjiybYTuSC
jFi47008dS8JtzO44C9aSMDvI5FMMgPWPaYYAjCa+lbEBSm5upI1jbqOtd2yaYFvUlAqNSDl
JIpTamP1p2AfaAxv53TptTddkm8IJYOb7qfcpa8X1vLXIlk8Sy+iVtew+uLpbz5k2gC4AFMB
Aai/pBLfG3xiudDHEDVNaj/K4Gbh3LG74v2Y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1490252046</vt:lpwstr>
  </property>
  <property fmtid="{D5CDD505-2E9C-101B-9397-08002B2CF9AE}" pid="8" name="_2015_ms_pID_7253432">
    <vt:lpwstr>ng==</vt:lpwstr>
  </property>
</Properties>
</file>