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5"/>
  </p:handoutMasterIdLst>
  <p:sldIdLst>
    <p:sldId id="262" r:id="rId10"/>
    <p:sldId id="258" r:id="rId11"/>
    <p:sldId id="268" r:id="rId12"/>
    <p:sldId id="269" r:id="rId13"/>
    <p:sldId id="270" r:id="rId1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4" d="100"/>
          <a:sy n="74" d="100"/>
        </p:scale>
        <p:origin x="1596" y="7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1.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2018/4/14</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package" Target="../embeddings/Microsoft_Visio___1.vsdx"/></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标题 10"/>
          <p:cNvSpPr>
            <a:spLocks noGrp="1"/>
          </p:cNvSpPr>
          <p:nvPr>
            <p:ph type="title"/>
          </p:nvPr>
        </p:nvSpPr>
        <p:spPr>
          <a:xfrm>
            <a:off x="587151" y="2025495"/>
            <a:ext cx="7992888" cy="1264065"/>
          </a:xfrm>
        </p:spPr>
        <p:txBody>
          <a:bodyPr/>
          <a:lstStyle/>
          <a:p>
            <a:pPr algn="ctr"/>
            <a:r>
              <a:rPr lang="en-US" altLang="zh-CN" sz="3600" dirty="0" smtClean="0">
                <a:solidFill>
                  <a:schemeClr val="tx1"/>
                </a:solidFill>
              </a:rPr>
              <a:t>JVET-J0063: </a:t>
            </a:r>
            <a:r>
              <a:rPr lang="en-US" altLang="zh-CN" sz="4000" dirty="0" smtClean="0">
                <a:solidFill>
                  <a:schemeClr val="tx1"/>
                </a:solidFill>
              </a:rPr>
              <a:t>Symmetrical</a:t>
            </a:r>
            <a:r>
              <a:rPr lang="en-US" altLang="zh-CN" sz="3600" dirty="0" smtClean="0">
                <a:solidFill>
                  <a:schemeClr val="tx1"/>
                </a:solidFill>
              </a:rPr>
              <a:t> mode for bi-prediction</a:t>
            </a:r>
            <a:endParaRPr lang="zh-CN" altLang="en-US" sz="3600" dirty="0">
              <a:solidFill>
                <a:schemeClr val="tx1"/>
              </a:solidFill>
            </a:endParaRPr>
          </a:p>
        </p:txBody>
      </p:sp>
      <p:sp>
        <p:nvSpPr>
          <p:cNvPr id="6" name="TextBox 5"/>
          <p:cNvSpPr txBox="1"/>
          <p:nvPr/>
        </p:nvSpPr>
        <p:spPr>
          <a:xfrm>
            <a:off x="1277024" y="3789040"/>
            <a:ext cx="6613141" cy="348813"/>
          </a:xfrm>
          <a:prstGeom prst="rect">
            <a:avLst/>
          </a:prstGeom>
          <a:noFill/>
        </p:spPr>
        <p:txBody>
          <a:bodyPr wrap="square" lIns="0" rtlCol="0">
            <a:spAutoFit/>
          </a:bodyPr>
          <a:lstStyle/>
          <a:p>
            <a:pPr lvl="0" algn="ctr" fontAlgn="t">
              <a:lnSpc>
                <a:spcPts val="2000"/>
              </a:lnSpc>
            </a:pPr>
            <a:r>
              <a:rPr lang="en-US" altLang="zh-CN" sz="2000" dirty="0" err="1" smtClean="0">
                <a:latin typeface="FrutigerNext LT Medium"/>
              </a:rPr>
              <a:t>Huanbang</a:t>
            </a:r>
            <a:r>
              <a:rPr lang="en-US" altLang="zh-CN" sz="2000" dirty="0" smtClean="0">
                <a:latin typeface="FrutigerNext LT Medium"/>
              </a:rPr>
              <a:t> Chen, </a:t>
            </a:r>
            <a:r>
              <a:rPr lang="en-US" altLang="zh-CN" sz="2000" dirty="0" err="1" smtClean="0">
                <a:latin typeface="FrutigerNext LT Medium"/>
              </a:rPr>
              <a:t>Haitao</a:t>
            </a:r>
            <a:r>
              <a:rPr lang="en-US" altLang="zh-CN" sz="2000" dirty="0" smtClean="0">
                <a:latin typeface="FrutigerNext LT Medium"/>
              </a:rPr>
              <a:t> Yang, </a:t>
            </a:r>
            <a:r>
              <a:rPr lang="en-US" altLang="zh-CN" sz="2000" dirty="0" err="1" smtClean="0">
                <a:latin typeface="FrutigerNext LT Medium"/>
              </a:rPr>
              <a:t>Jianle</a:t>
            </a:r>
            <a:r>
              <a:rPr lang="en-US" altLang="zh-CN" sz="2000" dirty="0" smtClean="0">
                <a:latin typeface="FrutigerNext LT Medium"/>
              </a:rPr>
              <a:t> </a:t>
            </a:r>
            <a:r>
              <a:rPr lang="en-US" altLang="zh-CN" sz="2000" dirty="0" smtClean="0">
                <a:latin typeface="FrutigerNext LT Medium"/>
              </a:rPr>
              <a:t>Chen (Huawei)</a:t>
            </a:r>
            <a:endParaRPr lang="zh-CN" altLang="zh-CN" sz="2000" dirty="0" smtClean="0">
              <a:latin typeface="FrutigerNext LT Medium"/>
            </a:endParaRP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Symmetrical bi-prediction</a:t>
            </a:r>
            <a:endParaRPr lang="zh-CN" altLang="en-US" dirty="0" smtClean="0">
              <a:solidFill>
                <a:schemeClr val="tx1"/>
              </a:solidFill>
            </a:endParaRPr>
          </a:p>
        </p:txBody>
      </p:sp>
      <p:sp>
        <p:nvSpPr>
          <p:cNvPr id="14339" name="Rectangle 3"/>
          <p:cNvSpPr>
            <a:spLocks noGrp="1" noChangeArrowheads="1"/>
          </p:cNvSpPr>
          <p:nvPr>
            <p:ph idx="1"/>
          </p:nvPr>
        </p:nvSpPr>
        <p:spPr>
          <a:xfrm>
            <a:off x="323528" y="1159629"/>
            <a:ext cx="8424936" cy="1261259"/>
          </a:xfrm>
        </p:spPr>
        <p:txBody>
          <a:bodyPr/>
          <a:lstStyle/>
          <a:p>
            <a:r>
              <a:rPr lang="en-US" altLang="zh-CN" dirty="0"/>
              <a:t>Explicit symmetrical </a:t>
            </a:r>
            <a:r>
              <a:rPr lang="en-US" altLang="zh-CN" dirty="0" smtClean="0"/>
              <a:t>bi-prediction by block level flag</a:t>
            </a:r>
            <a:endParaRPr lang="en-US" altLang="zh-CN" dirty="0"/>
          </a:p>
          <a:p>
            <a:r>
              <a:rPr lang="en-US" altLang="zh-CN" dirty="0"/>
              <a:t>Derived reference index and MVD for list </a:t>
            </a:r>
            <a:r>
              <a:rPr lang="en-US" altLang="zh-CN" dirty="0" smtClean="0"/>
              <a:t>1 </a:t>
            </a:r>
            <a:r>
              <a:rPr lang="en-US" altLang="zh-CN" dirty="0"/>
              <a:t>by linear </a:t>
            </a:r>
            <a:r>
              <a:rPr lang="en-US" altLang="zh-CN" dirty="0" smtClean="0"/>
              <a:t>model assumption</a:t>
            </a:r>
            <a:endParaRPr lang="en-US" altLang="zh-CN" dirty="0"/>
          </a:p>
        </p:txBody>
      </p:sp>
      <p:graphicFrame>
        <p:nvGraphicFramePr>
          <p:cNvPr id="4" name="对象 3"/>
          <p:cNvGraphicFramePr>
            <a:graphicFrameLocks noChangeAspect="1"/>
          </p:cNvGraphicFramePr>
          <p:nvPr>
            <p:extLst>
              <p:ext uri="{D42A27DB-BD31-4B8C-83A1-F6EECF244321}">
                <p14:modId xmlns:p14="http://schemas.microsoft.com/office/powerpoint/2010/main" val="2059307002"/>
              </p:ext>
            </p:extLst>
          </p:nvPr>
        </p:nvGraphicFramePr>
        <p:xfrm>
          <a:off x="179512" y="2636912"/>
          <a:ext cx="8653410" cy="3686005"/>
        </p:xfrm>
        <a:graphic>
          <a:graphicData uri="http://schemas.openxmlformats.org/presentationml/2006/ole">
            <mc:AlternateContent xmlns:mc="http://schemas.openxmlformats.org/markup-compatibility/2006">
              <mc:Choice xmlns:v="urn:schemas-microsoft-com:vml" Requires="v">
                <p:oleObj spid="_x0000_s1038" name="Visio" r:id="rId4" imgW="5943774" imgH="2524298" progId="Visio.Drawing.15">
                  <p:embed/>
                </p:oleObj>
              </mc:Choice>
              <mc:Fallback>
                <p:oleObj name="Visio" r:id="rId4" imgW="5943774" imgH="2524298" progId="Visio.Drawing.15">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2636912"/>
                        <a:ext cx="8653410" cy="3686005"/>
                      </a:xfrm>
                      <a:prstGeom prst="rect">
                        <a:avLst/>
                      </a:prstGeom>
                      <a:noFill/>
                    </p:spPr>
                  </p:pic>
                </p:oleObj>
              </mc:Fallback>
            </mc:AlternateContent>
          </a:graphicData>
        </a:graphic>
      </p:graphicFrame>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Symmetrical bi-prediction</a:t>
            </a:r>
            <a:endParaRPr lang="zh-CN" altLang="en-US" dirty="0" smtClean="0">
              <a:solidFill>
                <a:schemeClr val="tx1"/>
              </a:solidFill>
            </a:endParaRPr>
          </a:p>
        </p:txBody>
      </p:sp>
      <p:pic>
        <p:nvPicPr>
          <p:cNvPr id="6" name="内容占位符 3"/>
          <p:cNvPicPr>
            <a:picLocks noGrp="1" noChangeAspect="1"/>
          </p:cNvPicPr>
          <p:nvPr>
            <p:ph idx="1"/>
          </p:nvPr>
        </p:nvPicPr>
        <p:blipFill>
          <a:blip r:embed="rId2"/>
          <a:stretch>
            <a:fillRect/>
          </a:stretch>
        </p:blipFill>
        <p:spPr>
          <a:xfrm>
            <a:off x="899592" y="1196752"/>
            <a:ext cx="4608512" cy="5193530"/>
          </a:xfrm>
          <a:prstGeom prst="rect">
            <a:avLst/>
          </a:prstGeom>
        </p:spPr>
      </p:pic>
    </p:spTree>
    <p:extLst>
      <p:ext uri="{BB962C8B-B14F-4D97-AF65-F5344CB8AC3E}">
        <p14:creationId xmlns:p14="http://schemas.microsoft.com/office/powerpoint/2010/main" val="3031513302"/>
      </p:ext>
    </p:extLst>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Simulation Results</a:t>
            </a:r>
            <a:endParaRPr lang="zh-CN" altLang="en-US" dirty="0" smtClean="0">
              <a:solidFill>
                <a:schemeClr val="tx1"/>
              </a:solidFill>
            </a:endParaRPr>
          </a:p>
        </p:txBody>
      </p:sp>
      <p:sp>
        <p:nvSpPr>
          <p:cNvPr id="14339" name="Rectangle 3"/>
          <p:cNvSpPr>
            <a:spLocks noGrp="1" noChangeArrowheads="1"/>
          </p:cNvSpPr>
          <p:nvPr>
            <p:ph idx="1"/>
          </p:nvPr>
        </p:nvSpPr>
        <p:spPr>
          <a:xfrm>
            <a:off x="395536" y="1094245"/>
            <a:ext cx="8424936" cy="606563"/>
          </a:xfrm>
        </p:spPr>
        <p:txBody>
          <a:bodyPr/>
          <a:lstStyle/>
          <a:p>
            <a:r>
              <a:rPr lang="en-US" altLang="zh-CN" dirty="0" smtClean="0"/>
              <a:t>On top of JVET-J0072</a:t>
            </a:r>
            <a:r>
              <a:rPr lang="en-US" altLang="zh-CN" dirty="0"/>
              <a:t> minimal tool </a:t>
            </a:r>
            <a:r>
              <a:rPr lang="en-US" altLang="zh-CN" dirty="0" smtClean="0"/>
              <a:t>set</a:t>
            </a:r>
            <a:endParaRPr lang="en-US" altLang="zh-CN" dirty="0"/>
          </a:p>
        </p:txBody>
      </p:sp>
      <p:pic>
        <p:nvPicPr>
          <p:cNvPr id="5" name="图片 4"/>
          <p:cNvPicPr>
            <a:picLocks noChangeAspect="1"/>
          </p:cNvPicPr>
          <p:nvPr/>
        </p:nvPicPr>
        <p:blipFill>
          <a:blip r:embed="rId2"/>
          <a:stretch>
            <a:fillRect/>
          </a:stretch>
        </p:blipFill>
        <p:spPr>
          <a:xfrm>
            <a:off x="899592" y="1772816"/>
            <a:ext cx="7669653" cy="4938129"/>
          </a:xfrm>
          <a:prstGeom prst="rect">
            <a:avLst/>
          </a:prstGeom>
        </p:spPr>
      </p:pic>
    </p:spTree>
    <p:extLst>
      <p:ext uri="{BB962C8B-B14F-4D97-AF65-F5344CB8AC3E}">
        <p14:creationId xmlns:p14="http://schemas.microsoft.com/office/powerpoint/2010/main" val="2771949678"/>
      </p:ext>
    </p:extLst>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560" y="261574"/>
            <a:ext cx="7632700" cy="871537"/>
          </a:xfrm>
        </p:spPr>
        <p:txBody>
          <a:bodyPr/>
          <a:lstStyle/>
          <a:p>
            <a:pPr eaLnBrk="1" hangingPunct="1"/>
            <a:r>
              <a:rPr lang="en-US" altLang="zh-CN" dirty="0" smtClean="0">
                <a:solidFill>
                  <a:schemeClr val="tx1"/>
                </a:solidFill>
              </a:rPr>
              <a:t>Conclusions</a:t>
            </a:r>
            <a:endParaRPr lang="zh-CN" altLang="en-US" dirty="0" smtClean="0">
              <a:solidFill>
                <a:schemeClr val="tx1"/>
              </a:solidFill>
            </a:endParaRPr>
          </a:p>
        </p:txBody>
      </p:sp>
      <p:sp>
        <p:nvSpPr>
          <p:cNvPr id="14339" name="Rectangle 3"/>
          <p:cNvSpPr>
            <a:spLocks noGrp="1" noChangeArrowheads="1"/>
          </p:cNvSpPr>
          <p:nvPr>
            <p:ph idx="1"/>
          </p:nvPr>
        </p:nvSpPr>
        <p:spPr>
          <a:xfrm>
            <a:off x="395536" y="1210154"/>
            <a:ext cx="8424936" cy="606563"/>
          </a:xfrm>
        </p:spPr>
        <p:txBody>
          <a:bodyPr/>
          <a:lstStyle/>
          <a:p>
            <a:r>
              <a:rPr lang="en-US" altLang="zh-CN" dirty="0" smtClean="0"/>
              <a:t>Suggest to further study in CEs</a:t>
            </a:r>
            <a:endParaRPr lang="en-US" altLang="zh-CN" dirty="0"/>
          </a:p>
        </p:txBody>
      </p:sp>
      <p:sp>
        <p:nvSpPr>
          <p:cNvPr id="2" name="文本框 1"/>
          <p:cNvSpPr txBox="1"/>
          <p:nvPr/>
        </p:nvSpPr>
        <p:spPr>
          <a:xfrm>
            <a:off x="2412005" y="3284984"/>
            <a:ext cx="4031809" cy="1200329"/>
          </a:xfrm>
          <a:prstGeom prst="rect">
            <a:avLst/>
          </a:prstGeom>
          <a:noFill/>
        </p:spPr>
        <p:txBody>
          <a:bodyPr wrap="none" rtlCol="0">
            <a:spAutoFit/>
          </a:bodyPr>
          <a:lstStyle/>
          <a:p>
            <a:r>
              <a:rPr lang="en-US" altLang="zh-CN" sz="7200" dirty="0" smtClean="0"/>
              <a:t>Thank You</a:t>
            </a:r>
            <a:endParaRPr lang="zh-CN" altLang="en-US" sz="7200" dirty="0"/>
          </a:p>
        </p:txBody>
      </p:sp>
    </p:spTree>
    <p:extLst>
      <p:ext uri="{BB962C8B-B14F-4D97-AF65-F5344CB8AC3E}">
        <p14:creationId xmlns:p14="http://schemas.microsoft.com/office/powerpoint/2010/main" val="732567790"/>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73</TotalTime>
  <Words>58</Words>
  <Application>Microsoft Office PowerPoint</Application>
  <PresentationFormat>全屏显示(4:3)</PresentationFormat>
  <Paragraphs>11</Paragraphs>
  <Slides>5</Slides>
  <Notes>0</Notes>
  <HiddenSlides>0</HiddenSlides>
  <MMClips>0</MMClips>
  <ScaleCrop>false</ScaleCrop>
  <HeadingPairs>
    <vt:vector size="8" baseType="variant">
      <vt:variant>
        <vt:lpstr>已用的字体</vt:lpstr>
      </vt:variant>
      <vt:variant>
        <vt:i4>11</vt:i4>
      </vt:variant>
      <vt:variant>
        <vt:lpstr>主题</vt:lpstr>
      </vt:variant>
      <vt:variant>
        <vt:i4>9</vt:i4>
      </vt:variant>
      <vt:variant>
        <vt:lpstr>嵌入 OLE 服务器</vt:lpstr>
      </vt:variant>
      <vt:variant>
        <vt:i4>1</vt:i4>
      </vt:variant>
      <vt:variant>
        <vt:lpstr>幻灯片标题</vt:lpstr>
      </vt:variant>
      <vt:variant>
        <vt:i4>5</vt:i4>
      </vt:variant>
    </vt:vector>
  </HeadingPairs>
  <TitlesOfParts>
    <vt:vector size="26" baseType="lpstr">
      <vt:lpstr>FrutigerNext LT Bold</vt:lpstr>
      <vt:lpstr>FrutigerNext LT Medium</vt:lpstr>
      <vt:lpstr>FrutigerNext LT Regular</vt:lpstr>
      <vt:lpstr>ＭＳ Ｐゴシック</vt:lpstr>
      <vt:lpstr>ＭＳ Ｐゴシック</vt:lpstr>
      <vt:lpstr>黑体</vt:lpstr>
      <vt:lpstr>华文细黑</vt:lpstr>
      <vt:lpstr>宋体</vt:lpstr>
      <vt:lpstr>Arial</vt:lpstr>
      <vt:lpstr>Calibri</vt:lpstr>
      <vt:lpstr>Wingdings</vt:lpstr>
      <vt:lpstr>Blank</vt:lpstr>
      <vt:lpstr>1_主题1</vt:lpstr>
      <vt:lpstr>4_主题1</vt:lpstr>
      <vt:lpstr>5_主题1</vt:lpstr>
      <vt:lpstr>6_主题1</vt:lpstr>
      <vt:lpstr>7_主题1</vt:lpstr>
      <vt:lpstr>8_主题1</vt:lpstr>
      <vt:lpstr>9_主题1</vt:lpstr>
      <vt:lpstr>10_主题1</vt:lpstr>
      <vt:lpstr>Visio</vt:lpstr>
      <vt:lpstr>JVET-J0063: Symmetrical mode for bi-prediction</vt:lpstr>
      <vt:lpstr>Symmetrical bi-prediction</vt:lpstr>
      <vt:lpstr>Symmetrical bi-prediction</vt:lpstr>
      <vt:lpstr>Simulation Results</vt:lpstr>
      <vt:lpstr>Conclusions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JVET-J0063 Symmetrical mode for bi-prediction</dc:title>
  <dc:creator>chenhuanbang (A)</dc:creator>
  <cp:lastModifiedBy>chenhuanbang (A)</cp:lastModifiedBy>
  <cp:revision>11</cp:revision>
  <dcterms:created xsi:type="dcterms:W3CDTF">2011-12-01T07:18:24Z</dcterms:created>
  <dcterms:modified xsi:type="dcterms:W3CDTF">2018-04-14T21:30:44Z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sflag">
    <vt:lpwstr>1340846614</vt:lpwstr>
  </property>
  <property fmtid="{D5CDD505-2E9C-101B-9397-08002B2CF9AE}" pid="7" name="_2015_ms_pID_725343">
    <vt:lpwstr>(2)4Z26hczl1z5Gn66kuYM5raqEsWM1x3pm65ZeYtEqcTuG+NW++m1K4a7TIkas9ezviA47KM8b
E1hZn+v421vS7rPjCmv5cIyJigQl83nPcGQCn+pPs+QYc37Gx3MTzamFKj/Uf2YJ4+0cHHel
4KC5NQdT2whqx8vws95+xNr1ehzS3zjq16wNPZELw2usS0y1sgT8E4NMLMHaGWnNZF7//9Q7
BLjE6PywvKUhftEoBn</vt:lpwstr>
  </property>
  <property fmtid="{D5CDD505-2E9C-101B-9397-08002B2CF9AE}" pid="8" name="_2015_ms_pID_7253431">
    <vt:lpwstr>kSdehar08hEv74lBw8s5zhvtULZpdwCE3OmTAoxn1mdecoNVWLmqcE
SENUoUQtvQDAiTDbtRSYJ7CqWRiH/3qJnLhpIOhfgDpvwbrdRs1LUXl7tGr1HsAlaOywH+Ne
9XDoKRm303egz9hHLT72Y9Nn12nj7Gkn3Xj/eoD0xRqs4Sp0gYr3rQWyYS98a9F4i8UEy8dM
W2Nr7t+8cOLrGV4p</vt:lpwstr>
  </property>
</Properties>
</file>