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3" r:id="rId13"/>
    <p:sldId id="269" r:id="rId14"/>
    <p:sldId id="272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460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405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01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534" y="2175085"/>
            <a:ext cx="7488767" cy="5869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1"/>
          </p:nvPr>
        </p:nvSpPr>
        <p:spPr>
          <a:xfrm>
            <a:off x="1007533" y="3068639"/>
            <a:ext cx="8534400" cy="46166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989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665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652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31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191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982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428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827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530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AC283-AC3C-4EF2-8654-6F92084D510C}" type="datetimeFigureOut">
              <a:rPr lang="zh-CN" altLang="en-US" smtClean="0"/>
              <a:t>2018/4/15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EED26-51E4-437B-930C-FF382AB42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98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77"/>
          <p:cNvGrpSpPr>
            <a:grpSpLocks/>
          </p:cNvGrpSpPr>
          <p:nvPr/>
        </p:nvGrpSpPr>
        <p:grpSpPr bwMode="auto">
          <a:xfrm>
            <a:off x="12433301" y="3503614"/>
            <a:ext cx="1225551" cy="3224213"/>
            <a:chOff x="5839" y="2251"/>
            <a:chExt cx="579" cy="2031"/>
          </a:xfrm>
        </p:grpSpPr>
        <p:sp>
          <p:nvSpPr>
            <p:cNvPr id="1038" name="Rectangle 78"/>
            <p:cNvSpPr>
              <a:spLocks noChangeArrowheads="1"/>
            </p:cNvSpPr>
            <p:nvPr userDrawn="1"/>
          </p:nvSpPr>
          <p:spPr bwMode="auto">
            <a:xfrm>
              <a:off x="5839" y="3143"/>
              <a:ext cx="579" cy="2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1425" tIns="45712" rIns="91425" bIns="45712" anchor="ctr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rgbClr val="000000"/>
                </a:solidFill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1039" name="Group 79"/>
            <p:cNvGrpSpPr>
              <a:grpSpLocks/>
            </p:cNvGrpSpPr>
            <p:nvPr userDrawn="1"/>
          </p:nvGrpSpPr>
          <p:grpSpPr bwMode="auto">
            <a:xfrm>
              <a:off x="5893" y="2387"/>
              <a:ext cx="466" cy="115"/>
              <a:chOff x="5893" y="2387"/>
              <a:chExt cx="466" cy="115"/>
            </a:xfrm>
          </p:grpSpPr>
          <p:sp>
            <p:nvSpPr>
              <p:cNvPr id="1100" name="Rectangle 80"/>
              <p:cNvSpPr>
                <a:spLocks noChangeArrowheads="1"/>
              </p:cNvSpPr>
              <p:nvPr userDrawn="1"/>
            </p:nvSpPr>
            <p:spPr bwMode="auto">
              <a:xfrm flipV="1">
                <a:off x="6010" y="2387"/>
                <a:ext cx="116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101" name="Rectangle 81"/>
              <p:cNvSpPr>
                <a:spLocks noChangeArrowheads="1"/>
              </p:cNvSpPr>
              <p:nvPr userDrawn="1"/>
            </p:nvSpPr>
            <p:spPr bwMode="auto">
              <a:xfrm flipV="1">
                <a:off x="6126" y="2387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102" name="Rectangle 82"/>
              <p:cNvSpPr>
                <a:spLocks noChangeArrowheads="1"/>
              </p:cNvSpPr>
              <p:nvPr userDrawn="1"/>
            </p:nvSpPr>
            <p:spPr bwMode="auto">
              <a:xfrm flipV="1">
                <a:off x="6242" y="2387"/>
                <a:ext cx="117" cy="115"/>
              </a:xfrm>
              <a:prstGeom prst="rect">
                <a:avLst/>
              </a:prstGeom>
              <a:solidFill>
                <a:srgbClr val="99660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103" name="Rectangle 83"/>
              <p:cNvSpPr>
                <a:spLocks noChangeArrowheads="1"/>
              </p:cNvSpPr>
              <p:nvPr userDrawn="1"/>
            </p:nvSpPr>
            <p:spPr bwMode="auto">
              <a:xfrm flipV="1">
                <a:off x="5893" y="2387"/>
                <a:ext cx="117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0" name="Group 84"/>
            <p:cNvGrpSpPr>
              <a:grpSpLocks/>
            </p:cNvGrpSpPr>
            <p:nvPr userDrawn="1"/>
          </p:nvGrpSpPr>
          <p:grpSpPr bwMode="auto">
            <a:xfrm>
              <a:off x="5893" y="2523"/>
              <a:ext cx="466" cy="115"/>
              <a:chOff x="5893" y="2523"/>
              <a:chExt cx="466" cy="115"/>
            </a:xfrm>
          </p:grpSpPr>
          <p:sp>
            <p:nvSpPr>
              <p:cNvPr id="1096" name="Rectangle 85"/>
              <p:cNvSpPr>
                <a:spLocks noChangeArrowheads="1"/>
              </p:cNvSpPr>
              <p:nvPr userDrawn="1"/>
            </p:nvSpPr>
            <p:spPr bwMode="auto">
              <a:xfrm flipV="1">
                <a:off x="6010" y="2523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97" name="Rectangle 86"/>
              <p:cNvSpPr>
                <a:spLocks noChangeArrowheads="1"/>
              </p:cNvSpPr>
              <p:nvPr userDrawn="1"/>
            </p:nvSpPr>
            <p:spPr bwMode="auto">
              <a:xfrm flipV="1">
                <a:off x="6126" y="2523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98" name="Rectangle 87"/>
              <p:cNvSpPr>
                <a:spLocks noChangeArrowheads="1"/>
              </p:cNvSpPr>
              <p:nvPr userDrawn="1"/>
            </p:nvSpPr>
            <p:spPr bwMode="auto">
              <a:xfrm flipV="1">
                <a:off x="6242" y="2523"/>
                <a:ext cx="117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99" name="Rectangle 88"/>
              <p:cNvSpPr>
                <a:spLocks noChangeArrowheads="1"/>
              </p:cNvSpPr>
              <p:nvPr userDrawn="1"/>
            </p:nvSpPr>
            <p:spPr bwMode="auto">
              <a:xfrm flipV="1">
                <a:off x="5893" y="2523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1" name="Group 89"/>
            <p:cNvGrpSpPr>
              <a:grpSpLocks/>
            </p:cNvGrpSpPr>
            <p:nvPr userDrawn="1"/>
          </p:nvGrpSpPr>
          <p:grpSpPr bwMode="auto">
            <a:xfrm>
              <a:off x="5893" y="2659"/>
              <a:ext cx="466" cy="115"/>
              <a:chOff x="5893" y="2659"/>
              <a:chExt cx="466" cy="115"/>
            </a:xfrm>
          </p:grpSpPr>
          <p:sp>
            <p:nvSpPr>
              <p:cNvPr id="1092" name="Rectangle 90"/>
              <p:cNvSpPr>
                <a:spLocks noChangeArrowheads="1"/>
              </p:cNvSpPr>
              <p:nvPr userDrawn="1"/>
            </p:nvSpPr>
            <p:spPr bwMode="auto">
              <a:xfrm flipV="1">
                <a:off x="6010" y="2659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93" name="Rectangle 91"/>
              <p:cNvSpPr>
                <a:spLocks noChangeArrowheads="1"/>
              </p:cNvSpPr>
              <p:nvPr userDrawn="1"/>
            </p:nvSpPr>
            <p:spPr bwMode="auto">
              <a:xfrm flipV="1">
                <a:off x="6126" y="2659"/>
                <a:ext cx="116" cy="115"/>
              </a:xfrm>
              <a:prstGeom prst="rect">
                <a:avLst/>
              </a:prstGeom>
              <a:solidFill>
                <a:srgbClr val="0099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94" name="Rectangle 92"/>
              <p:cNvSpPr>
                <a:spLocks noChangeArrowheads="1"/>
              </p:cNvSpPr>
              <p:nvPr userDrawn="1"/>
            </p:nvSpPr>
            <p:spPr bwMode="auto">
              <a:xfrm flipV="1">
                <a:off x="6242" y="2659"/>
                <a:ext cx="117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95" name="Rectangle 93"/>
              <p:cNvSpPr>
                <a:spLocks noChangeArrowheads="1"/>
              </p:cNvSpPr>
              <p:nvPr userDrawn="1"/>
            </p:nvSpPr>
            <p:spPr bwMode="auto">
              <a:xfrm flipV="1">
                <a:off x="5893" y="2659"/>
                <a:ext cx="117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2" name="Group 94"/>
            <p:cNvGrpSpPr>
              <a:grpSpLocks/>
            </p:cNvGrpSpPr>
            <p:nvPr userDrawn="1"/>
          </p:nvGrpSpPr>
          <p:grpSpPr bwMode="auto">
            <a:xfrm>
              <a:off x="5893" y="2251"/>
              <a:ext cx="466" cy="119"/>
              <a:chOff x="5893" y="2251"/>
              <a:chExt cx="466" cy="119"/>
            </a:xfrm>
          </p:grpSpPr>
          <p:sp>
            <p:nvSpPr>
              <p:cNvPr id="1088" name="Rectangle 95"/>
              <p:cNvSpPr>
                <a:spLocks noChangeArrowheads="1"/>
              </p:cNvSpPr>
              <p:nvPr userDrawn="1"/>
            </p:nvSpPr>
            <p:spPr bwMode="auto">
              <a:xfrm flipV="1">
                <a:off x="6126" y="2251"/>
                <a:ext cx="116" cy="119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89" name="Rectangle 96"/>
              <p:cNvSpPr>
                <a:spLocks noChangeArrowheads="1"/>
              </p:cNvSpPr>
              <p:nvPr userDrawn="1"/>
            </p:nvSpPr>
            <p:spPr bwMode="auto">
              <a:xfrm flipV="1">
                <a:off x="6242" y="2251"/>
                <a:ext cx="117" cy="119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90" name="Rectangle 97"/>
              <p:cNvSpPr>
                <a:spLocks noChangeArrowheads="1"/>
              </p:cNvSpPr>
              <p:nvPr userDrawn="1"/>
            </p:nvSpPr>
            <p:spPr bwMode="auto">
              <a:xfrm flipV="1">
                <a:off x="5893" y="2251"/>
                <a:ext cx="117" cy="119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91" name="Rectangle 98"/>
              <p:cNvSpPr>
                <a:spLocks noChangeArrowheads="1"/>
              </p:cNvSpPr>
              <p:nvPr userDrawn="1"/>
            </p:nvSpPr>
            <p:spPr bwMode="auto">
              <a:xfrm flipV="1">
                <a:off x="6010" y="2251"/>
                <a:ext cx="116" cy="119"/>
              </a:xfrm>
              <a:prstGeom prst="rect">
                <a:avLst/>
              </a:prstGeom>
              <a:solidFill>
                <a:srgbClr val="66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3" name="Group 99"/>
            <p:cNvGrpSpPr>
              <a:grpSpLocks/>
            </p:cNvGrpSpPr>
            <p:nvPr userDrawn="1"/>
          </p:nvGrpSpPr>
          <p:grpSpPr bwMode="auto">
            <a:xfrm>
              <a:off x="5893" y="2886"/>
              <a:ext cx="466" cy="115"/>
              <a:chOff x="5893" y="2886"/>
              <a:chExt cx="466" cy="115"/>
            </a:xfrm>
          </p:grpSpPr>
          <p:sp>
            <p:nvSpPr>
              <p:cNvPr id="1084" name="Rectangle 100"/>
              <p:cNvSpPr>
                <a:spLocks noChangeArrowheads="1"/>
              </p:cNvSpPr>
              <p:nvPr userDrawn="1"/>
            </p:nvSpPr>
            <p:spPr bwMode="auto">
              <a:xfrm flipV="1">
                <a:off x="6010" y="2886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85" name="Rectangle 101"/>
              <p:cNvSpPr>
                <a:spLocks noChangeArrowheads="1"/>
              </p:cNvSpPr>
              <p:nvPr userDrawn="1"/>
            </p:nvSpPr>
            <p:spPr bwMode="auto">
              <a:xfrm flipV="1">
                <a:off x="6126" y="2886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86" name="Rectangle 102"/>
              <p:cNvSpPr>
                <a:spLocks noChangeArrowheads="1"/>
              </p:cNvSpPr>
              <p:nvPr userDrawn="1"/>
            </p:nvSpPr>
            <p:spPr bwMode="auto">
              <a:xfrm flipV="1">
                <a:off x="6242" y="2886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87" name="Rectangle 103"/>
              <p:cNvSpPr>
                <a:spLocks noChangeArrowheads="1"/>
              </p:cNvSpPr>
              <p:nvPr userDrawn="1"/>
            </p:nvSpPr>
            <p:spPr bwMode="auto">
              <a:xfrm flipV="1">
                <a:off x="5893" y="2886"/>
                <a:ext cx="117" cy="115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4" name="Group 104"/>
            <p:cNvGrpSpPr>
              <a:grpSpLocks/>
            </p:cNvGrpSpPr>
            <p:nvPr userDrawn="1"/>
          </p:nvGrpSpPr>
          <p:grpSpPr bwMode="auto">
            <a:xfrm>
              <a:off x="5893" y="3022"/>
              <a:ext cx="466" cy="115"/>
              <a:chOff x="5893" y="3022"/>
              <a:chExt cx="466" cy="115"/>
            </a:xfrm>
          </p:grpSpPr>
          <p:sp>
            <p:nvSpPr>
              <p:cNvPr id="1080" name="Rectangle 105"/>
              <p:cNvSpPr>
                <a:spLocks noChangeArrowheads="1"/>
              </p:cNvSpPr>
              <p:nvPr userDrawn="1"/>
            </p:nvSpPr>
            <p:spPr bwMode="auto">
              <a:xfrm flipV="1">
                <a:off x="6010" y="3022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81" name="Rectangle 106"/>
              <p:cNvSpPr>
                <a:spLocks noChangeArrowheads="1"/>
              </p:cNvSpPr>
              <p:nvPr userDrawn="1"/>
            </p:nvSpPr>
            <p:spPr bwMode="auto">
              <a:xfrm flipV="1">
                <a:off x="6126" y="3022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82" name="Rectangle 107"/>
              <p:cNvSpPr>
                <a:spLocks noChangeArrowheads="1"/>
              </p:cNvSpPr>
              <p:nvPr userDrawn="1"/>
            </p:nvSpPr>
            <p:spPr bwMode="auto">
              <a:xfrm flipV="1">
                <a:off x="6242" y="3022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83" name="Rectangle 108"/>
              <p:cNvSpPr>
                <a:spLocks noChangeArrowheads="1"/>
              </p:cNvSpPr>
              <p:nvPr userDrawn="1"/>
            </p:nvSpPr>
            <p:spPr bwMode="auto">
              <a:xfrm flipV="1">
                <a:off x="5893" y="3022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5" name="Group 109"/>
            <p:cNvGrpSpPr>
              <a:grpSpLocks/>
            </p:cNvGrpSpPr>
            <p:nvPr userDrawn="1"/>
          </p:nvGrpSpPr>
          <p:grpSpPr bwMode="auto">
            <a:xfrm>
              <a:off x="5893" y="3158"/>
              <a:ext cx="466" cy="115"/>
              <a:chOff x="5893" y="3158"/>
              <a:chExt cx="466" cy="115"/>
            </a:xfrm>
          </p:grpSpPr>
          <p:sp>
            <p:nvSpPr>
              <p:cNvPr id="1076" name="Rectangle 110"/>
              <p:cNvSpPr>
                <a:spLocks noChangeArrowheads="1"/>
              </p:cNvSpPr>
              <p:nvPr userDrawn="1"/>
            </p:nvSpPr>
            <p:spPr bwMode="auto">
              <a:xfrm flipV="1">
                <a:off x="6010" y="3158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77" name="Rectangle 111"/>
              <p:cNvSpPr>
                <a:spLocks noChangeArrowheads="1"/>
              </p:cNvSpPr>
              <p:nvPr userDrawn="1"/>
            </p:nvSpPr>
            <p:spPr bwMode="auto">
              <a:xfrm flipV="1">
                <a:off x="6126" y="3158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78" name="Rectangle 112"/>
              <p:cNvSpPr>
                <a:spLocks noChangeArrowheads="1"/>
              </p:cNvSpPr>
              <p:nvPr userDrawn="1"/>
            </p:nvSpPr>
            <p:spPr bwMode="auto">
              <a:xfrm flipV="1">
                <a:off x="6242" y="3158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79" name="Rectangle 113"/>
              <p:cNvSpPr>
                <a:spLocks noChangeArrowheads="1"/>
              </p:cNvSpPr>
              <p:nvPr userDrawn="1"/>
            </p:nvSpPr>
            <p:spPr bwMode="auto">
              <a:xfrm flipV="1">
                <a:off x="5893" y="3158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6" name="Group 114"/>
            <p:cNvGrpSpPr>
              <a:grpSpLocks/>
            </p:cNvGrpSpPr>
            <p:nvPr userDrawn="1"/>
          </p:nvGrpSpPr>
          <p:grpSpPr bwMode="auto">
            <a:xfrm>
              <a:off x="5893" y="3385"/>
              <a:ext cx="466" cy="115"/>
              <a:chOff x="5893" y="3385"/>
              <a:chExt cx="466" cy="115"/>
            </a:xfrm>
          </p:grpSpPr>
          <p:sp>
            <p:nvSpPr>
              <p:cNvPr id="1072" name="Rectangle 115"/>
              <p:cNvSpPr>
                <a:spLocks noChangeArrowheads="1"/>
              </p:cNvSpPr>
              <p:nvPr userDrawn="1"/>
            </p:nvSpPr>
            <p:spPr bwMode="auto">
              <a:xfrm flipV="1">
                <a:off x="6010" y="3385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73" name="Rectangle 116"/>
              <p:cNvSpPr>
                <a:spLocks noChangeArrowheads="1"/>
              </p:cNvSpPr>
              <p:nvPr userDrawn="1"/>
            </p:nvSpPr>
            <p:spPr bwMode="auto">
              <a:xfrm flipV="1">
                <a:off x="6126" y="3385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74" name="Rectangle 117"/>
              <p:cNvSpPr>
                <a:spLocks noChangeArrowheads="1"/>
              </p:cNvSpPr>
              <p:nvPr userDrawn="1"/>
            </p:nvSpPr>
            <p:spPr bwMode="auto">
              <a:xfrm flipV="1">
                <a:off x="6242" y="3385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75" name="Rectangle 118"/>
              <p:cNvSpPr>
                <a:spLocks noChangeArrowheads="1"/>
              </p:cNvSpPr>
              <p:nvPr userDrawn="1"/>
            </p:nvSpPr>
            <p:spPr bwMode="auto">
              <a:xfrm flipV="1">
                <a:off x="5893" y="3385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7" name="Group 119"/>
            <p:cNvGrpSpPr>
              <a:grpSpLocks/>
            </p:cNvGrpSpPr>
            <p:nvPr userDrawn="1"/>
          </p:nvGrpSpPr>
          <p:grpSpPr bwMode="auto">
            <a:xfrm>
              <a:off x="5893" y="3521"/>
              <a:ext cx="466" cy="115"/>
              <a:chOff x="5893" y="3521"/>
              <a:chExt cx="466" cy="115"/>
            </a:xfrm>
          </p:grpSpPr>
          <p:sp>
            <p:nvSpPr>
              <p:cNvPr id="1068" name="Rectangle 120"/>
              <p:cNvSpPr>
                <a:spLocks noChangeArrowheads="1"/>
              </p:cNvSpPr>
              <p:nvPr userDrawn="1"/>
            </p:nvSpPr>
            <p:spPr bwMode="auto">
              <a:xfrm flipV="1">
                <a:off x="6010" y="3521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69" name="Rectangle 121"/>
              <p:cNvSpPr>
                <a:spLocks noChangeArrowheads="1"/>
              </p:cNvSpPr>
              <p:nvPr userDrawn="1"/>
            </p:nvSpPr>
            <p:spPr bwMode="auto">
              <a:xfrm flipV="1">
                <a:off x="6126" y="3521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70" name="Rectangle 122"/>
              <p:cNvSpPr>
                <a:spLocks noChangeArrowheads="1"/>
              </p:cNvSpPr>
              <p:nvPr userDrawn="1"/>
            </p:nvSpPr>
            <p:spPr bwMode="auto">
              <a:xfrm flipV="1">
                <a:off x="6242" y="3521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71" name="Rectangle 123"/>
              <p:cNvSpPr>
                <a:spLocks noChangeArrowheads="1"/>
              </p:cNvSpPr>
              <p:nvPr userDrawn="1"/>
            </p:nvSpPr>
            <p:spPr bwMode="auto">
              <a:xfrm flipV="1">
                <a:off x="5893" y="3521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8" name="Group 124"/>
            <p:cNvGrpSpPr>
              <a:grpSpLocks/>
            </p:cNvGrpSpPr>
            <p:nvPr userDrawn="1"/>
          </p:nvGrpSpPr>
          <p:grpSpPr bwMode="auto">
            <a:xfrm>
              <a:off x="5893" y="3657"/>
              <a:ext cx="466" cy="115"/>
              <a:chOff x="5893" y="3657"/>
              <a:chExt cx="466" cy="115"/>
            </a:xfrm>
          </p:grpSpPr>
          <p:sp>
            <p:nvSpPr>
              <p:cNvPr id="1064" name="Rectangle 125"/>
              <p:cNvSpPr>
                <a:spLocks noChangeArrowheads="1"/>
              </p:cNvSpPr>
              <p:nvPr userDrawn="1"/>
            </p:nvSpPr>
            <p:spPr bwMode="auto">
              <a:xfrm flipV="1">
                <a:off x="6010" y="365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65" name="Rectangle 126"/>
              <p:cNvSpPr>
                <a:spLocks noChangeArrowheads="1"/>
              </p:cNvSpPr>
              <p:nvPr userDrawn="1"/>
            </p:nvSpPr>
            <p:spPr bwMode="auto">
              <a:xfrm flipV="1">
                <a:off x="6126" y="3657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66" name="Rectangle 127"/>
              <p:cNvSpPr>
                <a:spLocks noChangeArrowheads="1"/>
              </p:cNvSpPr>
              <p:nvPr userDrawn="1"/>
            </p:nvSpPr>
            <p:spPr bwMode="auto">
              <a:xfrm flipV="1">
                <a:off x="6242" y="3657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67" name="Rectangle 128"/>
              <p:cNvSpPr>
                <a:spLocks noChangeArrowheads="1"/>
              </p:cNvSpPr>
              <p:nvPr userDrawn="1"/>
            </p:nvSpPr>
            <p:spPr bwMode="auto">
              <a:xfrm flipV="1">
                <a:off x="5893" y="3657"/>
                <a:ext cx="117" cy="115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49" name="Group 129"/>
            <p:cNvGrpSpPr>
              <a:grpSpLocks/>
            </p:cNvGrpSpPr>
            <p:nvPr userDrawn="1"/>
          </p:nvGrpSpPr>
          <p:grpSpPr bwMode="auto">
            <a:xfrm>
              <a:off x="5893" y="3884"/>
              <a:ext cx="466" cy="115"/>
              <a:chOff x="5893" y="3884"/>
              <a:chExt cx="466" cy="115"/>
            </a:xfrm>
          </p:grpSpPr>
          <p:sp>
            <p:nvSpPr>
              <p:cNvPr id="1060" name="Rectangle 130"/>
              <p:cNvSpPr>
                <a:spLocks noChangeArrowheads="1"/>
              </p:cNvSpPr>
              <p:nvPr userDrawn="1"/>
            </p:nvSpPr>
            <p:spPr bwMode="auto">
              <a:xfrm flipV="1">
                <a:off x="6010" y="3884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61" name="Rectangle 131"/>
              <p:cNvSpPr>
                <a:spLocks noChangeArrowheads="1"/>
              </p:cNvSpPr>
              <p:nvPr userDrawn="1"/>
            </p:nvSpPr>
            <p:spPr bwMode="auto">
              <a:xfrm flipV="1">
                <a:off x="6126" y="3884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62" name="Rectangle 132"/>
              <p:cNvSpPr>
                <a:spLocks noChangeArrowheads="1"/>
              </p:cNvSpPr>
              <p:nvPr userDrawn="1"/>
            </p:nvSpPr>
            <p:spPr bwMode="auto">
              <a:xfrm flipV="1">
                <a:off x="6242" y="3884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63" name="Rectangle 133"/>
              <p:cNvSpPr>
                <a:spLocks noChangeArrowheads="1"/>
              </p:cNvSpPr>
              <p:nvPr userDrawn="1"/>
            </p:nvSpPr>
            <p:spPr bwMode="auto">
              <a:xfrm flipV="1">
                <a:off x="5893" y="3884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50" name="Group 134"/>
            <p:cNvGrpSpPr>
              <a:grpSpLocks/>
            </p:cNvGrpSpPr>
            <p:nvPr userDrawn="1"/>
          </p:nvGrpSpPr>
          <p:grpSpPr bwMode="auto">
            <a:xfrm>
              <a:off x="5893" y="4026"/>
              <a:ext cx="466" cy="115"/>
              <a:chOff x="5893" y="4026"/>
              <a:chExt cx="466" cy="115"/>
            </a:xfrm>
          </p:grpSpPr>
          <p:sp>
            <p:nvSpPr>
              <p:cNvPr id="1056" name="Rectangle 135"/>
              <p:cNvSpPr>
                <a:spLocks noChangeArrowheads="1"/>
              </p:cNvSpPr>
              <p:nvPr userDrawn="1"/>
            </p:nvSpPr>
            <p:spPr bwMode="auto">
              <a:xfrm flipV="1">
                <a:off x="6010" y="4026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57" name="Rectangle 136"/>
              <p:cNvSpPr>
                <a:spLocks noChangeArrowheads="1"/>
              </p:cNvSpPr>
              <p:nvPr userDrawn="1"/>
            </p:nvSpPr>
            <p:spPr bwMode="auto">
              <a:xfrm flipV="1">
                <a:off x="6126" y="4026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58" name="Rectangle 137"/>
              <p:cNvSpPr>
                <a:spLocks noChangeArrowheads="1"/>
              </p:cNvSpPr>
              <p:nvPr userDrawn="1"/>
            </p:nvSpPr>
            <p:spPr bwMode="auto">
              <a:xfrm flipV="1">
                <a:off x="6242" y="4026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59" name="Rectangle 138"/>
              <p:cNvSpPr>
                <a:spLocks noChangeArrowheads="1"/>
              </p:cNvSpPr>
              <p:nvPr userDrawn="1"/>
            </p:nvSpPr>
            <p:spPr bwMode="auto">
              <a:xfrm flipV="1">
                <a:off x="5893" y="4026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  <p:grpSp>
          <p:nvGrpSpPr>
            <p:cNvPr id="1051" name="Group 139"/>
            <p:cNvGrpSpPr>
              <a:grpSpLocks/>
            </p:cNvGrpSpPr>
            <p:nvPr userDrawn="1"/>
          </p:nvGrpSpPr>
          <p:grpSpPr bwMode="auto">
            <a:xfrm>
              <a:off x="5893" y="4167"/>
              <a:ext cx="466" cy="115"/>
              <a:chOff x="5893" y="4167"/>
              <a:chExt cx="466" cy="115"/>
            </a:xfrm>
          </p:grpSpPr>
          <p:sp>
            <p:nvSpPr>
              <p:cNvPr id="1052" name="Rectangle 140"/>
              <p:cNvSpPr>
                <a:spLocks noChangeArrowheads="1"/>
              </p:cNvSpPr>
              <p:nvPr userDrawn="1"/>
            </p:nvSpPr>
            <p:spPr bwMode="auto">
              <a:xfrm flipV="1">
                <a:off x="6010" y="4167"/>
                <a:ext cx="116" cy="115"/>
              </a:xfrm>
              <a:prstGeom prst="rect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53" name="Rectangle 141"/>
              <p:cNvSpPr>
                <a:spLocks noChangeArrowheads="1"/>
              </p:cNvSpPr>
              <p:nvPr userDrawn="1"/>
            </p:nvSpPr>
            <p:spPr bwMode="auto">
              <a:xfrm flipV="1">
                <a:off x="6126" y="4167"/>
                <a:ext cx="116" cy="11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54" name="Rectangle 142"/>
              <p:cNvSpPr>
                <a:spLocks noChangeArrowheads="1"/>
              </p:cNvSpPr>
              <p:nvPr userDrawn="1"/>
            </p:nvSpPr>
            <p:spPr bwMode="auto">
              <a:xfrm flipV="1">
                <a:off x="6242" y="4167"/>
                <a:ext cx="117" cy="1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1055" name="Rectangle 143"/>
              <p:cNvSpPr>
                <a:spLocks noChangeArrowheads="1"/>
              </p:cNvSpPr>
              <p:nvPr userDrawn="1"/>
            </p:nvSpPr>
            <p:spPr bwMode="auto">
              <a:xfrm flipV="1">
                <a:off x="5893" y="4167"/>
                <a:ext cx="117" cy="11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  <a:latin typeface="Calibri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027" name="Rectangle 144"/>
          <p:cNvSpPr>
            <a:spLocks noChangeArrowheads="1"/>
          </p:cNvSpPr>
          <p:nvPr/>
        </p:nvSpPr>
        <p:spPr bwMode="auto">
          <a:xfrm>
            <a:off x="12335934" y="1333500"/>
            <a:ext cx="1589617" cy="133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4" tIns="40063" rIns="80124" bIns="40063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配色参考方案：</a:t>
            </a:r>
          </a:p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建议同一页面内不超过四种颜色，以下是</a:t>
            </a:r>
            <a:r>
              <a:rPr lang="en-US" altLang="zh-CN" sz="110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13</a:t>
            </a: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组配色方案，同一页面内只选择一组使用。（仅供参考）</a:t>
            </a:r>
          </a:p>
        </p:txBody>
      </p:sp>
      <p:sp>
        <p:nvSpPr>
          <p:cNvPr id="1028" name="Rectangle 145"/>
          <p:cNvSpPr>
            <a:spLocks noChangeArrowheads="1"/>
          </p:cNvSpPr>
          <p:nvPr/>
        </p:nvSpPr>
        <p:spPr bwMode="auto">
          <a:xfrm>
            <a:off x="12335934" y="1"/>
            <a:ext cx="1494367" cy="487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4" tIns="40063" rIns="80124" bIns="40063">
            <a:spAutoFit/>
          </a:bodyPr>
          <a:lstStyle/>
          <a:p>
            <a:pPr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客户或者合作伙伴的标志放在右上角</a:t>
            </a:r>
            <a:r>
              <a:rPr lang="en-US" altLang="zh-CN" sz="110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.</a:t>
            </a:r>
            <a:endParaRPr lang="zh-CN" altLang="en-US" sz="1100">
              <a:solidFill>
                <a:srgbClr val="FFFFFF"/>
              </a:solidFill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1029" name="Picture 146" descr="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73138"/>
            <a:ext cx="12192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3" name="Text Box 7"/>
          <p:cNvSpPr txBox="1">
            <a:spLocks noChangeArrowheads="1"/>
          </p:cNvSpPr>
          <p:nvPr/>
        </p:nvSpPr>
        <p:spPr bwMode="auto">
          <a:xfrm>
            <a:off x="9639301" y="4011614"/>
            <a:ext cx="118013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FrutigerNext LT Bold" pitchFamily="34" charset="0"/>
                <a:ea typeface="MS PGothic" pitchFamily="34" charset="-128"/>
              </a:rPr>
              <a:t>www.huawei.com</a:t>
            </a: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07534" y="2174292"/>
            <a:ext cx="7488767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800" rIns="91440" bIns="4680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07533" y="3068638"/>
            <a:ext cx="710565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33" name="Rectangle 7"/>
          <p:cNvSpPr>
            <a:spLocks noChangeArrowheads="1"/>
          </p:cNvSpPr>
          <p:nvPr/>
        </p:nvSpPr>
        <p:spPr bwMode="auto">
          <a:xfrm>
            <a:off x="-2603500" y="692150"/>
            <a:ext cx="2459567" cy="550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24" tIns="40063" rIns="80124" bIns="40063">
            <a:spAutoFit/>
          </a:bodyPr>
          <a:lstStyle/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英文标题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:32-35pt  </a:t>
            </a:r>
            <a:endParaRPr lang="zh-CN" altLang="en-US" sz="1100" dirty="0">
              <a:solidFill>
                <a:srgbClr val="FFFFFF"/>
              </a:solidFill>
              <a:latin typeface="Arial" pitchFamily="34" charset="0"/>
              <a:ea typeface="黑体" pitchFamily="49" charset="-122"/>
            </a:endParaRP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颜色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 R153 G0 B0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内部使用字体 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sz="1100" dirty="0" err="1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FrutigerNext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 LT Medium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外部使用字体 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 Arial</a:t>
            </a:r>
          </a:p>
          <a:p>
            <a:pPr algn="r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</a:pPr>
            <a:endParaRPr lang="en-US" altLang="zh-CN" sz="1100" dirty="0">
              <a:solidFill>
                <a:srgbClr val="FFFFFF"/>
              </a:solidFill>
              <a:latin typeface="Arial" pitchFamily="34" charset="0"/>
              <a:ea typeface="黑体" pitchFamily="49" charset="-122"/>
            </a:endParaRP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中文标题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:30-32pt  </a:t>
            </a:r>
            <a:endParaRPr lang="zh-CN" altLang="en-US" sz="1100" dirty="0">
              <a:solidFill>
                <a:srgbClr val="FFFFFF"/>
              </a:solidFill>
              <a:latin typeface="Arial" pitchFamily="34" charset="0"/>
              <a:ea typeface="黑体" pitchFamily="49" charset="-122"/>
            </a:endParaRP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颜色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 R153 G0 B0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字体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黑体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endParaRPr lang="zh-CN" altLang="en-US" sz="1100" dirty="0">
              <a:solidFill>
                <a:srgbClr val="FFFFFF"/>
              </a:solidFill>
              <a:latin typeface="Arial" pitchFamily="34" charset="0"/>
              <a:ea typeface="黑体" pitchFamily="49" charset="-122"/>
            </a:endParaRP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endParaRPr lang="zh-CN" altLang="en-US" sz="1100" dirty="0">
              <a:solidFill>
                <a:srgbClr val="FFFFFF"/>
              </a:solidFill>
              <a:latin typeface="Arial" pitchFamily="34" charset="0"/>
              <a:ea typeface="黑体" pitchFamily="49" charset="-122"/>
            </a:endParaRP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endParaRPr lang="zh-CN" altLang="en-US" sz="1100" dirty="0">
              <a:solidFill>
                <a:srgbClr val="FFFFFF"/>
              </a:solidFill>
              <a:latin typeface="Arial" pitchFamily="34" charset="0"/>
              <a:ea typeface="黑体" pitchFamily="49" charset="-122"/>
            </a:endParaRP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英文正文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:20-22pt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子目录 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(2-5</a:t>
            </a: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级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) :18pt  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颜色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黑色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内部使用字体 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zh-CN" sz="1100" dirty="0" err="1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FrutigerNext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 LT Regular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外部使用字体 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 Arial</a:t>
            </a:r>
          </a:p>
          <a:p>
            <a:pPr algn="r" fontAlgn="base">
              <a:lnSpc>
                <a:spcPct val="75000"/>
              </a:lnSpc>
              <a:spcBef>
                <a:spcPct val="20000"/>
              </a:spcBef>
              <a:spcAft>
                <a:spcPct val="0"/>
              </a:spcAft>
            </a:pPr>
            <a:endParaRPr lang="en-US" altLang="zh-CN" sz="1100" dirty="0">
              <a:solidFill>
                <a:srgbClr val="FFFFFF"/>
              </a:solidFill>
              <a:latin typeface="Arial" pitchFamily="34" charset="0"/>
              <a:ea typeface="黑体" pitchFamily="49" charset="-122"/>
            </a:endParaRP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中文正文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:18-20pt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子目录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(2-5</a:t>
            </a: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级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):18pt </a:t>
            </a:r>
            <a:endParaRPr lang="zh-CN" altLang="en-US" sz="1100" dirty="0">
              <a:solidFill>
                <a:srgbClr val="FFFFFF"/>
              </a:solidFill>
              <a:latin typeface="Arial" pitchFamily="34" charset="0"/>
              <a:ea typeface="黑体" pitchFamily="49" charset="-122"/>
            </a:endParaRP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颜色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黑色</a:t>
            </a:r>
          </a:p>
          <a:p>
            <a:pPr algn="r" fontAlgn="base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字体</a:t>
            </a:r>
            <a:r>
              <a:rPr lang="en-US" altLang="zh-CN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:</a:t>
            </a:r>
            <a:r>
              <a:rPr lang="zh-CN" altLang="en-US" sz="1100" dirty="0">
                <a:solidFill>
                  <a:srgbClr val="FFFFFF"/>
                </a:solidFill>
                <a:latin typeface="Arial" pitchFamily="34" charset="0"/>
                <a:ea typeface="黑体" pitchFamily="49" charset="-122"/>
              </a:rPr>
              <a:t>细黑体 </a:t>
            </a:r>
            <a:endParaRPr lang="zh-CN" altLang="en-US" sz="1100" dirty="0">
              <a:solidFill>
                <a:srgbClr val="000000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9647767" y="476250"/>
            <a:ext cx="1953684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defTabSz="7842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rgbClr val="666666"/>
                </a:solidFill>
                <a:latin typeface="FrutigerNext LT Bold" pitchFamily="34" charset="0"/>
                <a:ea typeface="MS PGothic" pitchFamily="34" charset="-128"/>
              </a:rPr>
              <a:t>Security Level: </a:t>
            </a:r>
          </a:p>
        </p:txBody>
      </p:sp>
      <p:sp>
        <p:nvSpPr>
          <p:cNvPr id="310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007533" y="479426"/>
            <a:ext cx="284480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400">
                <a:latin typeface="+mn-lt"/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pic>
        <p:nvPicPr>
          <p:cNvPr id="80" name="Picture 6" descr="Logo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5618" y="5684838"/>
            <a:ext cx="941916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 Box 5"/>
          <p:cNvSpPr txBox="1">
            <a:spLocks noChangeArrowheads="1"/>
          </p:cNvSpPr>
          <p:nvPr/>
        </p:nvSpPr>
        <p:spPr bwMode="auto">
          <a:xfrm>
            <a:off x="1007534" y="6219825"/>
            <a:ext cx="312117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400" dirty="0" smtClean="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HUAWEI TECHNOLOGIES CO., LTD.</a:t>
            </a:r>
          </a:p>
        </p:txBody>
      </p:sp>
    </p:spTree>
    <p:extLst>
      <p:ext uri="{BB962C8B-B14F-4D97-AF65-F5344CB8AC3E}">
        <p14:creationId xmlns:p14="http://schemas.microsoft.com/office/powerpoint/2010/main" val="1197394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lang="zh-CN" altLang="en-US" sz="3200" b="1" dirty="0">
          <a:solidFill>
            <a:schemeClr val="bg1"/>
          </a:solidFill>
          <a:latin typeface="+mj-lt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defRPr sz="2400" b="1">
          <a:solidFill>
            <a:schemeClr val="bg1"/>
          </a:solidFill>
          <a:latin typeface="+mn-lt"/>
          <a:ea typeface="黑体" pitchFamily="49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 anchor="ctr">
            <a:normAutofit fontScale="90000"/>
          </a:bodyPr>
          <a:lstStyle/>
          <a:p>
            <a:r>
              <a:rPr lang="en-US" altLang="zh-CN" sz="4800" kern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Surveillance class and CTC for video coding </a:t>
            </a:r>
            <a:r>
              <a:rPr lang="en-US" altLang="zh-CN" sz="4800" kern="1200" dirty="0" smtClean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development</a:t>
            </a:r>
            <a:br>
              <a:rPr lang="en-US" altLang="zh-CN" sz="4800" kern="1200" dirty="0" smtClean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br>
            <a:r>
              <a:rPr lang="en-US" altLang="zh-CN" sz="4800" dirty="0" smtClean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/>
            </a:r>
            <a:br>
              <a:rPr lang="en-US" altLang="zh-CN" sz="4800" dirty="0" smtClean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</a:br>
            <a:r>
              <a:rPr lang="en-US" altLang="zh-CN" sz="2700" dirty="0" smtClean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JVET-J0060</a:t>
            </a:r>
            <a:endParaRPr lang="zh-CN" altLang="en-US" sz="27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9912439" cy="1655762"/>
          </a:xfrm>
        </p:spPr>
        <p:txBody>
          <a:bodyPr anchor="ctr">
            <a:normAutofit/>
          </a:bodyPr>
          <a:lstStyle/>
          <a:p>
            <a:pPr algn="l"/>
            <a:r>
              <a:rPr lang="en-US" altLang="zh-CN" b="0" kern="1200" dirty="0" smtClean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Xiang </a:t>
            </a:r>
            <a:r>
              <a:rPr lang="en-US" altLang="zh-CN" b="0" kern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Ma, Hong Zhang, Shan Gao, </a:t>
            </a:r>
            <a:r>
              <a:rPr lang="en-US" altLang="zh-CN" b="0" kern="1200" dirty="0" err="1" smtClean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Haitao</a:t>
            </a:r>
            <a:r>
              <a:rPr lang="en-US" altLang="zh-CN" b="0" kern="1200" dirty="0" smtClean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b="0" kern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Yang, </a:t>
            </a:r>
            <a:r>
              <a:rPr lang="en-US" altLang="zh-CN" b="0" kern="1200" dirty="0" err="1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Jianle</a:t>
            </a:r>
            <a:r>
              <a:rPr lang="en-US" altLang="zh-CN" b="0" kern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Chen (Huawei) </a:t>
            </a:r>
          </a:p>
          <a:p>
            <a:pPr algn="l"/>
            <a:r>
              <a:rPr lang="en-US" altLang="zh-CN" b="0" kern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Shaolin Chen, </a:t>
            </a:r>
            <a:r>
              <a:rPr lang="en-US" altLang="zh-CN" b="0" kern="1200" dirty="0" err="1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DongSheng</a:t>
            </a:r>
            <a:r>
              <a:rPr lang="en-US" altLang="zh-CN" b="0" kern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Wu (</a:t>
            </a:r>
            <a:r>
              <a:rPr lang="en-US" altLang="zh-CN" b="0" kern="1200" dirty="0" err="1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Hisilicon</a:t>
            </a:r>
            <a:r>
              <a:rPr lang="en-US" altLang="zh-CN" b="0" kern="120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)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9581322" y="384313"/>
            <a:ext cx="1431235" cy="397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5951793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RD Curves (1)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HM16.18, JEM7.1 are tested under surveillance test condition (STC), QP (26, 30, 34, 38, 42 46)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388" y="3000779"/>
            <a:ext cx="10061432" cy="317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9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RD Curves (2)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HM16.18, JEM7.1 are tested under surveillance test condition (STC), QP (26, 30, 34, 38, 42 46)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458" y="2970015"/>
            <a:ext cx="9865083" cy="316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1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Conclusion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Suggest to adopt the proposed 3 surveillance video sequences and the modified low delay encoder configuration for developing the standard</a:t>
            </a:r>
          </a:p>
          <a:p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93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Reference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hangingPunct="0">
              <a:buNone/>
            </a:pPr>
            <a:r>
              <a:rPr lang="en-GB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[2] https</a:t>
            </a:r>
            <a:r>
              <a:rPr lang="en-GB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://gitlab.com/standards/HDRTools/tree/0.17-dev</a:t>
            </a:r>
            <a:endParaRPr lang="zh-CN" altLang="zh-CN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0" lvl="0" indent="0" hangingPunct="0">
              <a:buNone/>
            </a:pPr>
            <a:r>
              <a:rPr lang="en-GB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[3] </a:t>
            </a:r>
            <a:r>
              <a:rPr lang="en-GB" altLang="zh-CN" dirty="0" err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Xiaozhen</a:t>
            </a:r>
            <a:r>
              <a:rPr lang="en-GB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GB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Zheng, </a:t>
            </a:r>
            <a:r>
              <a:rPr lang="en-GB" altLang="zh-CN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Weiran</a:t>
            </a:r>
            <a:r>
              <a:rPr lang="en-GB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Li “AhG4: Evaluation on drone test sequences”, JVET-G0096, Torino, July 2017.</a:t>
            </a:r>
            <a:endParaRPr lang="zh-CN" altLang="zh-CN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0" lvl="0" indent="0" hangingPunct="0">
              <a:buNone/>
            </a:pPr>
            <a:r>
              <a:rPr lang="en-GB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[6] http</a:t>
            </a:r>
            <a:r>
              <a:rPr lang="en-GB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://</a:t>
            </a:r>
            <a:r>
              <a:rPr lang="en-GB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wftp3.itu.int/av-arch/jvet-site/2017_07_G_Torino/JVET-G_Notes_d8.doc</a:t>
            </a:r>
            <a:endParaRPr lang="zh-CN" altLang="zh-CN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1295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sz="54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0" indent="0" algn="ctr">
              <a:buNone/>
            </a:pPr>
            <a:r>
              <a:rPr lang="en-US" altLang="zh-CN" sz="5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THANK YOU</a:t>
            </a:r>
            <a:endParaRPr lang="zh-CN" altLang="en-US" sz="5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461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Introduction</a:t>
            </a:r>
            <a:endParaRPr lang="zh-CN" altLang="en-US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Surveillance application is indispensable in daily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life </a:t>
            </a:r>
          </a:p>
          <a:p>
            <a:pPr eaLnBrk="1" hangingPunct="1"/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 of the challenges is to store the captured video </a:t>
            </a:r>
          </a:p>
          <a:p>
            <a:pPr eaLnBrk="1" hangingPunct="1"/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4K resolution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will 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be more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popular</a:t>
            </a:r>
          </a:p>
          <a:p>
            <a:pPr eaLnBrk="1" hangingPunct="1"/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content characteristics of surveillance sequences are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various</a:t>
            </a:r>
          </a:p>
          <a:p>
            <a:pPr lvl="1" eaLnBrk="1" hangingPunct="1"/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Square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road, entrance &amp; exit, walking people, moving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vehicles,</a:t>
            </a:r>
          </a:p>
          <a:p>
            <a:pPr lvl="1" eaLnBrk="1" hangingPunct="1"/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Fixed camera without movement</a:t>
            </a:r>
          </a:p>
          <a:p>
            <a:pPr lvl="1" eaLnBrk="1" hangingPunct="1"/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Camera movements 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like zoom in &amp; out,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panning</a:t>
            </a:r>
          </a:p>
        </p:txBody>
      </p:sp>
    </p:spTree>
    <p:extLst>
      <p:ext uri="{BB962C8B-B14F-4D97-AF65-F5344CB8AC3E}">
        <p14:creationId xmlns:p14="http://schemas.microsoft.com/office/powerpoint/2010/main" val="3372687213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Sequences(1)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 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UHD surveillance test sequences are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proposed</a:t>
            </a:r>
          </a:p>
          <a:p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HD version of them, which are down-sampled from the UHD version are 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provided</a:t>
            </a:r>
          </a:p>
          <a:p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conversion from raw data to yuv420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follows 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the suggestions of AhG4 [6], using </a:t>
            </a:r>
            <a:r>
              <a:rPr lang="en-US" altLang="zh-CN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HDRTools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[2][3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]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253" y="4437533"/>
            <a:ext cx="74771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11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dirty="0" err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BridgeTraffic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9" y="2276873"/>
            <a:ext cx="6123809" cy="3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89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BuildingHall2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9" y="2276873"/>
            <a:ext cx="6123809" cy="3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5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880" y="2334652"/>
            <a:ext cx="6732240" cy="348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35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Surveillance Test Condition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Low delay configuration with random access point</a:t>
            </a:r>
            <a:endParaRPr lang="en-US" altLang="zh-CN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lvl="1"/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Intra period 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as 2 seconds</a:t>
            </a:r>
          </a:p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 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reference pictures for each reference picture list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35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Performance (1)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HM16.18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JEM7.1 are tested under surveillance test condition (STC), QP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(30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34, 38,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42)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606" y="2955926"/>
            <a:ext cx="75914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97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Performance (2)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HM16.18, JEM7.1 are tested under surveillance test condition (STC), QP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(30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, 34, 38, </a:t>
            </a:r>
            <a:r>
              <a:rPr lang="en-US" altLang="zh-CN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42)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3004914"/>
            <a:ext cx="75628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81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nk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336</Words>
  <Application>Microsoft Office PowerPoint</Application>
  <PresentationFormat>宽屏</PresentationFormat>
  <Paragraphs>38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 Unicode MS</vt:lpstr>
      <vt:lpstr>FrutigerNext LT Bold</vt:lpstr>
      <vt:lpstr>FrutigerNext LT Medium</vt:lpstr>
      <vt:lpstr>MS PGothic</vt:lpstr>
      <vt:lpstr>黑体</vt:lpstr>
      <vt:lpstr>华文细黑</vt:lpstr>
      <vt:lpstr>宋体</vt:lpstr>
      <vt:lpstr>Arial</vt:lpstr>
      <vt:lpstr>Calibri</vt:lpstr>
      <vt:lpstr>Calibri Light</vt:lpstr>
      <vt:lpstr>Wingdings</vt:lpstr>
      <vt:lpstr>Office 主题</vt:lpstr>
      <vt:lpstr>blank</vt:lpstr>
      <vt:lpstr>Surveillance class and CTC for video coding development  JVET-J0060</vt:lpstr>
      <vt:lpstr>Introduction</vt:lpstr>
      <vt:lpstr>Sequences(1)</vt:lpstr>
      <vt:lpstr>BridgeTraffic</vt:lpstr>
      <vt:lpstr>BuildingHall2</vt:lpstr>
      <vt:lpstr>Park</vt:lpstr>
      <vt:lpstr>Surveillance Test Condition</vt:lpstr>
      <vt:lpstr>Performance (1)</vt:lpstr>
      <vt:lpstr>Performance (2)</vt:lpstr>
      <vt:lpstr>RD Curves (1)</vt:lpstr>
      <vt:lpstr>RD Curves (2)</vt:lpstr>
      <vt:lpstr>Conclusion</vt:lpstr>
      <vt:lpstr>Reference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Surveillance class and CTC for video coding development</dc:title>
  <dc:creator>Gaoshan (Simon)</dc:creator>
  <cp:lastModifiedBy>Gaoshan (Simon)</cp:lastModifiedBy>
  <cp:revision>10</cp:revision>
  <dcterms:created xsi:type="dcterms:W3CDTF">2018-04-14T21:33:34Z</dcterms:created>
  <dcterms:modified xsi:type="dcterms:W3CDTF">2018-04-15T00:06:44Z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(2)YJjXuKRE5XG+GGhcQ69Or0Lj7Swij9gq+9B6Y36PRGbtrhDQm8uhUvvjj63bzef8/ysZrC1I
qT4/vyfWzL0aJmoYUC7FMfP8RcBHdiYBjlHPHjs6AlgDuBKl7qNSSJxjuKXq08XSe0l1lcr8
76AQ8RjygTGl8HPr+IInubdn8Sbh/ThusIGLigWqObCOLPnRPYMBM2pduKsyTyyZXDOOkual
HBj9wclwawaZK6R7vb</vt:lpwstr>
  </property>
  <property fmtid="{D5CDD505-2E9C-101B-9397-08002B2CF9AE}" pid="3" name="_2015_ms_pID_7253431">
    <vt:lpwstr>2G9D9uC9NA5BRSyAcuB4Jc8tbAWThCjcH1ILZDWcNmgARLj0+oXIYe
S4v5DFXqrUAr2g7w4mKaZyuxITNVKf37mP1Da1aoO3weWY/LTIwOj2W1Y8huqAHWm/Y9zXIY
2cd22mtzp1joKbo+St6w4NHu4SiAZnzimT4Xigf2FliXlgL2fDvXOIj0Ok30F7L5pKotaNwM
3ou7yuUoCSe8Bf0L</vt:lpwstr>
  </property>
</Properties>
</file>