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9"/>
  </p:notesMasterIdLst>
  <p:sldIdLst>
    <p:sldId id="261" r:id="rId3"/>
    <p:sldId id="263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68"/>
    <p:restoredTop sz="94729"/>
  </p:normalViewPr>
  <p:slideViewPr>
    <p:cSldViewPr snapToGrid="0" snapToObjects="1">
      <p:cViewPr varScale="1">
        <p:scale>
          <a:sx n="115" d="100"/>
          <a:sy n="115" d="100"/>
        </p:scale>
        <p:origin x="16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735E0-E6EA-6643-9241-731E9C85E1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66240-78EF-7B4D-8D55-EE18BC4923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8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0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2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85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22080-53F0-5B4A-86B6-B71CB1E21B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9C578-B18E-A94F-B92B-D910913FF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C8F2B-DB42-CE4C-8180-E9EF06D6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A0DA3-40D3-A744-930D-7DE9D3F7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1C77E-75ED-4043-A6E8-E9BB6A2E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95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B64F4-4718-7943-9589-FA2696A8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3E65D-18A4-0A4B-866E-886DBAE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D5CF2-595E-3145-BBF1-E5778097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DA820-D2C1-F447-A706-1A590681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84886-E8BF-FE4B-B8AB-B68CEBAA3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0169-EC2E-4F4D-9AC7-EA7170D01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43E40-5A2F-D240-8BE3-6B080399B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3CC6-E8B7-2442-B8E0-F44319C3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9C2B7-8578-E144-A63E-A7715A98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C97A5-3BAC-3149-8F3C-55ECB7A0B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95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2E11C-8564-094F-A9BE-9D343F8E6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1600-947C-B046-A3C2-5F651FCA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D6B0C-A175-AD41-A354-E8171CC48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7805C-F3DF-8F49-81D5-5FE43FE73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EA388-E52C-FE42-9C3C-31671D04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673BD-E3E1-5C45-B5FB-A05474E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07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85E8B-AB9B-DC42-8AB9-6CEE3F9C4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43D4C-A390-B243-80A4-E78A0EE69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B0A56-0F90-FD4F-B29B-0DE5C74ED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4EC-E960-F04B-8841-2A965A119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0EB634-9223-E844-BD08-60BB5E39F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FB5189-C9D5-F94B-B77A-AFFE5AE7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1DAEB-C10F-754A-B70D-C4613824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E7C68-D3BC-F04F-A325-A0603204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18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4C0D3-A0FF-A14C-9670-980C16A5D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32006-C2D3-6C45-B97D-03823384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C967C-5A05-2949-B729-457647C3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9D97E-18E8-2A44-9472-ADDD3FBA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0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F821AB-DFE5-AC4B-87EF-6F4EFAA01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106EC-D467-574C-A69E-D50A85F2F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5DF63-264C-F242-8112-427839CE0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99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2B0A-7651-3246-9F80-46BD4AF2D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8218A-68CB-E44F-BD89-F02741130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3C2BE-C9AE-D346-B5B1-A9DD8D705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1D57F-A59A-FA4F-92DE-793CD5602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88DA6-76E9-0F4C-A40B-F89F4819D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BF8BC-4CA5-AC4E-9327-3FDE5D24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22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185A9-26B5-7B45-815C-D9B4A2D9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C3258B-BB42-D940-8AD2-21FB32F98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65ADB5-20A2-2D4A-976D-D339E6F24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C2F8C-380D-AD4D-A321-C52E5E29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959BDD-926A-BD4E-8E40-05D64ED8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BF5FC-5CCB-3A41-B718-07562EA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78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894F-9332-D84B-A190-7AB4F8736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72256-204E-F942-A9B7-63D9CCFD1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41288-50B3-AA4A-9C9A-575C0693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15ED-3A55-8142-A3E5-A983D92D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028C4-10EE-4F47-AD84-4B29121B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2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6DBF4B-DE54-294F-B9E6-F60DA7D9B3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83EF41-0201-AE48-AE37-DA72C3C60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75663-36B6-9E44-A172-64A13914F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5C330-F615-424C-B095-E4E2F8B8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AB449-1F60-3348-BD65-821C3274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4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4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7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3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7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8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C4F78-53A6-774D-8C95-C9A88E34BEEE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69A50A89-B2F5-B24C-91B2-F8BC0BF27FD8}"/>
              </a:ext>
            </a:extLst>
          </p:cNvPr>
          <p:cNvSpPr txBox="1">
            <a:spLocks/>
          </p:cNvSpPr>
          <p:nvPr userDrawn="1"/>
        </p:nvSpPr>
        <p:spPr>
          <a:xfrm>
            <a:off x="107950" y="115888"/>
            <a:ext cx="8928100" cy="360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JVET-J0055: Adaptive </a:t>
            </a:r>
            <a:r>
              <a:rPr lang="en-US" altLang="zh-CN" sz="1600" dirty="0" err="1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chroma</a:t>
            </a: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 QP offset on top of </a:t>
            </a:r>
            <a:r>
              <a:rPr lang="en-US" altLang="zh-CN" sz="1600" dirty="0" err="1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Tencent's</a:t>
            </a: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1600" dirty="0" err="1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CfP</a:t>
            </a: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 response</a:t>
            </a: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Gill Sans M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副标题 2">
            <a:extLst>
              <a:ext uri="{FF2B5EF4-FFF2-40B4-BE49-F238E27FC236}">
                <a16:creationId xmlns:a16="http://schemas.microsoft.com/office/drawing/2014/main" id="{81FF386E-66A3-7C41-99A9-19CE3493F691}"/>
              </a:ext>
            </a:extLst>
          </p:cNvPr>
          <p:cNvSpPr txBox="1">
            <a:spLocks/>
          </p:cNvSpPr>
          <p:nvPr userDrawn="1"/>
        </p:nvSpPr>
        <p:spPr>
          <a:xfrm>
            <a:off x="179388" y="404813"/>
            <a:ext cx="8856662" cy="215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Liu</a:t>
            </a:r>
            <a:endParaRPr lang="zh-CN" altLang="en-US" sz="1000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  <a:p>
            <a:pPr marL="342900" indent="-342900" algn="r">
              <a:spcBef>
                <a:spcPct val="20000"/>
              </a:spcBef>
              <a:defRPr/>
            </a:pPr>
            <a:endParaRPr lang="zh-CN" altLang="en-US" sz="1000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66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F387F-8BBC-0D4F-A9A0-9DBBE7EC3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96CE9-FC09-2F4C-9EB5-7920863EF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550E9-ACBB-5D42-87CE-E7CFE9FB3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5089-980B-4742-9B89-D5B06F0947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686DC-22F6-EE42-A8BE-9E3256A5B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79A0B-F28C-9D4A-BB8E-874492039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3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76B7-E0C9-400E-B241-D92D19789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085" y="1565031"/>
            <a:ext cx="7921869" cy="2760784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JVET-J0055: Adaptive chroma QP offset on top of Tencent's </a:t>
            </a:r>
            <a:r>
              <a:rPr lang="en-US" altLang="zh-CN" dirty="0" err="1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CfP</a:t>
            </a:r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 response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8A3F91-1A9C-458B-A696-5228BA70A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79731"/>
            <a:ext cx="6858000" cy="3780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Liu</a:t>
            </a:r>
            <a:endParaRPr lang="zh-CN" altLang="en-US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36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4F0A-7B88-5A46-A637-59B707213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ans" dirty="0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BE06-D40F-104F-B241-9F98F890D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Hans" dirty="0"/>
              <a:t>Observation:</a:t>
            </a:r>
            <a:r>
              <a:rPr lang="zh-Hans" altLang="en-US" dirty="0"/>
              <a:t> </a:t>
            </a:r>
            <a:r>
              <a:rPr lang="en-US" altLang="zh-Hans" dirty="0" err="1"/>
              <a:t>luma-chroma</a:t>
            </a:r>
            <a:r>
              <a:rPr lang="zh-Hans" altLang="en-US" dirty="0"/>
              <a:t> </a:t>
            </a:r>
            <a:r>
              <a:rPr lang="en-US" altLang="zh-Hans" dirty="0"/>
              <a:t>gain</a:t>
            </a:r>
            <a:r>
              <a:rPr lang="zh-Hans" altLang="en-US" dirty="0"/>
              <a:t> </a:t>
            </a:r>
            <a:r>
              <a:rPr lang="en-US" altLang="zh-Hans" dirty="0"/>
              <a:t>tradeoff</a:t>
            </a:r>
            <a:r>
              <a:rPr lang="zh-Hans" altLang="en-US" dirty="0"/>
              <a:t> </a:t>
            </a:r>
            <a:r>
              <a:rPr lang="en-US" altLang="zh-Hans" dirty="0"/>
              <a:t>is</a:t>
            </a:r>
            <a:r>
              <a:rPr lang="zh-Hans" altLang="en-US" dirty="0"/>
              <a:t> </a:t>
            </a:r>
            <a:r>
              <a:rPr lang="en-US" altLang="zh-Hans" dirty="0"/>
              <a:t>content-dependent</a:t>
            </a:r>
          </a:p>
          <a:p>
            <a:r>
              <a:rPr lang="en-US" altLang="zh-Hans" dirty="0"/>
              <a:t>Encoder-only</a:t>
            </a:r>
            <a:r>
              <a:rPr lang="zh-Hans" altLang="en-US" dirty="0"/>
              <a:t> </a:t>
            </a:r>
            <a:r>
              <a:rPr lang="en-US" altLang="zh-Hans" dirty="0"/>
              <a:t>solution</a:t>
            </a:r>
          </a:p>
          <a:p>
            <a:pPr lvl="1"/>
            <a:r>
              <a:rPr lang="en-US" altLang="zh-Hans" dirty="0"/>
              <a:t>Slice-level</a:t>
            </a:r>
            <a:r>
              <a:rPr lang="zh-Hans" altLang="en-US" dirty="0"/>
              <a:t> </a:t>
            </a:r>
            <a:r>
              <a:rPr lang="en-US" altLang="zh-Hans" dirty="0"/>
              <a:t>adaptive</a:t>
            </a:r>
            <a:r>
              <a:rPr lang="zh-Hans" altLang="en-US" dirty="0"/>
              <a:t> </a:t>
            </a:r>
            <a:r>
              <a:rPr lang="en-US" altLang="zh-Hans" dirty="0" err="1"/>
              <a:t>chroma</a:t>
            </a:r>
            <a:r>
              <a:rPr lang="zh-Hans" altLang="en-US" dirty="0"/>
              <a:t> </a:t>
            </a:r>
            <a:r>
              <a:rPr lang="en-US" altLang="zh-Hans" dirty="0"/>
              <a:t>QP</a:t>
            </a:r>
            <a:r>
              <a:rPr lang="zh-Hans" altLang="en-US" dirty="0"/>
              <a:t> </a:t>
            </a:r>
            <a:r>
              <a:rPr lang="en-US" altLang="zh-Hans" dirty="0"/>
              <a:t>offset</a:t>
            </a:r>
          </a:p>
          <a:p>
            <a:pPr lvl="1"/>
            <a:r>
              <a:rPr lang="en-US" dirty="0"/>
              <a:t>On/off decision based on a previously coded picture</a:t>
            </a:r>
          </a:p>
        </p:txBody>
      </p:sp>
    </p:spTree>
    <p:extLst>
      <p:ext uri="{BB962C8B-B14F-4D97-AF65-F5344CB8AC3E}">
        <p14:creationId xmlns:p14="http://schemas.microsoft.com/office/powerpoint/2010/main" val="4024582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04BD9-452E-5749-9513-544A9510F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Chroma QP offset in HEVC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89A2F-3398-3944-AB13-B9424B737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Slice header syntax in HEVC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Chroma QP scaling table for 4:2:0 in HEVC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213777-282E-C042-B3A8-18C9267C9F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52523"/>
              </p:ext>
            </p:extLst>
          </p:nvPr>
        </p:nvGraphicFramePr>
        <p:xfrm>
          <a:off x="939680" y="2308426"/>
          <a:ext cx="7264638" cy="1536984"/>
        </p:xfrm>
        <a:graphic>
          <a:graphicData uri="http://schemas.openxmlformats.org/drawingml/2006/table">
            <a:tbl>
              <a:tblPr/>
              <a:tblGrid>
                <a:gridCol w="6342144">
                  <a:extLst>
                    <a:ext uri="{9D8B030D-6E8A-4147-A177-3AD203B41FA5}">
                      <a16:colId xmlns:a16="http://schemas.microsoft.com/office/drawing/2014/main" val="2695698781"/>
                    </a:ext>
                  </a:extLst>
                </a:gridCol>
                <a:gridCol w="922494">
                  <a:extLst>
                    <a:ext uri="{9D8B030D-6E8A-4147-A177-3AD203B41FA5}">
                      <a16:colId xmlns:a16="http://schemas.microsoft.com/office/drawing/2014/main" val="613348307"/>
                    </a:ext>
                  </a:extLst>
                </a:gridCol>
              </a:tblGrid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slice_segment_header( 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356084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…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07134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slice_qp_delta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0284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pps_slice_chroma_qp_offsets_present_flag ) {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80433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slice_cb_qp_offset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38549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slice_cr_qp_offset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4751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20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347968"/>
                  </a:ext>
                </a:extLst>
              </a:tr>
              <a:tr h="1921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…</a:t>
                      </a:r>
                      <a:endParaRPr lang="en-US" sz="1200" dirty="0">
                        <a:effectLst/>
                        <a:latin typeface="Times" pitchFamily="2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86456" marR="8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2479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69D3B70-93BC-2349-B638-9845BD80E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45884"/>
              </p:ext>
            </p:extLst>
          </p:nvPr>
        </p:nvGraphicFramePr>
        <p:xfrm>
          <a:off x="1012883" y="5003192"/>
          <a:ext cx="7118232" cy="435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7458">
                  <a:extLst>
                    <a:ext uri="{9D8B030D-6E8A-4147-A177-3AD203B41FA5}">
                      <a16:colId xmlns:a16="http://schemas.microsoft.com/office/drawing/2014/main" val="1485525757"/>
                    </a:ext>
                  </a:extLst>
                </a:gridCol>
                <a:gridCol w="580065">
                  <a:extLst>
                    <a:ext uri="{9D8B030D-6E8A-4147-A177-3AD203B41FA5}">
                      <a16:colId xmlns:a16="http://schemas.microsoft.com/office/drawing/2014/main" val="3034153319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2299045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18380359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16448905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066613728"/>
                    </a:ext>
                  </a:extLst>
                </a:gridCol>
                <a:gridCol w="409161">
                  <a:extLst>
                    <a:ext uri="{9D8B030D-6E8A-4147-A177-3AD203B41FA5}">
                      <a16:colId xmlns:a16="http://schemas.microsoft.com/office/drawing/2014/main" val="736709448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1732932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07913290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94157682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20537409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09219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18987226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60976076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296696420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767403938"/>
                    </a:ext>
                  </a:extLst>
                </a:gridCol>
                <a:gridCol w="869677">
                  <a:extLst>
                    <a:ext uri="{9D8B030D-6E8A-4147-A177-3AD203B41FA5}">
                      <a16:colId xmlns:a16="http://schemas.microsoft.com/office/drawing/2014/main" val="3972979732"/>
                    </a:ext>
                  </a:extLst>
                </a:gridCol>
              </a:tblGrid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&lt; 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 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76567"/>
                  </a:ext>
                </a:extLst>
              </a:tr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qPi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− 6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838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387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148FE-F876-A741-AA1C-0DA4C0690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</a:t>
            </a:r>
            <a:r>
              <a:rPr lang="en-US" dirty="0" err="1"/>
              <a:t>chroma</a:t>
            </a:r>
            <a:r>
              <a:rPr lang="en-US" dirty="0"/>
              <a:t> QP offset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D7459-20B6-134B-91B9-C21408638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Slice level </a:t>
            </a:r>
            <a:r>
              <a:rPr lang="en-US" dirty="0" err="1"/>
              <a:t>chroma</a:t>
            </a:r>
            <a:r>
              <a:rPr lang="en-US" dirty="0"/>
              <a:t> QP adjustment</a:t>
            </a:r>
          </a:p>
          <a:p>
            <a:r>
              <a:rPr lang="en-US" dirty="0"/>
              <a:t>Activation condition: PSNR</a:t>
            </a:r>
            <a:r>
              <a:rPr lang="en-US" baseline="-25000" dirty="0"/>
              <a:t>L</a:t>
            </a:r>
            <a:r>
              <a:rPr lang="en-US" dirty="0"/>
              <a:t>+TH&lt;PSNR</a:t>
            </a:r>
            <a:r>
              <a:rPr lang="en-US" baseline="-25000" dirty="0"/>
              <a:t>C</a:t>
            </a:r>
            <a:r>
              <a:rPr lang="en-US" dirty="0"/>
              <a:t> in a previously coded picture</a:t>
            </a:r>
          </a:p>
          <a:p>
            <a:r>
              <a:rPr lang="en-US" dirty="0"/>
              <a:t>Desired </a:t>
            </a:r>
            <a:r>
              <a:rPr lang="en-US" dirty="0" err="1"/>
              <a:t>chroma</a:t>
            </a:r>
            <a:r>
              <a:rPr lang="en-US" dirty="0"/>
              <a:t> QP after scaling: </a:t>
            </a:r>
            <a:r>
              <a:rPr lang="en-US" dirty="0" err="1"/>
              <a:t>Qp</a:t>
            </a:r>
            <a:r>
              <a:rPr lang="en-US" baseline="-25000" dirty="0" err="1"/>
              <a:t>w</a:t>
            </a:r>
            <a:r>
              <a:rPr lang="en-US" dirty="0"/>
              <a:t>=(w*</a:t>
            </a:r>
            <a:r>
              <a:rPr lang="en-US" dirty="0" err="1"/>
              <a:t>qPi</a:t>
            </a:r>
            <a:r>
              <a:rPr lang="en-US" dirty="0"/>
              <a:t>+(8-w)*</a:t>
            </a:r>
            <a:r>
              <a:rPr lang="en-US" dirty="0" err="1"/>
              <a:t>Qp</a:t>
            </a:r>
            <a:r>
              <a:rPr lang="en-US" baseline="-25000" dirty="0" err="1"/>
              <a:t>c</a:t>
            </a:r>
            <a:r>
              <a:rPr lang="en-US" dirty="0"/>
              <a:t>)&gt;&gt;3</a:t>
            </a:r>
          </a:p>
          <a:p>
            <a:r>
              <a:rPr lang="en-US" dirty="0"/>
              <a:t>minimum </a:t>
            </a:r>
            <a:r>
              <a:rPr lang="en-US" dirty="0" err="1"/>
              <a:t>dQP</a:t>
            </a:r>
            <a:r>
              <a:rPr lang="en-US" dirty="0"/>
              <a:t> satisfying f(</a:t>
            </a:r>
            <a:r>
              <a:rPr lang="en-US" dirty="0" err="1"/>
              <a:t>qPi+dQP</a:t>
            </a:r>
            <a:r>
              <a:rPr lang="en-US" dirty="0"/>
              <a:t>)&gt;=</a:t>
            </a:r>
            <a:r>
              <a:rPr lang="en-US" dirty="0" err="1"/>
              <a:t>Qp</a:t>
            </a:r>
            <a:r>
              <a:rPr lang="en-US" baseline="-25000" dirty="0" err="1"/>
              <a:t>w</a:t>
            </a:r>
            <a:endParaRPr lang="en-US" baseline="-25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2BFA81-7796-A547-88C5-687E775F5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692488"/>
              </p:ext>
            </p:extLst>
          </p:nvPr>
        </p:nvGraphicFramePr>
        <p:xfrm>
          <a:off x="1012883" y="5003192"/>
          <a:ext cx="7118232" cy="435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7458">
                  <a:extLst>
                    <a:ext uri="{9D8B030D-6E8A-4147-A177-3AD203B41FA5}">
                      <a16:colId xmlns:a16="http://schemas.microsoft.com/office/drawing/2014/main" val="1485525757"/>
                    </a:ext>
                  </a:extLst>
                </a:gridCol>
                <a:gridCol w="580065">
                  <a:extLst>
                    <a:ext uri="{9D8B030D-6E8A-4147-A177-3AD203B41FA5}">
                      <a16:colId xmlns:a16="http://schemas.microsoft.com/office/drawing/2014/main" val="3034153319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2299045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18380359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16448905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066613728"/>
                    </a:ext>
                  </a:extLst>
                </a:gridCol>
                <a:gridCol w="409161">
                  <a:extLst>
                    <a:ext uri="{9D8B030D-6E8A-4147-A177-3AD203B41FA5}">
                      <a16:colId xmlns:a16="http://schemas.microsoft.com/office/drawing/2014/main" val="736709448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1732932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07913290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94157682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20537409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09219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18987226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60976076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296696420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767403938"/>
                    </a:ext>
                  </a:extLst>
                </a:gridCol>
                <a:gridCol w="869677">
                  <a:extLst>
                    <a:ext uri="{9D8B030D-6E8A-4147-A177-3AD203B41FA5}">
                      <a16:colId xmlns:a16="http://schemas.microsoft.com/office/drawing/2014/main" val="3972979732"/>
                    </a:ext>
                  </a:extLst>
                </a:gridCol>
              </a:tblGrid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&lt; 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 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76567"/>
                  </a:ext>
                </a:extLst>
              </a:tr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qPi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− 6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83850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180F41-D543-C34E-B128-0C697599907D}"/>
              </a:ext>
            </a:extLst>
          </p:cNvPr>
          <p:cNvSpPr txBox="1"/>
          <p:nvPr/>
        </p:nvSpPr>
        <p:spPr>
          <a:xfrm>
            <a:off x="5352394" y="4633860"/>
            <a:ext cx="47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qPi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BF09CA-B5CE-AC46-97A6-EA94652D02D0}"/>
              </a:ext>
            </a:extLst>
          </p:cNvPr>
          <p:cNvSpPr txBox="1"/>
          <p:nvPr/>
        </p:nvSpPr>
        <p:spPr>
          <a:xfrm>
            <a:off x="5352394" y="5413210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</a:t>
            </a:r>
            <a:r>
              <a:rPr lang="en-US" baseline="-25000" dirty="0" err="1"/>
              <a:t>c</a:t>
            </a:r>
            <a:endParaRPr lang="en-US" baseline="-25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2D56F0-FE99-D140-9135-BE3E41BAF566}"/>
              </a:ext>
            </a:extLst>
          </p:cNvPr>
          <p:cNvSpPr txBox="1"/>
          <p:nvPr/>
        </p:nvSpPr>
        <p:spPr>
          <a:xfrm>
            <a:off x="6407367" y="5413210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</a:t>
            </a:r>
            <a:r>
              <a:rPr lang="en-US" baseline="-25000" dirty="0" err="1"/>
              <a:t>W</a:t>
            </a:r>
            <a:endParaRPr lang="en-US" baseline="-25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0146A3-21BC-8E44-96F8-E667BAACE452}"/>
              </a:ext>
            </a:extLst>
          </p:cNvPr>
          <p:cNvSpPr txBox="1"/>
          <p:nvPr/>
        </p:nvSpPr>
        <p:spPr>
          <a:xfrm>
            <a:off x="6216609" y="4633860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qPi+dQP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2942796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8E04B-E198-0C4D-9D29-E423F2B7A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5AD06E-C7D6-834E-9AD8-0833A1941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24712"/>
              </p:ext>
            </p:extLst>
          </p:nvPr>
        </p:nvGraphicFramePr>
        <p:xfrm>
          <a:off x="944565" y="2025225"/>
          <a:ext cx="7570785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892110">
                  <a:extLst>
                    <a:ext uri="{9D8B030D-6E8A-4147-A177-3AD203B41FA5}">
                      <a16:colId xmlns:a16="http://schemas.microsoft.com/office/drawing/2014/main" val="3139105302"/>
                    </a:ext>
                  </a:extLst>
                </a:gridCol>
                <a:gridCol w="1212755">
                  <a:extLst>
                    <a:ext uri="{9D8B030D-6E8A-4147-A177-3AD203B41FA5}">
                      <a16:colId xmlns:a16="http://schemas.microsoft.com/office/drawing/2014/main" val="2166282602"/>
                    </a:ext>
                  </a:extLst>
                </a:gridCol>
                <a:gridCol w="1023014">
                  <a:extLst>
                    <a:ext uri="{9D8B030D-6E8A-4147-A177-3AD203B41FA5}">
                      <a16:colId xmlns:a16="http://schemas.microsoft.com/office/drawing/2014/main" val="2760185975"/>
                    </a:ext>
                  </a:extLst>
                </a:gridCol>
                <a:gridCol w="1023014">
                  <a:extLst>
                    <a:ext uri="{9D8B030D-6E8A-4147-A177-3AD203B41FA5}">
                      <a16:colId xmlns:a16="http://schemas.microsoft.com/office/drawing/2014/main" val="2022474593"/>
                    </a:ext>
                  </a:extLst>
                </a:gridCol>
                <a:gridCol w="1098645">
                  <a:extLst>
                    <a:ext uri="{9D8B030D-6E8A-4147-A177-3AD203B41FA5}">
                      <a16:colId xmlns:a16="http://schemas.microsoft.com/office/drawing/2014/main" val="188164719"/>
                    </a:ext>
                  </a:extLst>
                </a:gridCol>
                <a:gridCol w="1321247">
                  <a:extLst>
                    <a:ext uri="{9D8B030D-6E8A-4147-A177-3AD203B41FA5}">
                      <a16:colId xmlns:a16="http://schemas.microsoft.com/office/drawing/2014/main" val="1192266101"/>
                    </a:ext>
                  </a:extLst>
                </a:gridCol>
              </a:tblGrid>
              <a:tr h="54787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Sequences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 (Y)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 (Cb)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 (Cr)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 Time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 Time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358570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FoodMarket4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572058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CatRobot1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2.10%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6217187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DaylightRoad2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6999827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ParkRunning3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-6.59%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14.06%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14.72%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650069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CampfireParty2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-13.49%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12.06%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920129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UHD Average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-4.12%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5.67%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3.45%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313528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BQTerrace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487486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RitualDance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127855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MarketPlace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270187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BasketballDrive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93211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Cactus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1.11%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1.27%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833000"/>
                  </a:ext>
                </a:extLst>
              </a:tr>
              <a:tr h="2739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HD Average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0.31%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6969" marR="1369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36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61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0BA89-3C2C-4735-8081-47BB73492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6E027-5208-D545-81B6-D491420171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Encoder-only adaptive chroma QP offset</a:t>
            </a:r>
          </a:p>
          <a:p>
            <a:r>
              <a:rPr lang="en-US" dirty="0"/>
              <a:t>It is suggested to consider including this tool in the common software</a:t>
            </a:r>
          </a:p>
        </p:txBody>
      </p:sp>
    </p:spTree>
    <p:extLst>
      <p:ext uri="{BB962C8B-B14F-4D97-AF65-F5344CB8AC3E}">
        <p14:creationId xmlns:p14="http://schemas.microsoft.com/office/powerpoint/2010/main" val="2656093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5559</TotalTime>
  <Words>386</Words>
  <Application>Microsoft Macintosh PowerPoint</Application>
  <PresentationFormat>On-screen Show (4:3)</PresentationFormat>
  <Paragraphs>189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Arial Unicode MS</vt:lpstr>
      <vt:lpstr>等线</vt:lpstr>
      <vt:lpstr>等线 Light</vt:lpstr>
      <vt:lpstr>Malgun Gothic</vt:lpstr>
      <vt:lpstr>宋体</vt:lpstr>
      <vt:lpstr>宋体</vt:lpstr>
      <vt:lpstr>Arial</vt:lpstr>
      <vt:lpstr>Calibri</vt:lpstr>
      <vt:lpstr>Calibri Light</vt:lpstr>
      <vt:lpstr>Gill Sans MT</vt:lpstr>
      <vt:lpstr>Times</vt:lpstr>
      <vt:lpstr>Times New Roman</vt:lpstr>
      <vt:lpstr>Office Theme</vt:lpstr>
      <vt:lpstr>Custom Design</vt:lpstr>
      <vt:lpstr>JVET-J0055: Adaptive chroma QP offset on top of Tencent's CfP response</vt:lpstr>
      <vt:lpstr>Overview</vt:lpstr>
      <vt:lpstr>Chroma QP offset in HEVC</vt:lpstr>
      <vt:lpstr>Adaptive chroma QP offset</vt:lpstr>
      <vt:lpstr>Simulation results</vt:lpstr>
      <vt:lpstr>Conclusions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 Xu</dc:creator>
  <cp:lastModifiedBy>Meng Xu</cp:lastModifiedBy>
  <cp:revision>41</cp:revision>
  <dcterms:created xsi:type="dcterms:W3CDTF">2018-04-05T21:54:17Z</dcterms:created>
  <dcterms:modified xsi:type="dcterms:W3CDTF">2018-04-14T16:51:28Z</dcterms:modified>
</cp:coreProperties>
</file>