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
  <p:sldMasterIdLst>
    <p:sldMasterId id="2147483692" r:id="rId1"/>
  </p:sldMasterIdLst>
  <p:notesMasterIdLst>
    <p:notesMasterId r:id="rId11"/>
  </p:notesMasterIdLst>
  <p:handoutMasterIdLst>
    <p:handoutMasterId r:id="rId12"/>
  </p:handoutMasterIdLst>
  <p:sldIdLst>
    <p:sldId id="298" r:id="rId2"/>
    <p:sldId id="315" r:id="rId3"/>
    <p:sldId id="323" r:id="rId4"/>
    <p:sldId id="324" r:id="rId5"/>
    <p:sldId id="331" r:id="rId6"/>
    <p:sldId id="330" r:id="rId7"/>
    <p:sldId id="326" r:id="rId8"/>
    <p:sldId id="327" r:id="rId9"/>
    <p:sldId id="328" r:id="rId10"/>
  </p:sldIdLst>
  <p:sldSz cx="9144000" cy="6858000" type="screen4x3"/>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95A1977-0485-4727-94B0-3CC79783639C}">
          <p14:sldIdLst>
            <p14:sldId id="298"/>
            <p14:sldId id="315"/>
            <p14:sldId id="323"/>
            <p14:sldId id="324"/>
            <p14:sldId id="331"/>
            <p14:sldId id="330"/>
            <p14:sldId id="326"/>
            <p14:sldId id="327"/>
            <p14:sldId id="328"/>
          </p14:sldIdLst>
        </p14:section>
        <p14:section name="Previous Slides" id="{0A816089-BC4F-4CD3-8783-A52CE7C1EE07}">
          <p14:sldIdLst/>
        </p14:section>
      </p14:sectionLst>
    </p:ext>
    <p:ext uri="{EFAFB233-063F-42B5-8137-9DF3F51BA10A}">
      <p15:sldGuideLst xmlns:p15="http://schemas.microsoft.com/office/powerpoint/2012/main">
        <p15:guide id="1" orient="horz" pos="4182">
          <p15:clr>
            <a:srgbClr val="A4A3A4"/>
          </p15:clr>
        </p15:guide>
        <p15:guide id="2" orient="horz" pos="3747">
          <p15:clr>
            <a:srgbClr val="A4A3A4"/>
          </p15:clr>
        </p15:guide>
        <p15:guide id="3" orient="horz" pos="3977">
          <p15:clr>
            <a:srgbClr val="A4A3A4"/>
          </p15:clr>
        </p15:guide>
        <p15:guide id="4" orient="horz" pos="3507">
          <p15:clr>
            <a:srgbClr val="A4A3A4"/>
          </p15:clr>
        </p15:guide>
        <p15:guide id="5" orient="horz" pos="2272">
          <p15:clr>
            <a:srgbClr val="A4A3A4"/>
          </p15:clr>
        </p15:guide>
        <p15:guide id="6" orient="horz" pos="4203">
          <p15:clr>
            <a:srgbClr val="A4A3A4"/>
          </p15:clr>
        </p15:guide>
        <p15:guide id="7" orient="horz" pos="2498">
          <p15:clr>
            <a:srgbClr val="A4A3A4"/>
          </p15:clr>
        </p15:guide>
        <p15:guide id="8" pos="3373">
          <p15:clr>
            <a:srgbClr val="A4A3A4"/>
          </p15:clr>
        </p15:guide>
        <p15:guide id="9" pos="199">
          <p15:clr>
            <a:srgbClr val="A4A3A4"/>
          </p15:clr>
        </p15:guide>
        <p15:guide id="10" pos="4289">
          <p15:clr>
            <a:srgbClr val="A4A3A4"/>
          </p15:clr>
        </p15:guide>
        <p15:guide id="11" pos="5555">
          <p15:clr>
            <a:srgbClr val="A4A3A4"/>
          </p15:clr>
        </p15:guide>
        <p15:guide id="12" pos="882">
          <p15:clr>
            <a:srgbClr val="A4A3A4"/>
          </p15:clr>
        </p15:guide>
        <p15:guide id="13" pos="1968">
          <p15:clr>
            <a:srgbClr val="A4A3A4"/>
          </p15:clr>
        </p15:guide>
        <p15:guide id="14" pos="287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 Sungwon" initials="LS" lastIdx="2" clrIdx="0">
    <p:extLst>
      <p:ext uri="{19B8F6BF-5375-455C-9EA6-DF929625EA0E}">
        <p15:presenceInfo xmlns:p15="http://schemas.microsoft.com/office/powerpoint/2012/main" userId="S-1-5-21-945540591-4024260831-3861152641-60902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D95"/>
    <a:srgbClr val="CC0000"/>
    <a:srgbClr val="EB2027"/>
    <a:srgbClr val="7F7F7F"/>
    <a:srgbClr val="BC141A"/>
    <a:srgbClr val="8F297D"/>
    <a:srgbClr val="8F297C"/>
    <a:srgbClr val="003B66"/>
    <a:srgbClr val="FDF055"/>
    <a:srgbClr val="E46D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016" autoAdjust="0"/>
    <p:restoredTop sz="87558" autoAdjust="0"/>
  </p:normalViewPr>
  <p:slideViewPr>
    <p:cSldViewPr snapToGrid="0" snapToObjects="1">
      <p:cViewPr varScale="1">
        <p:scale>
          <a:sx n="79" d="100"/>
          <a:sy n="79" d="100"/>
        </p:scale>
        <p:origin x="1476" y="84"/>
      </p:cViewPr>
      <p:guideLst>
        <p:guide orient="horz" pos="4182"/>
        <p:guide orient="horz" pos="3747"/>
        <p:guide orient="horz" pos="3977"/>
        <p:guide orient="horz" pos="3507"/>
        <p:guide orient="horz" pos="2272"/>
        <p:guide orient="horz" pos="4203"/>
        <p:guide orient="horz" pos="2498"/>
        <p:guide pos="3373"/>
        <p:guide pos="199"/>
        <p:guide pos="4289"/>
        <p:guide pos="5555"/>
        <p:guide pos="882"/>
        <p:guide pos="1968"/>
        <p:guide pos="2878"/>
      </p:guideLst>
    </p:cSldViewPr>
  </p:slideViewPr>
  <p:notesTextViewPr>
    <p:cViewPr>
      <p:scale>
        <a:sx n="3" d="2"/>
        <a:sy n="3" d="2"/>
      </p:scale>
      <p:origin x="0" y="0"/>
    </p:cViewPr>
  </p:notesTextViewPr>
  <p:sorterViewPr>
    <p:cViewPr>
      <p:scale>
        <a:sx n="200" d="100"/>
        <a:sy n="200" d="100"/>
      </p:scale>
      <p:origin x="0" y="0"/>
    </p:cViewPr>
  </p:sorterViewPr>
  <p:notesViewPr>
    <p:cSldViewPr snapToGrid="0" snapToObjects="1" showGuides="1">
      <p:cViewPr varScale="1">
        <p:scale>
          <a:sx n="146" d="100"/>
          <a:sy n="146" d="100"/>
        </p:scale>
        <p:origin x="-90" y="-108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4/13/2018</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28588" indent="-128588" algn="l" defTabSz="685800" rtl="0" eaLnBrk="1" latinLnBrk="0" hangingPunct="1">
      <a:buFont typeface="Arial" pitchFamily="34" charset="0"/>
      <a:buChar char="•"/>
      <a:defRPr sz="1200" kern="1200">
        <a:solidFill>
          <a:schemeClr val="tx1"/>
        </a:solidFill>
        <a:latin typeface="Qualcomm Office Regular" pitchFamily="34" charset="0"/>
        <a:ea typeface="+mn-ea"/>
        <a:cs typeface="+mn-cs"/>
      </a:defRPr>
    </a:lvl1pPr>
    <a:lvl2pPr marL="471488" indent="-128588" algn="l" defTabSz="685800" rtl="0" eaLnBrk="1" latinLnBrk="0" hangingPunct="1">
      <a:buFont typeface="Arial" pitchFamily="34" charset="0"/>
      <a:buChar char="•"/>
      <a:defRPr sz="900" kern="1200">
        <a:solidFill>
          <a:schemeClr val="tx1"/>
        </a:solidFill>
        <a:latin typeface="Qualcomm Office Regular" pitchFamily="34" charset="0"/>
        <a:ea typeface="+mn-ea"/>
        <a:cs typeface="+mn-cs"/>
      </a:defRPr>
    </a:lvl2pPr>
    <a:lvl3pPr marL="814388" indent="-128588" algn="l" defTabSz="685800" rtl="0" eaLnBrk="1" latinLnBrk="0" hangingPunct="1">
      <a:buFont typeface="Arial" pitchFamily="34" charset="0"/>
      <a:buChar char="•"/>
      <a:defRPr sz="900" kern="1200" baseline="0">
        <a:solidFill>
          <a:schemeClr val="tx1"/>
        </a:solidFill>
        <a:latin typeface="Qualcomm Office Regular" pitchFamily="34" charset="0"/>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198934" y="1724298"/>
            <a:ext cx="5954528" cy="1377300"/>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a:t>Click here to edit master</a:t>
            </a:r>
          </a:p>
        </p:txBody>
      </p:sp>
      <p:grpSp>
        <p:nvGrpSpPr>
          <p:cNvPr id="4" name="Group 3"/>
          <p:cNvGrpSpPr/>
          <p:nvPr userDrawn="1"/>
        </p:nvGrpSpPr>
        <p:grpSpPr>
          <a:xfrm>
            <a:off x="287512" y="1475515"/>
            <a:ext cx="5865950"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198934" y="596621"/>
            <a:ext cx="5954528"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54" name="Group 53"/>
          <p:cNvGrpSpPr>
            <a:grpSpLocks noChangeAspect="1"/>
          </p:cNvGrpSpPr>
          <p:nvPr userDrawn="1"/>
        </p:nvGrpSpPr>
        <p:grpSpPr>
          <a:xfrm>
            <a:off x="293841" y="3614954"/>
            <a:ext cx="2096458"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userDrawn="1"/>
        </p:nvGrpSpPr>
        <p:grpSpPr>
          <a:xfrm>
            <a:off x="4105572" y="4564076"/>
            <a:ext cx="1102001"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0" name="bIg Eye"/>
          <p:cNvGrpSpPr/>
          <p:nvPr userDrawn="1"/>
        </p:nvGrpSpPr>
        <p:grpSpPr>
          <a:xfrm>
            <a:off x="4379434" y="4670214"/>
            <a:ext cx="79407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Line to bugle"/>
          <p:cNvSpPr>
            <a:spLocks noChangeArrowheads="1"/>
          </p:cNvSpPr>
          <p:nvPr userDrawn="1"/>
        </p:nvSpPr>
        <p:spPr bwMode="auto">
          <a:xfrm>
            <a:off x="397715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Bugle"/>
          <p:cNvSpPr>
            <a:spLocks/>
          </p:cNvSpPr>
          <p:nvPr userDrawn="1"/>
        </p:nvSpPr>
        <p:spPr bwMode="auto">
          <a:xfrm>
            <a:off x="371246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75" name="Arrow round wheel 2"/>
          <p:cNvGrpSpPr/>
          <p:nvPr userDrawn="1"/>
        </p:nvGrpSpPr>
        <p:grpSpPr>
          <a:xfrm>
            <a:off x="3176536" y="5405318"/>
            <a:ext cx="811105"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8" name="Wheel connector"/>
          <p:cNvGrpSpPr/>
          <p:nvPr userDrawn="1"/>
        </p:nvGrpSpPr>
        <p:grpSpPr>
          <a:xfrm>
            <a:off x="3615502" y="5246766"/>
            <a:ext cx="926414"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1" name="Arrow around wheel 1"/>
          <p:cNvGrpSpPr/>
          <p:nvPr userDrawn="1"/>
        </p:nvGrpSpPr>
        <p:grpSpPr>
          <a:xfrm>
            <a:off x="3395364" y="5077731"/>
            <a:ext cx="517587"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4" name="Big Wheel 1"/>
          <p:cNvGrpSpPr/>
          <p:nvPr userDrawn="1"/>
        </p:nvGrpSpPr>
        <p:grpSpPr>
          <a:xfrm>
            <a:off x="3477916" y="5198283"/>
            <a:ext cx="450759"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28" name="Small Wheel 1"/>
          <p:cNvGrpSpPr/>
          <p:nvPr userDrawn="1"/>
        </p:nvGrpSpPr>
        <p:grpSpPr>
          <a:xfrm>
            <a:off x="4291641" y="5765663"/>
            <a:ext cx="322345"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140"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141"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142" name="Yellow Arrow 2"/>
          <p:cNvGrpSpPr/>
          <p:nvPr userDrawn="1"/>
        </p:nvGrpSpPr>
        <p:grpSpPr>
          <a:xfrm>
            <a:off x="5528025" y="5186512"/>
            <a:ext cx="1602175"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6" name="Combined White Arrows"/>
          <p:cNvGrpSpPr/>
          <p:nvPr userDrawn="1"/>
        </p:nvGrpSpPr>
        <p:grpSpPr>
          <a:xfrm>
            <a:off x="5376396" y="4901342"/>
            <a:ext cx="1998338"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55" name="spaceman"/>
          <p:cNvGrpSpPr/>
          <p:nvPr userDrawn="1"/>
        </p:nvGrpSpPr>
        <p:grpSpPr>
          <a:xfrm rot="21402827">
            <a:off x="7860859" y="3979769"/>
            <a:ext cx="977433"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160" name="Straight Connector 159"/>
          <p:cNvCxnSpPr/>
          <p:nvPr userDrawn="1"/>
        </p:nvCxnSpPr>
        <p:spPr>
          <a:xfrm flipV="1">
            <a:off x="591443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689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231665" y="2759467"/>
            <a:ext cx="5717190" cy="1481944"/>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16" name="Group 15"/>
          <p:cNvGrpSpPr/>
          <p:nvPr userDrawn="1"/>
        </p:nvGrpSpPr>
        <p:grpSpPr bwMode="black">
          <a:xfrm>
            <a:off x="286567" y="2564016"/>
            <a:ext cx="5662287"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6733066" y="381000"/>
            <a:ext cx="2150651" cy="160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0" name="Freeform 6"/>
          <p:cNvSpPr>
            <a:spLocks noChangeAspect="1" noEditPoints="1"/>
          </p:cNvSpPr>
          <p:nvPr userDrawn="1"/>
        </p:nvSpPr>
        <p:spPr bwMode="auto">
          <a:xfrm>
            <a:off x="7470836" y="1323234"/>
            <a:ext cx="385254"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1" name="Freeform 7"/>
          <p:cNvSpPr>
            <a:spLocks noChangeAspect="1" noEditPoints="1"/>
          </p:cNvSpPr>
          <p:nvPr userDrawn="1"/>
        </p:nvSpPr>
        <p:spPr bwMode="auto">
          <a:xfrm>
            <a:off x="7139716" y="816262"/>
            <a:ext cx="421946"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2" name="Freeform 8"/>
          <p:cNvSpPr>
            <a:spLocks noChangeAspect="1" noEditPoints="1"/>
          </p:cNvSpPr>
          <p:nvPr userDrawn="1"/>
        </p:nvSpPr>
        <p:spPr bwMode="auto">
          <a:xfrm>
            <a:off x="6912031" y="526884"/>
            <a:ext cx="385254"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3" name="Freeform 9"/>
          <p:cNvSpPr>
            <a:spLocks noChangeAspect="1"/>
          </p:cNvSpPr>
          <p:nvPr userDrawn="1"/>
        </p:nvSpPr>
        <p:spPr bwMode="auto">
          <a:xfrm>
            <a:off x="7394829" y="382418"/>
            <a:ext cx="333041"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4" name="Freeform 10"/>
          <p:cNvSpPr>
            <a:spLocks noChangeAspect="1"/>
          </p:cNvSpPr>
          <p:nvPr userDrawn="1"/>
        </p:nvSpPr>
        <p:spPr bwMode="auto">
          <a:xfrm>
            <a:off x="6747047" y="1078781"/>
            <a:ext cx="441704"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5" name="Freeform 11"/>
          <p:cNvSpPr>
            <a:spLocks noChangeAspect="1" noEditPoints="1"/>
          </p:cNvSpPr>
          <p:nvPr userDrawn="1"/>
        </p:nvSpPr>
        <p:spPr bwMode="auto">
          <a:xfrm>
            <a:off x="7646282" y="743820"/>
            <a:ext cx="376788"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6" name="Freeform 12"/>
          <p:cNvSpPr>
            <a:spLocks noChangeAspect="1"/>
          </p:cNvSpPr>
          <p:nvPr userDrawn="1"/>
        </p:nvSpPr>
        <p:spPr bwMode="auto">
          <a:xfrm>
            <a:off x="7751518" y="1345527"/>
            <a:ext cx="3048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7" name="Freeform 13"/>
          <p:cNvSpPr>
            <a:spLocks noChangeAspect="1" noEditPoints="1"/>
          </p:cNvSpPr>
          <p:nvPr userDrawn="1"/>
        </p:nvSpPr>
        <p:spPr bwMode="auto">
          <a:xfrm>
            <a:off x="7560069" y="1106422"/>
            <a:ext cx="1299706"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grpSp>
        <p:nvGrpSpPr>
          <p:cNvPr id="28" name="Group 27"/>
          <p:cNvGrpSpPr>
            <a:grpSpLocks noChangeAspect="1"/>
          </p:cNvGrpSpPr>
          <p:nvPr userDrawn="1"/>
        </p:nvGrpSpPr>
        <p:grpSpPr>
          <a:xfrm>
            <a:off x="283479" y="6485653"/>
            <a:ext cx="1027805"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58826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681655"/>
            <a:ext cx="8572500" cy="1625885"/>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dirty="0"/>
              <a:t>Click to edit Master title style</a:t>
            </a:r>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4/13/2018</a:t>
            </a:fld>
            <a:endParaRPr lang="en-US" sz="1000" kern="1200" dirty="0">
              <a:solidFill>
                <a:schemeClr val="bg1">
                  <a:lumMod val="75000"/>
                </a:schemeClr>
              </a:solidFill>
              <a:latin typeface="+mn-lt"/>
              <a:ea typeface="+mn-ea"/>
              <a:cs typeface="+mn-cs"/>
            </a:endParaRPr>
          </a:p>
        </p:txBody>
      </p:sp>
    </p:spTree>
    <p:extLst>
      <p:ext uri="{BB962C8B-B14F-4D97-AF65-F5344CB8AC3E}">
        <p14:creationId xmlns:p14="http://schemas.microsoft.com/office/powerpoint/2010/main" val="1587987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426466"/>
            <a:ext cx="85725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4/13/2018</a:t>
            </a:fld>
            <a:endParaRPr lang="en-US" sz="1000" kern="1200" dirty="0">
              <a:solidFill>
                <a:schemeClr val="bg1">
                  <a:lumMod val="75000"/>
                </a:schemeClr>
              </a:solidFill>
              <a:latin typeface="+mn-lt"/>
              <a:ea typeface="+mn-ea"/>
              <a:cs typeface="+mn-cs"/>
            </a:endParaRPr>
          </a:p>
        </p:txBody>
      </p:sp>
      <p:sp>
        <p:nvSpPr>
          <p:cNvPr id="62" name="TextBox 61"/>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5815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8"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77329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a:solidFill>
                    <a:schemeClr val="bg1"/>
                  </a:solidFill>
                  <a:latin typeface="Qualcomm Office Regular" pitchFamily="34" charset="0"/>
                  <a:ea typeface="+mn-ea"/>
                  <a:cs typeface="Arial" pitchFamily="34" charset="0"/>
                </a:rPr>
                <a:t>Qualcomm Technologies, Inc. </a:t>
              </a:r>
              <a:r>
                <a:rPr lang="en-US" sz="1000" kern="1200" spc="10" dirty="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a:solidFill>
                    <a:schemeClr val="bg1"/>
                  </a:solidFill>
                  <a:latin typeface="Qualcomm Office Regular" pitchFamily="34" charset="0"/>
                  <a:ea typeface="+mn-ea"/>
                  <a:cs typeface="Arial" pitchFamily="34" charset="0"/>
                </a:rPr>
                <a:t> Qualcomm T</a:t>
              </a:r>
              <a:r>
                <a:rPr lang="en-US" sz="1000" kern="1200" spc="10" dirty="0">
                  <a:solidFill>
                    <a:schemeClr val="bg1"/>
                  </a:solidFill>
                  <a:latin typeface="Qualcomm Office Regular" pitchFamily="34" charset="0"/>
                  <a:ea typeface="+mn-ea"/>
                  <a:cs typeface="Arial" pitchFamily="34" charset="0"/>
                </a:rPr>
                <a:t>echnologies,</a:t>
              </a:r>
              <a:r>
                <a:rPr lang="en-US" sz="1000" kern="1200" spc="10" baseline="0" dirty="0">
                  <a:solidFill>
                    <a:schemeClr val="bg1"/>
                  </a:solidFill>
                  <a:latin typeface="Qualcomm Office Regular" pitchFamily="34" charset="0"/>
                  <a:ea typeface="+mn-ea"/>
                  <a:cs typeface="Arial" pitchFamily="34" charset="0"/>
                </a:rPr>
                <a:t> Inc.</a:t>
              </a:r>
              <a:endParaRPr lang="en-US" sz="1000" kern="1200" spc="10" dirty="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05066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2655" y="748160"/>
            <a:ext cx="8574733" cy="484748"/>
          </a:xfrm>
          <a:prstGeom prst="rect">
            <a:avLst/>
          </a:prstGeom>
        </p:spPr>
        <p:txBody>
          <a:bodyPr vert="horz" wrap="square" lIns="68580" tIns="34290" rIns="68580" bIns="3429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173562" y="1934892"/>
            <a:ext cx="8574733" cy="1800493"/>
          </a:xfrm>
          <a:prstGeom prst="rect">
            <a:avLst/>
          </a:prstGeom>
        </p:spPr>
        <p:txBody>
          <a:bodyPr vert="horz" wrap="square" lIns="68580" tIns="34290" rIns="68580" bIns="3429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8642665" y="6525737"/>
            <a:ext cx="216647"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7" r:id="rId1"/>
    <p:sldLayoutId id="2147483733" r:id="rId2"/>
    <p:sldLayoutId id="2147483694" r:id="rId3"/>
    <p:sldLayoutId id="2147483750" r:id="rId4"/>
    <p:sldLayoutId id="2147483751" r:id="rId5"/>
    <p:sldLayoutId id="2147483753" r:id="rId6"/>
  </p:sldLayoutIdLst>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936" y="2969233"/>
            <a:ext cx="8808720" cy="1011046"/>
          </a:xfrm>
        </p:spPr>
        <p:txBody>
          <a:bodyPr/>
          <a:lstStyle/>
          <a:p>
            <a:r>
              <a:rPr lang="en-US" sz="3600" dirty="0"/>
              <a:t>Adaptive GOP structure with future reference picture in random access configuration</a:t>
            </a:r>
            <a:endParaRPr lang="en-US" sz="4000" dirty="0"/>
          </a:p>
        </p:txBody>
      </p:sp>
      <p:sp>
        <p:nvSpPr>
          <p:cNvPr id="3" name="Subtitle 2"/>
          <p:cNvSpPr>
            <a:spLocks noGrp="1"/>
          </p:cNvSpPr>
          <p:nvPr>
            <p:ph type="subTitle" idx="4294967295"/>
          </p:nvPr>
        </p:nvSpPr>
        <p:spPr>
          <a:xfrm>
            <a:off x="0" y="596900"/>
            <a:ext cx="5954713" cy="428625"/>
          </a:xfrm>
        </p:spPr>
        <p:txBody>
          <a:bodyPr/>
          <a:lstStyle/>
          <a:p>
            <a:endParaRPr lang="en-US" dirty="0"/>
          </a:p>
        </p:txBody>
      </p:sp>
      <p:sp>
        <p:nvSpPr>
          <p:cNvPr id="4" name="Title 1">
            <a:extLst>
              <a:ext uri="{FF2B5EF4-FFF2-40B4-BE49-F238E27FC236}">
                <a16:creationId xmlns:a16="http://schemas.microsoft.com/office/drawing/2014/main" id="{FB6B0D2B-801A-4DFD-8888-1E3BD435DCFB}"/>
              </a:ext>
            </a:extLst>
          </p:cNvPr>
          <p:cNvSpPr txBox="1">
            <a:spLocks/>
          </p:cNvSpPr>
          <p:nvPr/>
        </p:nvSpPr>
        <p:spPr bwMode="black">
          <a:xfrm>
            <a:off x="249936" y="1811721"/>
            <a:ext cx="8369808" cy="1168012"/>
          </a:xfrm>
          <a:prstGeom prst="rect">
            <a:avLst/>
          </a:prstGeom>
        </p:spPr>
        <p:txBody>
          <a:bodyPr vert="horz" wrap="square" lIns="68580" tIns="34290" rIns="68580" bIns="34290" rtlCol="0" anchor="ctr">
            <a:spAutoFit/>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sz="4400" dirty="0"/>
              <a:t>JVET-J0051</a:t>
            </a:r>
            <a:r>
              <a:rPr lang="en-US" sz="4000" dirty="0"/>
              <a:t> </a:t>
            </a:r>
            <a:br>
              <a:rPr lang="en-US" sz="4000" dirty="0"/>
            </a:br>
            <a:endParaRPr lang="en-US" sz="4000" dirty="0"/>
          </a:p>
        </p:txBody>
      </p:sp>
      <p:sp>
        <p:nvSpPr>
          <p:cNvPr id="5" name="Title 1">
            <a:extLst>
              <a:ext uri="{FF2B5EF4-FFF2-40B4-BE49-F238E27FC236}">
                <a16:creationId xmlns:a16="http://schemas.microsoft.com/office/drawing/2014/main" id="{E345D738-A29E-427E-B3B0-BA3BD60AC4AA}"/>
              </a:ext>
            </a:extLst>
          </p:cNvPr>
          <p:cNvSpPr txBox="1">
            <a:spLocks/>
          </p:cNvSpPr>
          <p:nvPr/>
        </p:nvSpPr>
        <p:spPr bwMode="black">
          <a:xfrm>
            <a:off x="249936" y="4786221"/>
            <a:ext cx="6918960" cy="487826"/>
          </a:xfrm>
          <a:prstGeom prst="rect">
            <a:avLst/>
          </a:prstGeom>
        </p:spPr>
        <p:txBody>
          <a:bodyPr vert="horz" wrap="square" lIns="68580" tIns="34290" rIns="68580" bIns="34290" rtlCol="0" anchor="ctr">
            <a:spAutoFit/>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sz="3200" dirty="0"/>
              <a:t>Yi-Wen Chen</a:t>
            </a:r>
            <a:endParaRPr lang="en-US" sz="3600" dirty="0"/>
          </a:p>
        </p:txBody>
      </p:sp>
    </p:spTree>
    <p:extLst>
      <p:ext uri="{BB962C8B-B14F-4D97-AF65-F5344CB8AC3E}">
        <p14:creationId xmlns:p14="http://schemas.microsoft.com/office/powerpoint/2010/main" val="949891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F41D4CD-E1AF-44FE-970F-1460AB92862C}"/>
              </a:ext>
            </a:extLst>
          </p:cNvPr>
          <p:cNvSpPr>
            <a:spLocks noGrp="1"/>
          </p:cNvSpPr>
          <p:nvPr>
            <p:ph type="body" idx="4294967295"/>
          </p:nvPr>
        </p:nvSpPr>
        <p:spPr>
          <a:xfrm>
            <a:off x="212655" y="1426466"/>
            <a:ext cx="8574733" cy="3322448"/>
          </a:xfrm>
        </p:spPr>
        <p:txBody>
          <a:bodyPr/>
          <a:lstStyle/>
          <a:p>
            <a:r>
              <a:rPr lang="en-US" dirty="0"/>
              <a:t>New prediction structure </a:t>
            </a:r>
            <a:r>
              <a:rPr lang="en-US" dirty="0">
                <a:solidFill>
                  <a:srgbClr val="FF0000"/>
                </a:solidFill>
              </a:rPr>
              <a:t>IIB</a:t>
            </a:r>
            <a:r>
              <a:rPr lang="en-US" dirty="0"/>
              <a:t> for random access conditions</a:t>
            </a:r>
          </a:p>
          <a:p>
            <a:pPr lvl="1"/>
            <a:r>
              <a:rPr lang="en-US" dirty="0"/>
              <a:t>Prediction structure is similar to hierarchical structure (e.g. GOP16)</a:t>
            </a:r>
          </a:p>
          <a:p>
            <a:pPr lvl="1"/>
            <a:r>
              <a:rPr lang="en-US" dirty="0"/>
              <a:t>Provide 4.4% and 4.8% BD-rate savings over GOP16 in HM and JEM</a:t>
            </a:r>
          </a:p>
          <a:p>
            <a:pPr lvl="1"/>
            <a:r>
              <a:rPr lang="en-US" dirty="0"/>
              <a:t>Applicable to all CTC sequences with intra period 32, 48, 64 and 96</a:t>
            </a:r>
          </a:p>
          <a:p>
            <a:pPr lvl="1"/>
            <a:r>
              <a:rPr lang="en-US" dirty="0"/>
              <a:t>The increase of run time memory usage is minimum (10% increased over GOP16)</a:t>
            </a:r>
          </a:p>
          <a:p>
            <a:pPr lvl="1"/>
            <a:r>
              <a:rPr lang="en-US" dirty="0"/>
              <a:t>No decoder change</a:t>
            </a:r>
          </a:p>
          <a:p>
            <a:pPr lvl="1"/>
            <a:r>
              <a:rPr lang="en-US" dirty="0"/>
              <a:t>RPS in HEVC can be used to signal the IIB structure</a:t>
            </a:r>
          </a:p>
          <a:p>
            <a:pPr lvl="1"/>
            <a:r>
              <a:rPr lang="en-US" dirty="0"/>
              <a:t>One additional picture buffer is required in DPB</a:t>
            </a:r>
          </a:p>
          <a:p>
            <a:endParaRPr lang="en-US" dirty="0"/>
          </a:p>
        </p:txBody>
      </p:sp>
      <p:sp>
        <p:nvSpPr>
          <p:cNvPr id="3" name="Title 2">
            <a:extLst>
              <a:ext uri="{FF2B5EF4-FFF2-40B4-BE49-F238E27FC236}">
                <a16:creationId xmlns:a16="http://schemas.microsoft.com/office/drawing/2014/main" id="{50317E7D-D09A-4D5F-AD4A-DE3ADEC0F508}"/>
              </a:ext>
            </a:extLst>
          </p:cNvPr>
          <p:cNvSpPr>
            <a:spLocks noGrp="1"/>
          </p:cNvSpPr>
          <p:nvPr>
            <p:ph type="title"/>
          </p:nvPr>
        </p:nvSpPr>
        <p:spPr>
          <a:xfrm>
            <a:off x="212655" y="740540"/>
            <a:ext cx="8574733" cy="484748"/>
          </a:xfrm>
        </p:spPr>
        <p:txBody>
          <a:bodyPr/>
          <a:lstStyle/>
          <a:p>
            <a:r>
              <a:rPr lang="en-US" dirty="0"/>
              <a:t>Introduction</a:t>
            </a:r>
          </a:p>
        </p:txBody>
      </p:sp>
    </p:spTree>
    <p:extLst>
      <p:ext uri="{BB962C8B-B14F-4D97-AF65-F5344CB8AC3E}">
        <p14:creationId xmlns:p14="http://schemas.microsoft.com/office/powerpoint/2010/main" val="10407578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F41D4CD-E1AF-44FE-970F-1460AB92862C}"/>
              </a:ext>
            </a:extLst>
          </p:cNvPr>
          <p:cNvSpPr>
            <a:spLocks noGrp="1"/>
          </p:cNvSpPr>
          <p:nvPr>
            <p:ph type="body" idx="4294967295"/>
          </p:nvPr>
        </p:nvSpPr>
        <p:spPr>
          <a:xfrm>
            <a:off x="212655" y="1426466"/>
            <a:ext cx="8574733" cy="3811813"/>
          </a:xfrm>
        </p:spPr>
        <p:txBody>
          <a:bodyPr/>
          <a:lstStyle/>
          <a:p>
            <a:r>
              <a:rPr lang="en-CA" dirty="0"/>
              <a:t>Picture buffer size is increased by 1 or 2 over GOP 16</a:t>
            </a:r>
          </a:p>
          <a:p>
            <a:r>
              <a:rPr lang="en-CA" dirty="0"/>
              <a:t>Less Flexibility</a:t>
            </a:r>
          </a:p>
          <a:p>
            <a:pPr lvl="1"/>
            <a:r>
              <a:rPr lang="en-CA" dirty="0"/>
              <a:t>For GOP 32, intra periods of 48 cannot be applied</a:t>
            </a:r>
          </a:p>
          <a:p>
            <a:pPr lvl="1"/>
            <a:r>
              <a:rPr lang="en-CA" dirty="0"/>
              <a:t>For GOP 64, intra periods of 32, 48 or 96 cannot be applied</a:t>
            </a:r>
          </a:p>
          <a:p>
            <a:r>
              <a:rPr lang="en-CA" dirty="0"/>
              <a:t>larger GOP size is difficult to adapt to various characteristics of target video sequences</a:t>
            </a:r>
          </a:p>
          <a:p>
            <a:pPr lvl="1"/>
            <a:r>
              <a:rPr lang="en-CA" dirty="0"/>
              <a:t>Accuracy of inter prediction degrade when the reference picture is far away </a:t>
            </a:r>
          </a:p>
          <a:p>
            <a:r>
              <a:rPr lang="en-US" dirty="0"/>
              <a:t>The encoding run time memory usage is significantly increased due to the implementation</a:t>
            </a:r>
          </a:p>
          <a:p>
            <a:pPr lvl="1"/>
            <a:r>
              <a:rPr lang="en-US" dirty="0"/>
              <a:t>In HM, 1.9GB for GOP16, 2.8GB for GOP32, 5.4GB for GOP64</a:t>
            </a:r>
          </a:p>
        </p:txBody>
      </p:sp>
      <p:sp>
        <p:nvSpPr>
          <p:cNvPr id="3" name="Title 2">
            <a:extLst>
              <a:ext uri="{FF2B5EF4-FFF2-40B4-BE49-F238E27FC236}">
                <a16:creationId xmlns:a16="http://schemas.microsoft.com/office/drawing/2014/main" id="{50317E7D-D09A-4D5F-AD4A-DE3ADEC0F508}"/>
              </a:ext>
            </a:extLst>
          </p:cNvPr>
          <p:cNvSpPr>
            <a:spLocks noGrp="1"/>
          </p:cNvSpPr>
          <p:nvPr>
            <p:ph type="title"/>
          </p:nvPr>
        </p:nvSpPr>
        <p:spPr>
          <a:xfrm>
            <a:off x="212655" y="740540"/>
            <a:ext cx="8574733" cy="484748"/>
          </a:xfrm>
        </p:spPr>
        <p:txBody>
          <a:bodyPr/>
          <a:lstStyle/>
          <a:p>
            <a:r>
              <a:rPr lang="en-US" dirty="0"/>
              <a:t>Limitations of Applying GOP32/64</a:t>
            </a:r>
          </a:p>
        </p:txBody>
      </p:sp>
    </p:spTree>
    <p:extLst>
      <p:ext uri="{BB962C8B-B14F-4D97-AF65-F5344CB8AC3E}">
        <p14:creationId xmlns:p14="http://schemas.microsoft.com/office/powerpoint/2010/main" val="4290200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F41D4CD-E1AF-44FE-970F-1460AB92862C}"/>
              </a:ext>
            </a:extLst>
          </p:cNvPr>
          <p:cNvSpPr>
            <a:spLocks noGrp="1"/>
          </p:cNvSpPr>
          <p:nvPr>
            <p:ph type="body" idx="4294967295"/>
          </p:nvPr>
        </p:nvSpPr>
        <p:spPr>
          <a:xfrm>
            <a:off x="212655" y="1426466"/>
            <a:ext cx="8574733" cy="2691506"/>
          </a:xfrm>
        </p:spPr>
        <p:txBody>
          <a:bodyPr/>
          <a:lstStyle/>
          <a:p>
            <a:r>
              <a:rPr lang="en-US" dirty="0"/>
              <a:t>For each intra period, coding the beginning </a:t>
            </a:r>
            <a:r>
              <a:rPr lang="en-US" b="1" dirty="0">
                <a:solidFill>
                  <a:srgbClr val="FF0000"/>
                </a:solidFill>
              </a:rPr>
              <a:t>I</a:t>
            </a:r>
            <a:r>
              <a:rPr lang="en-US" b="1" dirty="0"/>
              <a:t>-</a:t>
            </a:r>
            <a:r>
              <a:rPr lang="en-US" dirty="0"/>
              <a:t>pic and then the future </a:t>
            </a:r>
            <a:r>
              <a:rPr lang="en-US" b="1" dirty="0">
                <a:solidFill>
                  <a:srgbClr val="FF0000"/>
                </a:solidFill>
              </a:rPr>
              <a:t>I</a:t>
            </a:r>
            <a:r>
              <a:rPr lang="en-US" b="1" dirty="0"/>
              <a:t>-</a:t>
            </a:r>
            <a:r>
              <a:rPr lang="en-US" dirty="0"/>
              <a:t>pic followed by the coding of the </a:t>
            </a:r>
            <a:r>
              <a:rPr lang="en-US" b="1" dirty="0">
                <a:solidFill>
                  <a:srgbClr val="FF0000"/>
                </a:solidFill>
              </a:rPr>
              <a:t>B</a:t>
            </a:r>
            <a:r>
              <a:rPr lang="en-US" b="1" dirty="0"/>
              <a:t>-</a:t>
            </a:r>
            <a:r>
              <a:rPr lang="en-US" dirty="0"/>
              <a:t>pics in between</a:t>
            </a:r>
          </a:p>
          <a:p>
            <a:r>
              <a:rPr lang="en-US" dirty="0"/>
              <a:t>The future I-pic is stored in DPB and used as reference pics for B-pics</a:t>
            </a:r>
          </a:p>
          <a:p>
            <a:r>
              <a:rPr lang="en-US" dirty="0">
                <a:solidFill>
                  <a:srgbClr val="FF0000"/>
                </a:solidFill>
              </a:rPr>
              <a:t>N</a:t>
            </a:r>
            <a:r>
              <a:rPr lang="en-US" dirty="0"/>
              <a:t> represents the GOP N structure used for coding the B-pics</a:t>
            </a:r>
          </a:p>
          <a:p>
            <a:r>
              <a:rPr lang="en-US" dirty="0"/>
              <a:t>For example, the prediction structure of IIB-16:</a:t>
            </a:r>
          </a:p>
          <a:p>
            <a:pPr lvl="1"/>
            <a:r>
              <a:rPr lang="en-US" dirty="0"/>
              <a:t>Coding order: beginning I-pic, future I-pic, 1</a:t>
            </a:r>
            <a:r>
              <a:rPr lang="en-US" baseline="30000" dirty="0"/>
              <a:t>st</a:t>
            </a:r>
            <a:r>
              <a:rPr lang="en-US" dirty="0"/>
              <a:t> GOP16, 2</a:t>
            </a:r>
            <a:r>
              <a:rPr lang="en-US" baseline="30000" dirty="0"/>
              <a:t>nd</a:t>
            </a:r>
            <a:r>
              <a:rPr lang="en-US" dirty="0"/>
              <a:t> GOP16, 3</a:t>
            </a:r>
            <a:r>
              <a:rPr lang="en-US" baseline="30000" dirty="0"/>
              <a:t>rd</a:t>
            </a:r>
            <a:r>
              <a:rPr lang="en-US" dirty="0"/>
              <a:t> GOP16. 4</a:t>
            </a:r>
            <a:r>
              <a:rPr lang="en-US" baseline="30000" dirty="0"/>
              <a:t>th</a:t>
            </a:r>
            <a:r>
              <a:rPr lang="en-US" dirty="0"/>
              <a:t> GOP16 </a:t>
            </a:r>
          </a:p>
        </p:txBody>
      </p:sp>
      <p:sp>
        <p:nvSpPr>
          <p:cNvPr id="3" name="Title 2">
            <a:extLst>
              <a:ext uri="{FF2B5EF4-FFF2-40B4-BE49-F238E27FC236}">
                <a16:creationId xmlns:a16="http://schemas.microsoft.com/office/drawing/2014/main" id="{50317E7D-D09A-4D5F-AD4A-DE3ADEC0F508}"/>
              </a:ext>
            </a:extLst>
          </p:cNvPr>
          <p:cNvSpPr>
            <a:spLocks noGrp="1"/>
          </p:cNvSpPr>
          <p:nvPr>
            <p:ph type="title"/>
          </p:nvPr>
        </p:nvSpPr>
        <p:spPr>
          <a:xfrm>
            <a:off x="212655" y="740540"/>
            <a:ext cx="8574733" cy="484748"/>
          </a:xfrm>
        </p:spPr>
        <p:txBody>
          <a:bodyPr/>
          <a:lstStyle/>
          <a:p>
            <a:r>
              <a:rPr lang="en-US" dirty="0"/>
              <a:t>The Proposed Structure: </a:t>
            </a:r>
            <a:r>
              <a:rPr lang="en-US" dirty="0">
                <a:solidFill>
                  <a:srgbClr val="FF0000"/>
                </a:solidFill>
              </a:rPr>
              <a:t>IIB-N</a:t>
            </a:r>
          </a:p>
        </p:txBody>
      </p:sp>
      <p:pic>
        <p:nvPicPr>
          <p:cNvPr id="4" name="Picture 1">
            <a:extLst>
              <a:ext uri="{FF2B5EF4-FFF2-40B4-BE49-F238E27FC236}">
                <a16:creationId xmlns:a16="http://schemas.microsoft.com/office/drawing/2014/main" id="{C2167CCA-A145-46D4-8719-2E67435E2D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 y="4258714"/>
            <a:ext cx="8978147" cy="1993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4448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F41D4CD-E1AF-44FE-970F-1460AB92862C}"/>
              </a:ext>
            </a:extLst>
          </p:cNvPr>
          <p:cNvSpPr>
            <a:spLocks noGrp="1"/>
          </p:cNvSpPr>
          <p:nvPr>
            <p:ph type="body" idx="4294967295"/>
          </p:nvPr>
        </p:nvSpPr>
        <p:spPr>
          <a:xfrm>
            <a:off x="212655" y="1426466"/>
            <a:ext cx="8574733" cy="2894639"/>
          </a:xfrm>
        </p:spPr>
        <p:txBody>
          <a:bodyPr/>
          <a:lstStyle/>
          <a:p>
            <a:r>
              <a:rPr lang="en-US" dirty="0"/>
              <a:t>Applicable to all CTC sequences with intra period 32, 48, 64 and 96</a:t>
            </a:r>
          </a:p>
          <a:p>
            <a:r>
              <a:rPr lang="en-US" dirty="0"/>
              <a:t>Encoding run time memory usage is increased by 10% due to the easy implementation</a:t>
            </a:r>
          </a:p>
          <a:p>
            <a:r>
              <a:rPr lang="en-US" dirty="0"/>
              <a:t>No decoder change</a:t>
            </a:r>
          </a:p>
          <a:p>
            <a:r>
              <a:rPr lang="en-US" dirty="0"/>
              <a:t>RPS could signal the IIB-N structure</a:t>
            </a:r>
          </a:p>
          <a:p>
            <a:r>
              <a:rPr lang="en-US" dirty="0"/>
              <a:t>Only require one additional picture buffer in DPB</a:t>
            </a:r>
          </a:p>
          <a:p>
            <a:pPr marL="0" indent="0">
              <a:buNone/>
            </a:pPr>
            <a:endParaRPr lang="en-US" dirty="0"/>
          </a:p>
        </p:txBody>
      </p:sp>
      <p:sp>
        <p:nvSpPr>
          <p:cNvPr id="3" name="Title 2">
            <a:extLst>
              <a:ext uri="{FF2B5EF4-FFF2-40B4-BE49-F238E27FC236}">
                <a16:creationId xmlns:a16="http://schemas.microsoft.com/office/drawing/2014/main" id="{50317E7D-D09A-4D5F-AD4A-DE3ADEC0F508}"/>
              </a:ext>
            </a:extLst>
          </p:cNvPr>
          <p:cNvSpPr>
            <a:spLocks noGrp="1"/>
          </p:cNvSpPr>
          <p:nvPr>
            <p:ph type="title"/>
          </p:nvPr>
        </p:nvSpPr>
        <p:spPr>
          <a:xfrm>
            <a:off x="212655" y="740540"/>
            <a:ext cx="8574733" cy="484748"/>
          </a:xfrm>
        </p:spPr>
        <p:txBody>
          <a:bodyPr/>
          <a:lstStyle/>
          <a:p>
            <a:r>
              <a:rPr lang="en-US" dirty="0"/>
              <a:t>IIB Structure</a:t>
            </a:r>
          </a:p>
        </p:txBody>
      </p:sp>
      <p:graphicFrame>
        <p:nvGraphicFramePr>
          <p:cNvPr id="4" name="Table 3">
            <a:extLst>
              <a:ext uri="{FF2B5EF4-FFF2-40B4-BE49-F238E27FC236}">
                <a16:creationId xmlns:a16="http://schemas.microsoft.com/office/drawing/2014/main" id="{B4A6F74C-0EBD-4225-80EE-97FC018F204A}"/>
              </a:ext>
            </a:extLst>
          </p:cNvPr>
          <p:cNvGraphicFramePr>
            <a:graphicFrameLocks noGrp="1"/>
          </p:cNvGraphicFramePr>
          <p:nvPr>
            <p:extLst>
              <p:ext uri="{D42A27DB-BD31-4B8C-83A1-F6EECF244321}">
                <p14:modId xmlns:p14="http://schemas.microsoft.com/office/powerpoint/2010/main" val="3270711799"/>
              </p:ext>
            </p:extLst>
          </p:nvPr>
        </p:nvGraphicFramePr>
        <p:xfrm>
          <a:off x="1523871" y="4891920"/>
          <a:ext cx="5952300" cy="897960"/>
        </p:xfrm>
        <a:graphic>
          <a:graphicData uri="http://schemas.openxmlformats.org/drawingml/2006/table">
            <a:tbl>
              <a:tblPr firstRow="1" bandRow="1">
                <a:tableStyleId>{0505E3EF-67EA-436B-97B2-0124C06EBD24}</a:tableStyleId>
              </a:tblPr>
              <a:tblGrid>
                <a:gridCol w="959065">
                  <a:extLst>
                    <a:ext uri="{9D8B030D-6E8A-4147-A177-3AD203B41FA5}">
                      <a16:colId xmlns:a16="http://schemas.microsoft.com/office/drawing/2014/main" val="3053303382"/>
                    </a:ext>
                  </a:extLst>
                </a:gridCol>
                <a:gridCol w="1013691">
                  <a:extLst>
                    <a:ext uri="{9D8B030D-6E8A-4147-A177-3AD203B41FA5}">
                      <a16:colId xmlns:a16="http://schemas.microsoft.com/office/drawing/2014/main" val="2534773257"/>
                    </a:ext>
                  </a:extLst>
                </a:gridCol>
                <a:gridCol w="1013691">
                  <a:extLst>
                    <a:ext uri="{9D8B030D-6E8A-4147-A177-3AD203B41FA5}">
                      <a16:colId xmlns:a16="http://schemas.microsoft.com/office/drawing/2014/main" val="3529360639"/>
                    </a:ext>
                  </a:extLst>
                </a:gridCol>
                <a:gridCol w="1041451">
                  <a:extLst>
                    <a:ext uri="{9D8B030D-6E8A-4147-A177-3AD203B41FA5}">
                      <a16:colId xmlns:a16="http://schemas.microsoft.com/office/drawing/2014/main" val="2902082009"/>
                    </a:ext>
                  </a:extLst>
                </a:gridCol>
                <a:gridCol w="1002050">
                  <a:extLst>
                    <a:ext uri="{9D8B030D-6E8A-4147-A177-3AD203B41FA5}">
                      <a16:colId xmlns:a16="http://schemas.microsoft.com/office/drawing/2014/main" val="3182246823"/>
                    </a:ext>
                  </a:extLst>
                </a:gridCol>
                <a:gridCol w="922352">
                  <a:extLst>
                    <a:ext uri="{9D8B030D-6E8A-4147-A177-3AD203B41FA5}">
                      <a16:colId xmlns:a16="http://schemas.microsoft.com/office/drawing/2014/main" val="1210469081"/>
                    </a:ext>
                  </a:extLst>
                </a:gridCol>
              </a:tblGrid>
              <a:tr h="463464">
                <a:tc>
                  <a:txBody>
                    <a:bodyPr/>
                    <a:lstStyle/>
                    <a:p>
                      <a:endParaRPr lang="en-US" sz="1400" dirty="0">
                        <a:effectLst/>
                        <a:latin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a:effectLst/>
                        </a:rPr>
                        <a:t>GOP 16</a:t>
                      </a:r>
                      <a:endParaRPr lang="en-US" sz="140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dirty="0">
                          <a:effectLst/>
                        </a:rPr>
                        <a:t>GOP 32</a:t>
                      </a:r>
                      <a:endParaRPr lang="en-US" sz="1400" dirty="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a:effectLst/>
                        </a:rPr>
                        <a:t>GOP64</a:t>
                      </a:r>
                      <a:endParaRPr lang="en-US" sz="140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dirty="0">
                          <a:effectLst/>
                        </a:rPr>
                        <a:t>IIB-16</a:t>
                      </a:r>
                      <a:endParaRPr lang="en-US" sz="1400" dirty="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dirty="0">
                          <a:effectLst/>
                        </a:rPr>
                        <a:t>IIB-8</a:t>
                      </a:r>
                      <a:endParaRPr lang="en-US" sz="1400" dirty="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3860321974"/>
                  </a:ext>
                </a:extLst>
              </a:tr>
              <a:tr h="434496">
                <a:tc>
                  <a:txBody>
                    <a:bodyPr/>
                    <a:lstStyle/>
                    <a:p>
                      <a:pPr marL="0" marR="0" algn="ctr" hangingPunct="0">
                        <a:spcBef>
                          <a:spcPts val="680"/>
                        </a:spcBef>
                        <a:spcAft>
                          <a:spcPts val="0"/>
                        </a:spcAft>
                        <a:tabLst>
                          <a:tab pos="228600" algn="l"/>
                          <a:tab pos="457200" algn="l"/>
                          <a:tab pos="685800" algn="l"/>
                          <a:tab pos="914400" algn="l"/>
                        </a:tabLst>
                      </a:pPr>
                      <a:r>
                        <a:rPr lang="en-US" sz="1400">
                          <a:effectLst/>
                        </a:rPr>
                        <a:t>DPB Size</a:t>
                      </a:r>
                      <a:endParaRPr lang="en-US" sz="140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a:effectLst/>
                        </a:rPr>
                        <a:t>5</a:t>
                      </a:r>
                      <a:endParaRPr lang="en-US" sz="140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dirty="0">
                          <a:effectLst/>
                        </a:rPr>
                        <a:t>6</a:t>
                      </a:r>
                      <a:endParaRPr lang="en-US" sz="1400" dirty="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a:effectLst/>
                        </a:rPr>
                        <a:t>7</a:t>
                      </a:r>
                      <a:endParaRPr lang="en-US" sz="140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dirty="0">
                          <a:effectLst/>
                        </a:rPr>
                        <a:t>6</a:t>
                      </a:r>
                      <a:endParaRPr lang="en-US" sz="1400" dirty="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dirty="0">
                          <a:effectLst/>
                        </a:rPr>
                        <a:t>5</a:t>
                      </a:r>
                      <a:endParaRPr lang="en-US" sz="1400" dirty="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976291091"/>
                  </a:ext>
                </a:extLst>
              </a:tr>
            </a:tbl>
          </a:graphicData>
        </a:graphic>
      </p:graphicFrame>
    </p:spTree>
    <p:extLst>
      <p:ext uri="{BB962C8B-B14F-4D97-AF65-F5344CB8AC3E}">
        <p14:creationId xmlns:p14="http://schemas.microsoft.com/office/powerpoint/2010/main" val="32663770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F41D4CD-E1AF-44FE-970F-1460AB92862C}"/>
              </a:ext>
            </a:extLst>
          </p:cNvPr>
          <p:cNvSpPr>
            <a:spLocks noGrp="1"/>
          </p:cNvSpPr>
          <p:nvPr>
            <p:ph type="body" idx="4294967295"/>
          </p:nvPr>
        </p:nvSpPr>
        <p:spPr>
          <a:xfrm>
            <a:off x="212655" y="1426466"/>
            <a:ext cx="8574733" cy="420115"/>
          </a:xfrm>
        </p:spPr>
        <p:txBody>
          <a:bodyPr/>
          <a:lstStyle/>
          <a:p>
            <a:r>
              <a:rPr lang="en-US" dirty="0"/>
              <a:t> </a:t>
            </a:r>
          </a:p>
        </p:txBody>
      </p:sp>
      <p:sp>
        <p:nvSpPr>
          <p:cNvPr id="3" name="Title 2">
            <a:extLst>
              <a:ext uri="{FF2B5EF4-FFF2-40B4-BE49-F238E27FC236}">
                <a16:creationId xmlns:a16="http://schemas.microsoft.com/office/drawing/2014/main" id="{50317E7D-D09A-4D5F-AD4A-DE3ADEC0F508}"/>
              </a:ext>
            </a:extLst>
          </p:cNvPr>
          <p:cNvSpPr>
            <a:spLocks noGrp="1"/>
          </p:cNvSpPr>
          <p:nvPr>
            <p:ph type="title"/>
          </p:nvPr>
        </p:nvSpPr>
        <p:spPr>
          <a:xfrm>
            <a:off x="212655" y="740540"/>
            <a:ext cx="8574733" cy="484748"/>
          </a:xfrm>
        </p:spPr>
        <p:txBody>
          <a:bodyPr/>
          <a:lstStyle/>
          <a:p>
            <a:r>
              <a:rPr lang="en-US" dirty="0"/>
              <a:t>IIB-16 vs. GOP32/64</a:t>
            </a:r>
          </a:p>
        </p:txBody>
      </p:sp>
      <p:graphicFrame>
        <p:nvGraphicFramePr>
          <p:cNvPr id="2" name="Table 1">
            <a:extLst>
              <a:ext uri="{FF2B5EF4-FFF2-40B4-BE49-F238E27FC236}">
                <a16:creationId xmlns:a16="http://schemas.microsoft.com/office/drawing/2014/main" id="{6753884B-6E9A-430C-8531-5FE8BC6B2129}"/>
              </a:ext>
            </a:extLst>
          </p:cNvPr>
          <p:cNvGraphicFramePr>
            <a:graphicFrameLocks noGrp="1"/>
          </p:cNvGraphicFramePr>
          <p:nvPr>
            <p:extLst>
              <p:ext uri="{D42A27DB-BD31-4B8C-83A1-F6EECF244321}">
                <p14:modId xmlns:p14="http://schemas.microsoft.com/office/powerpoint/2010/main" val="1093212847"/>
              </p:ext>
            </p:extLst>
          </p:nvPr>
        </p:nvGraphicFramePr>
        <p:xfrm>
          <a:off x="121920" y="2706624"/>
          <a:ext cx="8665470" cy="2487168"/>
        </p:xfrm>
        <a:graphic>
          <a:graphicData uri="http://schemas.openxmlformats.org/drawingml/2006/table">
            <a:tbl>
              <a:tblPr firstRow="1" bandRow="1">
                <a:tableStyleId>{5940675A-B579-460E-94D1-54222C63F5DA}</a:tableStyleId>
              </a:tblPr>
              <a:tblGrid>
                <a:gridCol w="2011680">
                  <a:extLst>
                    <a:ext uri="{9D8B030D-6E8A-4147-A177-3AD203B41FA5}">
                      <a16:colId xmlns:a16="http://schemas.microsoft.com/office/drawing/2014/main" val="2152812626"/>
                    </a:ext>
                  </a:extLst>
                </a:gridCol>
                <a:gridCol w="1108965">
                  <a:extLst>
                    <a:ext uri="{9D8B030D-6E8A-4147-A177-3AD203B41FA5}">
                      <a16:colId xmlns:a16="http://schemas.microsoft.com/office/drawing/2014/main" val="2788940226"/>
                    </a:ext>
                  </a:extLst>
                </a:gridCol>
                <a:gridCol w="1108965">
                  <a:extLst>
                    <a:ext uri="{9D8B030D-6E8A-4147-A177-3AD203B41FA5}">
                      <a16:colId xmlns:a16="http://schemas.microsoft.com/office/drawing/2014/main" val="3171597679"/>
                    </a:ext>
                  </a:extLst>
                </a:gridCol>
                <a:gridCol w="1108965">
                  <a:extLst>
                    <a:ext uri="{9D8B030D-6E8A-4147-A177-3AD203B41FA5}">
                      <a16:colId xmlns:a16="http://schemas.microsoft.com/office/drawing/2014/main" val="95751234"/>
                    </a:ext>
                  </a:extLst>
                </a:gridCol>
                <a:gridCol w="1108965">
                  <a:extLst>
                    <a:ext uri="{9D8B030D-6E8A-4147-A177-3AD203B41FA5}">
                      <a16:colId xmlns:a16="http://schemas.microsoft.com/office/drawing/2014/main" val="3515339055"/>
                    </a:ext>
                  </a:extLst>
                </a:gridCol>
                <a:gridCol w="1108965">
                  <a:extLst>
                    <a:ext uri="{9D8B030D-6E8A-4147-A177-3AD203B41FA5}">
                      <a16:colId xmlns:a16="http://schemas.microsoft.com/office/drawing/2014/main" val="2350237854"/>
                    </a:ext>
                  </a:extLst>
                </a:gridCol>
                <a:gridCol w="1108965">
                  <a:extLst>
                    <a:ext uri="{9D8B030D-6E8A-4147-A177-3AD203B41FA5}">
                      <a16:colId xmlns:a16="http://schemas.microsoft.com/office/drawing/2014/main" val="2033372824"/>
                    </a:ext>
                  </a:extLst>
                </a:gridCol>
              </a:tblGrid>
              <a:tr h="414528">
                <a:tc rowSpan="2">
                  <a:txBody>
                    <a:bodyPr/>
                    <a:lstStyle/>
                    <a:p>
                      <a:endParaRPr lang="en-US" sz="1400" dirty="0">
                        <a:latin typeface="Arial" panose="020B0604020202020204" pitchFamily="34" charset="0"/>
                        <a:cs typeface="Arial" panose="020B0604020202020204" pitchFamily="34" charset="0"/>
                      </a:endParaRPr>
                    </a:p>
                  </a:txBody>
                  <a:tcPr/>
                </a:tc>
                <a:tc gridSpan="3">
                  <a:txBody>
                    <a:bodyPr/>
                    <a:lstStyle/>
                    <a:p>
                      <a:pPr marL="0" marR="0" hangingPunct="0">
                        <a:spcBef>
                          <a:spcPts val="680"/>
                        </a:spcBef>
                        <a:spcAft>
                          <a:spcPts val="0"/>
                        </a:spcAft>
                        <a:tabLst>
                          <a:tab pos="228600" algn="l"/>
                          <a:tab pos="457200" algn="l"/>
                          <a:tab pos="685800" algn="l"/>
                          <a:tab pos="914400" algn="l"/>
                        </a:tabLst>
                      </a:pPr>
                      <a:r>
                        <a:rPr lang="en-CA" sz="1400" dirty="0">
                          <a:effectLst/>
                          <a:latin typeface="Arial" panose="020B0604020202020204" pitchFamily="34" charset="0"/>
                          <a:cs typeface="Arial" panose="020B0604020202020204" pitchFamily="34" charset="0"/>
                        </a:rPr>
                        <a:t>GOP32/GOP64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pPr marL="0" marR="0" hangingPunct="0">
                        <a:spcBef>
                          <a:spcPts val="680"/>
                        </a:spcBef>
                        <a:spcAft>
                          <a:spcPts val="0"/>
                        </a:spcAft>
                        <a:tabLst>
                          <a:tab pos="228600" algn="l"/>
                          <a:tab pos="457200" algn="l"/>
                          <a:tab pos="685800" algn="l"/>
                          <a:tab pos="914400" algn="l"/>
                        </a:tabLst>
                      </a:pPr>
                      <a:endParaRPr lang="en-US" sz="1400">
                        <a:effectLst/>
                        <a:latin typeface="Times New Roman" panose="02020603050405020304" pitchFamily="18" charset="0"/>
                        <a:ea typeface="Times New Roman" panose="02020603050405020304" pitchFamily="18" charset="0"/>
                      </a:endParaRPr>
                    </a:p>
                  </a:txBody>
                  <a:tcPr marL="68580" marR="68580" marT="0" marB="0"/>
                </a:tc>
                <a:tc hMerge="1">
                  <a:txBody>
                    <a:bodyPr/>
                    <a:lstStyle/>
                    <a:p>
                      <a:pPr marL="0" marR="0" hangingPunct="0">
                        <a:spcBef>
                          <a:spcPts val="680"/>
                        </a:spcBef>
                        <a:spcAft>
                          <a:spcPts val="0"/>
                        </a:spcAft>
                        <a:tabLst>
                          <a:tab pos="228600" algn="l"/>
                          <a:tab pos="457200" algn="l"/>
                          <a:tab pos="685800" algn="l"/>
                          <a:tab pos="914400" algn="l"/>
                        </a:tabLst>
                      </a:pPr>
                      <a:endParaRPr lang="en-US" sz="1400" dirty="0">
                        <a:effectLst/>
                        <a:latin typeface="Times New Roman" panose="02020603050405020304" pitchFamily="18" charset="0"/>
                        <a:ea typeface="Times New Roman" panose="02020603050405020304" pitchFamily="18" charset="0"/>
                      </a:endParaRPr>
                    </a:p>
                  </a:txBody>
                  <a:tcPr marL="68580" marR="68580" marT="0" marB="0"/>
                </a:tc>
                <a:tc gridSpan="3">
                  <a:txBody>
                    <a:bodyPr/>
                    <a:lstStyle/>
                    <a:p>
                      <a:pPr marL="0" marR="0" hangingPunct="0">
                        <a:spcBef>
                          <a:spcPts val="680"/>
                        </a:spcBef>
                        <a:spcAft>
                          <a:spcPts val="0"/>
                        </a:spcAft>
                        <a:tabLst>
                          <a:tab pos="228600" algn="l"/>
                          <a:tab pos="457200" algn="l"/>
                          <a:tab pos="685800" algn="l"/>
                          <a:tab pos="914400" algn="l"/>
                        </a:tabLst>
                      </a:pPr>
                      <a:r>
                        <a:rPr lang="en-CA" sz="1400" dirty="0">
                          <a:effectLst/>
                          <a:latin typeface="Arial" panose="020B0604020202020204" pitchFamily="34" charset="0"/>
                          <a:cs typeface="Arial" panose="020B0604020202020204" pitchFamily="34" charset="0"/>
                        </a:rPr>
                        <a:t>IIB-16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pPr marL="0" marR="0" hangingPunct="0">
                        <a:spcBef>
                          <a:spcPts val="680"/>
                        </a:spcBef>
                        <a:spcAft>
                          <a:spcPts val="0"/>
                        </a:spcAft>
                        <a:tabLst>
                          <a:tab pos="228600" algn="l"/>
                          <a:tab pos="457200" algn="l"/>
                          <a:tab pos="685800" algn="l"/>
                          <a:tab pos="914400" algn="l"/>
                        </a:tabLst>
                      </a:pPr>
                      <a:endParaRPr lang="en-US" sz="14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pPr marL="0" marR="0" hangingPunct="0">
                        <a:spcBef>
                          <a:spcPts val="680"/>
                        </a:spcBef>
                        <a:spcAft>
                          <a:spcPts val="0"/>
                        </a:spcAft>
                        <a:tabLst>
                          <a:tab pos="228600" algn="l"/>
                          <a:tab pos="457200" algn="l"/>
                          <a:tab pos="685800" algn="l"/>
                          <a:tab pos="914400" algn="l"/>
                        </a:tabLst>
                      </a:pPr>
                      <a:endParaRPr lang="en-US"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84733699"/>
                  </a:ext>
                </a:extLst>
              </a:tr>
              <a:tr h="414528">
                <a:tc vMerge="1">
                  <a:txBody>
                    <a:bodyPr/>
                    <a:lstStyle/>
                    <a:p>
                      <a:endParaRPr lang="en-US" sz="1400" dirty="0"/>
                    </a:p>
                  </a:txBody>
                  <a:tcPr/>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BD-rate</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Enc. time</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Dec. time</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dirty="0">
                          <a:effectLst/>
                          <a:latin typeface="Arial" panose="020B0604020202020204" pitchFamily="34" charset="0"/>
                          <a:cs typeface="Arial" panose="020B0604020202020204" pitchFamily="34" charset="0"/>
                        </a:rPr>
                        <a:t>BD-rate</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Enc. time</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dirty="0">
                          <a:effectLst/>
                          <a:latin typeface="Arial" panose="020B0604020202020204" pitchFamily="34" charset="0"/>
                          <a:cs typeface="Arial" panose="020B0604020202020204" pitchFamily="34" charset="0"/>
                        </a:rPr>
                        <a:t>Dec. time</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696178665"/>
                  </a:ext>
                </a:extLst>
              </a:tr>
              <a:tr h="414528">
                <a:tc>
                  <a:txBody>
                    <a:bodyPr/>
                    <a:lstStyle/>
                    <a:p>
                      <a:pPr marL="0" marR="0" hangingPunct="0">
                        <a:spcBef>
                          <a:spcPts val="680"/>
                        </a:spcBef>
                        <a:spcAft>
                          <a:spcPts val="0"/>
                        </a:spcAft>
                        <a:tabLst>
                          <a:tab pos="228600" algn="l"/>
                          <a:tab pos="457200" algn="l"/>
                          <a:tab pos="685800" algn="l"/>
                          <a:tab pos="914400" algn="l"/>
                        </a:tabLst>
                      </a:pPr>
                      <a:r>
                        <a:rPr lang="en-US" sz="1400" dirty="0" err="1">
                          <a:effectLst/>
                          <a:latin typeface="Arial" panose="020B0604020202020204" pitchFamily="34" charset="0"/>
                          <a:cs typeface="Arial" panose="020B0604020202020204" pitchFamily="34" charset="0"/>
                        </a:rPr>
                        <a:t>Seqs</a:t>
                      </a:r>
                      <a:r>
                        <a:rPr lang="en-US" sz="1400" dirty="0">
                          <a:effectLst/>
                          <a:latin typeface="Arial" panose="020B0604020202020204" pitchFamily="34" charset="0"/>
                          <a:cs typeface="Arial" panose="020B0604020202020204" pitchFamily="34" charset="0"/>
                        </a:rPr>
                        <a:t> IP=32 on HM</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b="1">
                          <a:effectLst/>
                          <a:latin typeface="Arial" panose="020B0604020202020204" pitchFamily="34" charset="0"/>
                          <a:cs typeface="Arial" panose="020B0604020202020204" pitchFamily="34" charset="0"/>
                        </a:rPr>
                        <a:t>-4.18%</a:t>
                      </a:r>
                      <a:endParaRPr lang="en-US" sz="1400" b="1">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99%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100%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b="1" dirty="0">
                          <a:effectLst/>
                          <a:latin typeface="Arial" panose="020B0604020202020204" pitchFamily="34" charset="0"/>
                          <a:cs typeface="Arial" panose="020B0604020202020204" pitchFamily="34" charset="0"/>
                        </a:rPr>
                        <a:t>-4.17%</a:t>
                      </a:r>
                      <a:endParaRPr lang="en-U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98%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101%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4033760948"/>
                  </a:ext>
                </a:extLst>
              </a:tr>
              <a:tr h="414528">
                <a:tc>
                  <a:txBody>
                    <a:bodyPr/>
                    <a:lstStyle/>
                    <a:p>
                      <a:pPr marL="0" marR="0" hangingPunct="0">
                        <a:spcBef>
                          <a:spcPts val="68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Seqs IP=32 on JEM</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b="1">
                          <a:effectLst/>
                          <a:latin typeface="Arial" panose="020B0604020202020204" pitchFamily="34" charset="0"/>
                          <a:cs typeface="Arial" panose="020B0604020202020204" pitchFamily="34" charset="0"/>
                        </a:rPr>
                        <a:t>-4.29%</a:t>
                      </a:r>
                      <a:endParaRPr lang="en-US" sz="1400" b="1">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103%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100%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b="1" dirty="0">
                          <a:effectLst/>
                          <a:latin typeface="Arial" panose="020B0604020202020204" pitchFamily="34" charset="0"/>
                          <a:cs typeface="Arial" panose="020B0604020202020204" pitchFamily="34" charset="0"/>
                        </a:rPr>
                        <a:t>-4.44%</a:t>
                      </a:r>
                      <a:endParaRPr lang="en-U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101%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100%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036987983"/>
                  </a:ext>
                </a:extLst>
              </a:tr>
              <a:tr h="414528">
                <a:tc>
                  <a:txBody>
                    <a:bodyPr/>
                    <a:lstStyle/>
                    <a:p>
                      <a:pPr marL="0" marR="0" hangingPunct="0">
                        <a:spcBef>
                          <a:spcPts val="68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Seqs IP=64 on HM</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b="1">
                          <a:effectLst/>
                          <a:latin typeface="Arial" panose="020B0604020202020204" pitchFamily="34" charset="0"/>
                          <a:cs typeface="Arial" panose="020B0604020202020204" pitchFamily="34" charset="0"/>
                        </a:rPr>
                        <a:t>-3.73%</a:t>
                      </a:r>
                      <a:endParaRPr lang="en-US" sz="1400" b="1">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97%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98%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b="1" dirty="0">
                          <a:effectLst/>
                          <a:latin typeface="Arial" panose="020B0604020202020204" pitchFamily="34" charset="0"/>
                          <a:cs typeface="Arial" panose="020B0604020202020204" pitchFamily="34" charset="0"/>
                        </a:rPr>
                        <a:t>-3.99%</a:t>
                      </a:r>
                      <a:endParaRPr lang="en-U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96%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100%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315327417"/>
                  </a:ext>
                </a:extLst>
              </a:tr>
              <a:tr h="414528">
                <a:tc>
                  <a:txBody>
                    <a:bodyPr/>
                    <a:lstStyle/>
                    <a:p>
                      <a:pPr marL="0" marR="0" hangingPunct="0">
                        <a:spcBef>
                          <a:spcPts val="68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Seqs IP=64 on JEM</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b="1" dirty="0">
                          <a:effectLst/>
                          <a:latin typeface="Arial" panose="020B0604020202020204" pitchFamily="34" charset="0"/>
                          <a:cs typeface="Arial" panose="020B0604020202020204" pitchFamily="34" charset="0"/>
                        </a:rPr>
                        <a:t>-4.03%</a:t>
                      </a:r>
                      <a:endParaRPr lang="en-U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106%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101%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b="1" dirty="0">
                          <a:effectLst/>
                          <a:latin typeface="Arial" panose="020B0604020202020204" pitchFamily="34" charset="0"/>
                          <a:cs typeface="Arial" panose="020B0604020202020204" pitchFamily="34" charset="0"/>
                        </a:rPr>
                        <a:t>-4.24%</a:t>
                      </a:r>
                      <a:endParaRPr lang="en-U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a:effectLst/>
                          <a:latin typeface="Arial" panose="020B0604020202020204" pitchFamily="34" charset="0"/>
                          <a:cs typeface="Arial" panose="020B0604020202020204" pitchFamily="34" charset="0"/>
                        </a:rPr>
                        <a:t>104%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680"/>
                        </a:spcBef>
                        <a:spcAft>
                          <a:spcPts val="0"/>
                        </a:spcAft>
                        <a:tabLst>
                          <a:tab pos="228600" algn="l"/>
                          <a:tab pos="457200" algn="l"/>
                          <a:tab pos="685800" algn="l"/>
                          <a:tab pos="914400" algn="l"/>
                        </a:tabLst>
                      </a:pPr>
                      <a:r>
                        <a:rPr lang="en-CA" sz="1400" dirty="0">
                          <a:effectLst/>
                          <a:latin typeface="Arial" panose="020B0604020202020204" pitchFamily="34" charset="0"/>
                          <a:cs typeface="Arial" panose="020B0604020202020204" pitchFamily="34" charset="0"/>
                        </a:rPr>
                        <a:t>100%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817026678"/>
                  </a:ext>
                </a:extLst>
              </a:tr>
            </a:tbl>
          </a:graphicData>
        </a:graphic>
      </p:graphicFrame>
    </p:spTree>
    <p:extLst>
      <p:ext uri="{BB962C8B-B14F-4D97-AF65-F5344CB8AC3E}">
        <p14:creationId xmlns:p14="http://schemas.microsoft.com/office/powerpoint/2010/main" val="12226399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F41D4CD-E1AF-44FE-970F-1460AB92862C}"/>
              </a:ext>
            </a:extLst>
          </p:cNvPr>
          <p:cNvSpPr>
            <a:spLocks noGrp="1"/>
          </p:cNvSpPr>
          <p:nvPr>
            <p:ph type="body" idx="4294967295"/>
          </p:nvPr>
        </p:nvSpPr>
        <p:spPr>
          <a:xfrm>
            <a:off x="212655" y="1426466"/>
            <a:ext cx="8574733" cy="1198790"/>
          </a:xfrm>
        </p:spPr>
        <p:txBody>
          <a:bodyPr/>
          <a:lstStyle/>
          <a:p>
            <a:r>
              <a:rPr lang="en-US" dirty="0"/>
              <a:t>Anchor: HM-16.18</a:t>
            </a:r>
          </a:p>
          <a:p>
            <a:r>
              <a:rPr lang="en-US" dirty="0"/>
              <a:t>Test : Anchor + IIB-16</a:t>
            </a:r>
          </a:p>
          <a:p>
            <a:pPr lvl="1"/>
            <a:r>
              <a:rPr lang="en-US" dirty="0"/>
              <a:t> </a:t>
            </a:r>
          </a:p>
        </p:txBody>
      </p:sp>
      <p:sp>
        <p:nvSpPr>
          <p:cNvPr id="3" name="Title 2">
            <a:extLst>
              <a:ext uri="{FF2B5EF4-FFF2-40B4-BE49-F238E27FC236}">
                <a16:creationId xmlns:a16="http://schemas.microsoft.com/office/drawing/2014/main" id="{50317E7D-D09A-4D5F-AD4A-DE3ADEC0F508}"/>
              </a:ext>
            </a:extLst>
          </p:cNvPr>
          <p:cNvSpPr>
            <a:spLocks noGrp="1"/>
          </p:cNvSpPr>
          <p:nvPr>
            <p:ph type="title"/>
          </p:nvPr>
        </p:nvSpPr>
        <p:spPr>
          <a:xfrm>
            <a:off x="212655" y="740540"/>
            <a:ext cx="8574733" cy="484748"/>
          </a:xfrm>
        </p:spPr>
        <p:txBody>
          <a:bodyPr/>
          <a:lstStyle/>
          <a:p>
            <a:r>
              <a:rPr lang="en-US" dirty="0"/>
              <a:t>IIB-16 on HM-16.18</a:t>
            </a:r>
          </a:p>
        </p:txBody>
      </p:sp>
      <p:sp>
        <p:nvSpPr>
          <p:cNvPr id="8" name="Rectangle 7">
            <a:extLst>
              <a:ext uri="{FF2B5EF4-FFF2-40B4-BE49-F238E27FC236}">
                <a16:creationId xmlns:a16="http://schemas.microsoft.com/office/drawing/2014/main" id="{F4E2222D-875B-4486-B5A5-315D2253634C}"/>
              </a:ext>
            </a:extLst>
          </p:cNvPr>
          <p:cNvSpPr/>
          <p:nvPr/>
        </p:nvSpPr>
        <p:spPr>
          <a:xfrm>
            <a:off x="859535" y="2293095"/>
            <a:ext cx="6041136" cy="307777"/>
          </a:xfrm>
          <a:prstGeom prst="rect">
            <a:avLst/>
          </a:prstGeom>
        </p:spPr>
        <p:txBody>
          <a:bodyPr wrap="square">
            <a:spAutoFit/>
          </a:bodyPr>
          <a:lstStyle/>
          <a:p>
            <a:r>
              <a:rPr lang="en-US" dirty="0">
                <a:solidFill>
                  <a:srgbClr val="000000"/>
                </a:solidFill>
                <a:latin typeface="Consolas" panose="020B0609020204030204" pitchFamily="49" charset="0"/>
                <a:ea typeface="Times New Roman" panose="02020603050405020304" pitchFamily="18" charset="0"/>
              </a:rPr>
              <a:t>SR=Clip3(96, 384, 384*abs(</a:t>
            </a:r>
            <a:r>
              <a:rPr lang="en-US" dirty="0" err="1">
                <a:solidFill>
                  <a:srgbClr val="000000"/>
                </a:solidFill>
                <a:latin typeface="Consolas" panose="020B0609020204030204" pitchFamily="49" charset="0"/>
                <a:ea typeface="Times New Roman" panose="02020603050405020304" pitchFamily="18" charset="0"/>
              </a:rPr>
              <a:t>CurrPOC</a:t>
            </a:r>
            <a:r>
              <a:rPr lang="en-US" dirty="0">
                <a:solidFill>
                  <a:srgbClr val="000000"/>
                </a:solidFill>
                <a:latin typeface="Consolas" panose="020B0609020204030204" pitchFamily="49" charset="0"/>
                <a:ea typeface="Times New Roman" panose="02020603050405020304" pitchFamily="18" charset="0"/>
              </a:rPr>
              <a:t> - </a:t>
            </a:r>
            <a:r>
              <a:rPr lang="en-US" dirty="0" err="1">
                <a:solidFill>
                  <a:srgbClr val="000000"/>
                </a:solidFill>
                <a:latin typeface="Consolas" panose="020B0609020204030204" pitchFamily="49" charset="0"/>
                <a:ea typeface="Times New Roman" panose="02020603050405020304" pitchFamily="18" charset="0"/>
              </a:rPr>
              <a:t>RefPOC</a:t>
            </a:r>
            <a:r>
              <a:rPr lang="en-US" dirty="0">
                <a:solidFill>
                  <a:srgbClr val="000000"/>
                </a:solidFill>
                <a:latin typeface="Consolas" panose="020B0609020204030204" pitchFamily="49" charset="0"/>
                <a:ea typeface="Times New Roman" panose="02020603050405020304" pitchFamily="18" charset="0"/>
              </a:rPr>
              <a:t>)/</a:t>
            </a:r>
            <a:r>
              <a:rPr lang="en-US" dirty="0" err="1">
                <a:solidFill>
                  <a:srgbClr val="000000"/>
                </a:solidFill>
                <a:latin typeface="Consolas" panose="020B0609020204030204" pitchFamily="49" charset="0"/>
                <a:ea typeface="Times New Roman" panose="02020603050405020304" pitchFamily="18" charset="0"/>
              </a:rPr>
              <a:t>IntraPeriod</a:t>
            </a:r>
            <a:r>
              <a:rPr lang="en-US" dirty="0">
                <a:solidFill>
                  <a:srgbClr val="000000"/>
                </a:solidFill>
                <a:latin typeface="Consolas" panose="020B0609020204030204" pitchFamily="49" charset="0"/>
                <a:ea typeface="Times New Roman" panose="02020603050405020304" pitchFamily="18" charset="0"/>
              </a:rPr>
              <a:t>)</a:t>
            </a:r>
            <a:endParaRPr lang="en-US" dirty="0"/>
          </a:p>
        </p:txBody>
      </p:sp>
      <p:pic>
        <p:nvPicPr>
          <p:cNvPr id="4" name="Picture 3">
            <a:extLst>
              <a:ext uri="{FF2B5EF4-FFF2-40B4-BE49-F238E27FC236}">
                <a16:creationId xmlns:a16="http://schemas.microsoft.com/office/drawing/2014/main" id="{25E0D99D-63DF-4EDC-8DAA-7728128DF3F1}"/>
              </a:ext>
            </a:extLst>
          </p:cNvPr>
          <p:cNvPicPr>
            <a:picLocks noChangeAspect="1"/>
          </p:cNvPicPr>
          <p:nvPr/>
        </p:nvPicPr>
        <p:blipFill>
          <a:blip r:embed="rId2"/>
          <a:stretch>
            <a:fillRect/>
          </a:stretch>
        </p:blipFill>
        <p:spPr>
          <a:xfrm>
            <a:off x="1371600" y="3657600"/>
            <a:ext cx="5596291" cy="1755360"/>
          </a:xfrm>
          <a:prstGeom prst="rect">
            <a:avLst/>
          </a:prstGeom>
        </p:spPr>
      </p:pic>
    </p:spTree>
    <p:extLst>
      <p:ext uri="{BB962C8B-B14F-4D97-AF65-F5344CB8AC3E}">
        <p14:creationId xmlns:p14="http://schemas.microsoft.com/office/powerpoint/2010/main" val="435505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F41D4CD-E1AF-44FE-970F-1460AB92862C}"/>
              </a:ext>
            </a:extLst>
          </p:cNvPr>
          <p:cNvSpPr>
            <a:spLocks noGrp="1"/>
          </p:cNvSpPr>
          <p:nvPr>
            <p:ph type="body" idx="4294967295"/>
          </p:nvPr>
        </p:nvSpPr>
        <p:spPr>
          <a:xfrm>
            <a:off x="212655" y="1426466"/>
            <a:ext cx="8574733" cy="1623521"/>
          </a:xfrm>
        </p:spPr>
        <p:txBody>
          <a:bodyPr/>
          <a:lstStyle/>
          <a:p>
            <a:r>
              <a:rPr lang="en-US" dirty="0"/>
              <a:t>Anchor: JEM-7.1</a:t>
            </a:r>
          </a:p>
          <a:p>
            <a:r>
              <a:rPr lang="en-US" dirty="0"/>
              <a:t>Test : Anchor + IIB-16</a:t>
            </a:r>
          </a:p>
          <a:p>
            <a:pPr lvl="1"/>
            <a:r>
              <a:rPr lang="en-US" dirty="0"/>
              <a:t> </a:t>
            </a:r>
          </a:p>
          <a:p>
            <a:pPr marL="0" indent="0">
              <a:buNone/>
            </a:pPr>
            <a:endParaRPr lang="en-US" dirty="0"/>
          </a:p>
        </p:txBody>
      </p:sp>
      <p:sp>
        <p:nvSpPr>
          <p:cNvPr id="3" name="Title 2">
            <a:extLst>
              <a:ext uri="{FF2B5EF4-FFF2-40B4-BE49-F238E27FC236}">
                <a16:creationId xmlns:a16="http://schemas.microsoft.com/office/drawing/2014/main" id="{50317E7D-D09A-4D5F-AD4A-DE3ADEC0F508}"/>
              </a:ext>
            </a:extLst>
          </p:cNvPr>
          <p:cNvSpPr>
            <a:spLocks noGrp="1"/>
          </p:cNvSpPr>
          <p:nvPr>
            <p:ph type="title"/>
          </p:nvPr>
        </p:nvSpPr>
        <p:spPr>
          <a:xfrm>
            <a:off x="212655" y="740540"/>
            <a:ext cx="8574733" cy="484748"/>
          </a:xfrm>
        </p:spPr>
        <p:txBody>
          <a:bodyPr/>
          <a:lstStyle/>
          <a:p>
            <a:r>
              <a:rPr lang="en-US" dirty="0"/>
              <a:t>IIB-16 on JEM-7.1</a:t>
            </a:r>
          </a:p>
        </p:txBody>
      </p:sp>
      <p:pic>
        <p:nvPicPr>
          <p:cNvPr id="7" name="Picture 6">
            <a:extLst>
              <a:ext uri="{FF2B5EF4-FFF2-40B4-BE49-F238E27FC236}">
                <a16:creationId xmlns:a16="http://schemas.microsoft.com/office/drawing/2014/main" id="{25C3DF51-28FD-43C6-8BE2-14CB38960FB6}"/>
              </a:ext>
            </a:extLst>
          </p:cNvPr>
          <p:cNvPicPr>
            <a:picLocks noChangeAspect="1"/>
          </p:cNvPicPr>
          <p:nvPr/>
        </p:nvPicPr>
        <p:blipFill>
          <a:blip r:embed="rId2"/>
          <a:stretch>
            <a:fillRect/>
          </a:stretch>
        </p:blipFill>
        <p:spPr>
          <a:xfrm>
            <a:off x="1371600" y="3657600"/>
            <a:ext cx="5596291" cy="1755360"/>
          </a:xfrm>
          <a:prstGeom prst="rect">
            <a:avLst/>
          </a:prstGeom>
        </p:spPr>
      </p:pic>
      <p:sp>
        <p:nvSpPr>
          <p:cNvPr id="8" name="Rectangle 7">
            <a:extLst>
              <a:ext uri="{FF2B5EF4-FFF2-40B4-BE49-F238E27FC236}">
                <a16:creationId xmlns:a16="http://schemas.microsoft.com/office/drawing/2014/main" id="{D070BE8E-5281-49DB-962A-31D38F8E2EDB}"/>
              </a:ext>
            </a:extLst>
          </p:cNvPr>
          <p:cNvSpPr/>
          <p:nvPr/>
        </p:nvSpPr>
        <p:spPr>
          <a:xfrm>
            <a:off x="877742" y="2286994"/>
            <a:ext cx="6041136" cy="307777"/>
          </a:xfrm>
          <a:prstGeom prst="rect">
            <a:avLst/>
          </a:prstGeom>
        </p:spPr>
        <p:txBody>
          <a:bodyPr wrap="square">
            <a:spAutoFit/>
          </a:bodyPr>
          <a:lstStyle/>
          <a:p>
            <a:r>
              <a:rPr lang="en-US" dirty="0">
                <a:solidFill>
                  <a:srgbClr val="000000"/>
                </a:solidFill>
                <a:latin typeface="Consolas" panose="020B0609020204030204" pitchFamily="49" charset="0"/>
                <a:ea typeface="Times New Roman" panose="02020603050405020304" pitchFamily="18" charset="0"/>
              </a:rPr>
              <a:t>SR=Clip3(96, 384, 384*abs(</a:t>
            </a:r>
            <a:r>
              <a:rPr lang="en-US" dirty="0" err="1">
                <a:solidFill>
                  <a:srgbClr val="000000"/>
                </a:solidFill>
                <a:latin typeface="Consolas" panose="020B0609020204030204" pitchFamily="49" charset="0"/>
                <a:ea typeface="Times New Roman" panose="02020603050405020304" pitchFamily="18" charset="0"/>
              </a:rPr>
              <a:t>CurrPOC</a:t>
            </a:r>
            <a:r>
              <a:rPr lang="en-US" dirty="0">
                <a:solidFill>
                  <a:srgbClr val="000000"/>
                </a:solidFill>
                <a:latin typeface="Consolas" panose="020B0609020204030204" pitchFamily="49" charset="0"/>
                <a:ea typeface="Times New Roman" panose="02020603050405020304" pitchFamily="18" charset="0"/>
              </a:rPr>
              <a:t> - </a:t>
            </a:r>
            <a:r>
              <a:rPr lang="en-US" dirty="0" err="1">
                <a:solidFill>
                  <a:srgbClr val="000000"/>
                </a:solidFill>
                <a:latin typeface="Consolas" panose="020B0609020204030204" pitchFamily="49" charset="0"/>
                <a:ea typeface="Times New Roman" panose="02020603050405020304" pitchFamily="18" charset="0"/>
              </a:rPr>
              <a:t>RefPOC</a:t>
            </a:r>
            <a:r>
              <a:rPr lang="en-US" dirty="0">
                <a:solidFill>
                  <a:srgbClr val="000000"/>
                </a:solidFill>
                <a:latin typeface="Consolas" panose="020B0609020204030204" pitchFamily="49" charset="0"/>
                <a:ea typeface="Times New Roman" panose="02020603050405020304" pitchFamily="18" charset="0"/>
              </a:rPr>
              <a:t>)/</a:t>
            </a:r>
            <a:r>
              <a:rPr lang="en-US" dirty="0" err="1">
                <a:solidFill>
                  <a:srgbClr val="000000"/>
                </a:solidFill>
                <a:latin typeface="Consolas" panose="020B0609020204030204" pitchFamily="49" charset="0"/>
                <a:ea typeface="Times New Roman" panose="02020603050405020304" pitchFamily="18" charset="0"/>
              </a:rPr>
              <a:t>IntraPeriod</a:t>
            </a:r>
            <a:r>
              <a:rPr lang="en-US" dirty="0">
                <a:solidFill>
                  <a:srgbClr val="000000"/>
                </a:solidFill>
                <a:latin typeface="Consolas" panose="020B0609020204030204" pitchFamily="49" charset="0"/>
                <a:ea typeface="Times New Roman" panose="02020603050405020304" pitchFamily="18" charset="0"/>
              </a:rPr>
              <a:t>)</a:t>
            </a:r>
            <a:endParaRPr lang="en-US" dirty="0"/>
          </a:p>
        </p:txBody>
      </p:sp>
    </p:spTree>
    <p:extLst>
      <p:ext uri="{BB962C8B-B14F-4D97-AF65-F5344CB8AC3E}">
        <p14:creationId xmlns:p14="http://schemas.microsoft.com/office/powerpoint/2010/main" val="488350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F41D4CD-E1AF-44FE-970F-1460AB92862C}"/>
              </a:ext>
            </a:extLst>
          </p:cNvPr>
          <p:cNvSpPr>
            <a:spLocks noGrp="1"/>
          </p:cNvSpPr>
          <p:nvPr>
            <p:ph type="body" idx="4294967295"/>
          </p:nvPr>
        </p:nvSpPr>
        <p:spPr>
          <a:xfrm>
            <a:off x="212655" y="1426466"/>
            <a:ext cx="8574733" cy="3611758"/>
          </a:xfrm>
        </p:spPr>
        <p:txBody>
          <a:bodyPr/>
          <a:lstStyle/>
          <a:p>
            <a:r>
              <a:rPr lang="en-CA" dirty="0"/>
              <a:t>It is suggested to use the proposed IIB-16 for CTC RA for the development of the next generation video coding standard</a:t>
            </a:r>
            <a:endParaRPr lang="en-US" dirty="0"/>
          </a:p>
          <a:p>
            <a:pPr lvl="1"/>
            <a:r>
              <a:rPr lang="en-US" dirty="0"/>
              <a:t>Provide 4.4% and 4.8% gain over GOP16 in HM and JEM under CTC</a:t>
            </a:r>
          </a:p>
          <a:p>
            <a:pPr lvl="1"/>
            <a:r>
              <a:rPr lang="en-US" dirty="0"/>
              <a:t>Applicable to all CTC sequences with intra period 32, 48, 64 and 96</a:t>
            </a:r>
          </a:p>
          <a:p>
            <a:pPr lvl="1"/>
            <a:r>
              <a:rPr lang="en-US" dirty="0"/>
              <a:t>Encoding run time memory usage is increased by 10% due to the easy implementation</a:t>
            </a:r>
          </a:p>
          <a:p>
            <a:pPr lvl="1"/>
            <a:r>
              <a:rPr lang="en-US" dirty="0"/>
              <a:t>No decoder change</a:t>
            </a:r>
          </a:p>
          <a:p>
            <a:pPr lvl="1"/>
            <a:r>
              <a:rPr lang="en-US" dirty="0"/>
              <a:t>RPS could signal the IIB-N structure</a:t>
            </a:r>
          </a:p>
          <a:p>
            <a:pPr lvl="1"/>
            <a:r>
              <a:rPr lang="en-US" dirty="0"/>
              <a:t>Only require one additional picture buffer in DPB</a:t>
            </a:r>
          </a:p>
          <a:p>
            <a:pPr marL="0" indent="0">
              <a:buNone/>
            </a:pPr>
            <a:endParaRPr lang="en-US" dirty="0"/>
          </a:p>
        </p:txBody>
      </p:sp>
      <p:sp>
        <p:nvSpPr>
          <p:cNvPr id="3" name="Title 2">
            <a:extLst>
              <a:ext uri="{FF2B5EF4-FFF2-40B4-BE49-F238E27FC236}">
                <a16:creationId xmlns:a16="http://schemas.microsoft.com/office/drawing/2014/main" id="{50317E7D-D09A-4D5F-AD4A-DE3ADEC0F508}"/>
              </a:ext>
            </a:extLst>
          </p:cNvPr>
          <p:cNvSpPr>
            <a:spLocks noGrp="1"/>
          </p:cNvSpPr>
          <p:nvPr>
            <p:ph type="title"/>
          </p:nvPr>
        </p:nvSpPr>
        <p:spPr>
          <a:xfrm>
            <a:off x="212655" y="740540"/>
            <a:ext cx="8574733" cy="484748"/>
          </a:xfrm>
        </p:spPr>
        <p:txBody>
          <a:bodyPr/>
          <a:lstStyle/>
          <a:p>
            <a:r>
              <a:rPr lang="en-US" dirty="0"/>
              <a:t>Conclusions</a:t>
            </a:r>
          </a:p>
        </p:txBody>
      </p:sp>
      <p:graphicFrame>
        <p:nvGraphicFramePr>
          <p:cNvPr id="4" name="Table 3">
            <a:extLst>
              <a:ext uri="{FF2B5EF4-FFF2-40B4-BE49-F238E27FC236}">
                <a16:creationId xmlns:a16="http://schemas.microsoft.com/office/drawing/2014/main" id="{B4A6F74C-0EBD-4225-80EE-97FC018F204A}"/>
              </a:ext>
            </a:extLst>
          </p:cNvPr>
          <p:cNvGraphicFramePr>
            <a:graphicFrameLocks noGrp="1"/>
          </p:cNvGraphicFramePr>
          <p:nvPr>
            <p:extLst>
              <p:ext uri="{D42A27DB-BD31-4B8C-83A1-F6EECF244321}">
                <p14:modId xmlns:p14="http://schemas.microsoft.com/office/powerpoint/2010/main" val="1189415231"/>
              </p:ext>
            </p:extLst>
          </p:nvPr>
        </p:nvGraphicFramePr>
        <p:xfrm>
          <a:off x="1523871" y="5038224"/>
          <a:ext cx="5952300" cy="897960"/>
        </p:xfrm>
        <a:graphic>
          <a:graphicData uri="http://schemas.openxmlformats.org/drawingml/2006/table">
            <a:tbl>
              <a:tblPr firstRow="1" bandRow="1">
                <a:tableStyleId>{0505E3EF-67EA-436B-97B2-0124C06EBD24}</a:tableStyleId>
              </a:tblPr>
              <a:tblGrid>
                <a:gridCol w="959065">
                  <a:extLst>
                    <a:ext uri="{9D8B030D-6E8A-4147-A177-3AD203B41FA5}">
                      <a16:colId xmlns:a16="http://schemas.microsoft.com/office/drawing/2014/main" val="3053303382"/>
                    </a:ext>
                  </a:extLst>
                </a:gridCol>
                <a:gridCol w="1013691">
                  <a:extLst>
                    <a:ext uri="{9D8B030D-6E8A-4147-A177-3AD203B41FA5}">
                      <a16:colId xmlns:a16="http://schemas.microsoft.com/office/drawing/2014/main" val="2534773257"/>
                    </a:ext>
                  </a:extLst>
                </a:gridCol>
                <a:gridCol w="1013691">
                  <a:extLst>
                    <a:ext uri="{9D8B030D-6E8A-4147-A177-3AD203B41FA5}">
                      <a16:colId xmlns:a16="http://schemas.microsoft.com/office/drawing/2014/main" val="3529360639"/>
                    </a:ext>
                  </a:extLst>
                </a:gridCol>
                <a:gridCol w="1041451">
                  <a:extLst>
                    <a:ext uri="{9D8B030D-6E8A-4147-A177-3AD203B41FA5}">
                      <a16:colId xmlns:a16="http://schemas.microsoft.com/office/drawing/2014/main" val="2902082009"/>
                    </a:ext>
                  </a:extLst>
                </a:gridCol>
                <a:gridCol w="1002050">
                  <a:extLst>
                    <a:ext uri="{9D8B030D-6E8A-4147-A177-3AD203B41FA5}">
                      <a16:colId xmlns:a16="http://schemas.microsoft.com/office/drawing/2014/main" val="3182246823"/>
                    </a:ext>
                  </a:extLst>
                </a:gridCol>
                <a:gridCol w="922352">
                  <a:extLst>
                    <a:ext uri="{9D8B030D-6E8A-4147-A177-3AD203B41FA5}">
                      <a16:colId xmlns:a16="http://schemas.microsoft.com/office/drawing/2014/main" val="1210469081"/>
                    </a:ext>
                  </a:extLst>
                </a:gridCol>
              </a:tblGrid>
              <a:tr h="463464">
                <a:tc>
                  <a:txBody>
                    <a:bodyPr/>
                    <a:lstStyle/>
                    <a:p>
                      <a:endParaRPr lang="en-US" sz="1400" dirty="0">
                        <a:effectLst/>
                        <a:latin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a:effectLst/>
                        </a:rPr>
                        <a:t>GOP 16</a:t>
                      </a:r>
                      <a:endParaRPr lang="en-US" sz="140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a:effectLst/>
                        </a:rPr>
                        <a:t>GOP 32</a:t>
                      </a:r>
                      <a:endParaRPr lang="en-US" sz="140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a:effectLst/>
                        </a:rPr>
                        <a:t>GOP64</a:t>
                      </a:r>
                      <a:endParaRPr lang="en-US" sz="140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dirty="0">
                          <a:effectLst/>
                        </a:rPr>
                        <a:t>IIB-16</a:t>
                      </a:r>
                      <a:endParaRPr lang="en-US" sz="1400" dirty="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dirty="0">
                          <a:effectLst/>
                        </a:rPr>
                        <a:t>IIB-8</a:t>
                      </a:r>
                      <a:endParaRPr lang="en-US" sz="1400" dirty="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3860321974"/>
                  </a:ext>
                </a:extLst>
              </a:tr>
              <a:tr h="434496">
                <a:tc>
                  <a:txBody>
                    <a:bodyPr/>
                    <a:lstStyle/>
                    <a:p>
                      <a:pPr marL="0" marR="0" algn="ctr" hangingPunct="0">
                        <a:spcBef>
                          <a:spcPts val="680"/>
                        </a:spcBef>
                        <a:spcAft>
                          <a:spcPts val="0"/>
                        </a:spcAft>
                        <a:tabLst>
                          <a:tab pos="228600" algn="l"/>
                          <a:tab pos="457200" algn="l"/>
                          <a:tab pos="685800" algn="l"/>
                          <a:tab pos="914400" algn="l"/>
                        </a:tabLst>
                      </a:pPr>
                      <a:r>
                        <a:rPr lang="en-US" sz="1400">
                          <a:effectLst/>
                        </a:rPr>
                        <a:t>DPB Size</a:t>
                      </a:r>
                      <a:endParaRPr lang="en-US" sz="140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a:effectLst/>
                        </a:rPr>
                        <a:t>5</a:t>
                      </a:r>
                      <a:endParaRPr lang="en-US" sz="140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dirty="0">
                          <a:effectLst/>
                        </a:rPr>
                        <a:t>6</a:t>
                      </a:r>
                      <a:endParaRPr lang="en-US" sz="1400" dirty="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a:effectLst/>
                        </a:rPr>
                        <a:t>7</a:t>
                      </a:r>
                      <a:endParaRPr lang="en-US" sz="140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a:effectLst/>
                        </a:rPr>
                        <a:t>6</a:t>
                      </a:r>
                      <a:endParaRPr lang="en-US" sz="1400">
                        <a:effectLst/>
                        <a:latin typeface="Times New Roman" panose="02020603050405020304" pitchFamily="18" charset="0"/>
                        <a:ea typeface="Times New Roman" panose="02020603050405020304" pitchFamily="18" charset="0"/>
                      </a:endParaRPr>
                    </a:p>
                  </a:txBody>
                  <a:tcPr/>
                </a:tc>
                <a:tc>
                  <a:txBody>
                    <a:bodyPr/>
                    <a:lstStyle/>
                    <a:p>
                      <a:pPr marL="0" marR="0" algn="ctr" hangingPunct="0">
                        <a:spcBef>
                          <a:spcPts val="680"/>
                        </a:spcBef>
                        <a:spcAft>
                          <a:spcPts val="0"/>
                        </a:spcAft>
                        <a:tabLst>
                          <a:tab pos="228600" algn="l"/>
                          <a:tab pos="457200" algn="l"/>
                          <a:tab pos="685800" algn="l"/>
                          <a:tab pos="914400" algn="l"/>
                        </a:tabLst>
                      </a:pPr>
                      <a:r>
                        <a:rPr lang="en-US" sz="1400" dirty="0">
                          <a:effectLst/>
                        </a:rPr>
                        <a:t>5</a:t>
                      </a:r>
                      <a:endParaRPr lang="en-US" sz="1400" dirty="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976291091"/>
                  </a:ext>
                </a:extLst>
              </a:tr>
            </a:tbl>
          </a:graphicData>
        </a:graphic>
      </p:graphicFrame>
    </p:spTree>
    <p:extLst>
      <p:ext uri="{BB962C8B-B14F-4D97-AF65-F5344CB8AC3E}">
        <p14:creationId xmlns:p14="http://schemas.microsoft.com/office/powerpoint/2010/main" val="1698026407"/>
      </p:ext>
    </p:extLst>
  </p:cSld>
  <p:clrMapOvr>
    <a:masterClrMapping/>
  </p:clrMapOvr>
</p:sld>
</file>

<file path=ppt/theme/theme1.xml><?xml version="1.0" encoding="utf-8"?>
<a:theme xmlns:a="http://schemas.openxmlformats.org/drawingml/2006/main" name="Blank">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743690</TotalTime>
  <Words>603</Words>
  <Application>Microsoft Office PowerPoint</Application>
  <PresentationFormat>On-screen Show (4:3)</PresentationFormat>
  <Paragraphs>111</Paragraphs>
  <Slides>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vt:i4>
      </vt:variant>
    </vt:vector>
  </HeadingPairs>
  <TitlesOfParts>
    <vt:vector size="18" baseType="lpstr">
      <vt:lpstr>Calibre Regular</vt:lpstr>
      <vt:lpstr>Qualcomm Regular</vt:lpstr>
      <vt:lpstr>Arial</vt:lpstr>
      <vt:lpstr>Consolas</vt:lpstr>
      <vt:lpstr>Courier New</vt:lpstr>
      <vt:lpstr>Qualcomm Office Bold</vt:lpstr>
      <vt:lpstr>Qualcomm Office Regular</vt:lpstr>
      <vt:lpstr>Times New Roman</vt:lpstr>
      <vt:lpstr>Blank</vt:lpstr>
      <vt:lpstr>Adaptive GOP structure with future reference picture in random access configuration</vt:lpstr>
      <vt:lpstr>Introduction</vt:lpstr>
      <vt:lpstr>Limitations of Applying GOP32/64</vt:lpstr>
      <vt:lpstr>The Proposed Structure: IIB-N</vt:lpstr>
      <vt:lpstr>IIB Structure</vt:lpstr>
      <vt:lpstr>IIB-16 vs. GOP32/64</vt:lpstr>
      <vt:lpstr>IIB-16 on HM-16.18</vt:lpstr>
      <vt:lpstr>IIB-16 on JEM-7.1</vt:lpstr>
      <vt:lpstr>Conclusions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HDR and WGG AhG</dc:title>
  <dc:creator>Review Jianle</dc:creator>
  <cp:lastModifiedBy>Yi-Wen Chen</cp:lastModifiedBy>
  <cp:revision>4329</cp:revision>
  <dcterms:created xsi:type="dcterms:W3CDTF">2014-04-16T00:20:46Z</dcterms:created>
  <dcterms:modified xsi:type="dcterms:W3CDTF">2018-04-13T19:24:10Z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1599302601</vt:i4>
  </property>
  <property fmtid="{D5CDD505-2E9C-101B-9397-08002B2CF9AE}" pid="3" name="_NewReviewCycle">
    <vt:lpwstr/>
  </property>
  <property fmtid="{D5CDD505-2E9C-101B-9397-08002B2CF9AE}" pid="4" name="_EmailSubject">
    <vt:lpwstr>HDR summary</vt:lpwstr>
  </property>
  <property fmtid="{D5CDD505-2E9C-101B-9397-08002B2CF9AE}" pid="5" name="_AuthorEmail">
    <vt:lpwstr>cjianle@qti.qualcomm.com</vt:lpwstr>
  </property>
  <property fmtid="{D5CDD505-2E9C-101B-9397-08002B2CF9AE}" pid="6" name="_AuthorEmailDisplayName">
    <vt:lpwstr>Chen, Jianle</vt:lpwstr>
  </property>
  <property fmtid="{D5CDD505-2E9C-101B-9397-08002B2CF9AE}" pid="7" name="_PreviousAdHocReviewCycleID">
    <vt:i4>-437161536</vt:i4>
  </property>
</Properties>
</file>