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21"/>
  </p:notesMasterIdLst>
  <p:sldIdLst>
    <p:sldId id="370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4" r:id="rId18"/>
    <p:sldId id="382" r:id="rId19"/>
    <p:sldId id="36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86316" autoAdjust="0"/>
  </p:normalViewPr>
  <p:slideViewPr>
    <p:cSldViewPr>
      <p:cViewPr varScale="1">
        <p:scale>
          <a:sx n="94" d="100"/>
          <a:sy n="94" d="100"/>
        </p:scale>
        <p:origin x="-2274" y="-108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2018/4/14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90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55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png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2"/>
            <a:ext cx="7529512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JVET-J0042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Intra Block Copy for Intra-Frame Coding 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896760" y="4182257"/>
            <a:ext cx="755392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Xuguang Zuo, Li Wang, Fangdong Chen and Xiaodan Song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AI Main10  VS JEM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7.0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ctr">
              <a:buClr>
                <a:srgbClr val="C00000"/>
              </a:buClr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Samsung for help with the crosscheck.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121553"/>
              </p:ext>
            </p:extLst>
          </p:nvPr>
        </p:nvGraphicFramePr>
        <p:xfrm>
          <a:off x="1043611" y="1664800"/>
          <a:ext cx="6768749" cy="3024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9532"/>
                <a:gridCol w="1132351"/>
                <a:gridCol w="1131376"/>
                <a:gridCol w="1131376"/>
                <a:gridCol w="849507"/>
                <a:gridCol w="924607"/>
              </a:tblGrid>
              <a:tr h="302434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All Intra Main10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2434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-0.07%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175%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-1.42%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-1.75%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-1.89%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146%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-1.04%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-1.60%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-1.58%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-0.42%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-0.38%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147%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-0.29%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-0.55%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-0.47%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-1.48%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-1.88%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-1.91%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133%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 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-0.75%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-1.03%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-1.04%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151%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F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-19.92%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-20.22%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-20.41%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130%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97%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514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7"/>
          <a:stretch/>
        </p:blipFill>
        <p:spPr bwMode="auto">
          <a:xfrm>
            <a:off x="2902782" y="1033346"/>
            <a:ext cx="3267075" cy="235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87" y="3795675"/>
            <a:ext cx="32861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245" y="3786150"/>
            <a:ext cx="33051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9"/>
          <p:cNvSpPr txBox="1"/>
          <p:nvPr/>
        </p:nvSpPr>
        <p:spPr>
          <a:xfrm>
            <a:off x="1155536" y="6084004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IBC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5357699" y="6084004"/>
            <a:ext cx="299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JEM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3038764" y="3356992"/>
            <a:ext cx="299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Original image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24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7"/>
          <p:cNvSpPr txBox="1"/>
          <p:nvPr/>
        </p:nvSpPr>
        <p:spPr>
          <a:xfrm>
            <a:off x="581324" y="1052736"/>
            <a:ext cx="8131136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 a IBC method for intra-frame coding on JEM. </a:t>
            </a: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Separate implementation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IBC mode is an inter mode. Skip mode flag removed.</a:t>
            </a: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Chroma: IBC mode is added to the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intra prediction mode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candidate list</a:t>
            </a:r>
          </a:p>
          <a:p>
            <a:pPr marL="285750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 :</a:t>
            </a:r>
          </a:p>
          <a:p>
            <a:pPr marL="342900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Natural video: -0.75%, -1.03% and -1.04% YUV gain, 51%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encoding complexity increase,</a:t>
            </a:r>
            <a:r>
              <a:rPr lang="zh-CN" altLang="en-US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 decoding complexity increase.</a:t>
            </a:r>
          </a:p>
          <a:p>
            <a:pPr marL="342900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Screen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 video: -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19.92%,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-20.22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%, -20.41% YUV gain, 30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 encoding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complexity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increase, no decoding complexity increase.</a:t>
            </a:r>
            <a:endParaRPr lang="en-US" altLang="zh-CN" sz="2400" kern="0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suggested 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further study IBC in CE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460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IBC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Concept of IBC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IBC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block matching technique wherein the current block is predicted by a reference block located in the already reconstructed region in the same frame.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876530"/>
              </p:ext>
            </p:extLst>
          </p:nvPr>
        </p:nvGraphicFramePr>
        <p:xfrm>
          <a:off x="2231740" y="2960948"/>
          <a:ext cx="440055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8" name="Visio" r:id="rId3" imgW="5531782" imgH="4193100" progId="Visio.Drawing.11">
                  <p:embed/>
                </p:oleObj>
              </mc:Choice>
              <mc:Fallback>
                <p:oleObj name="Visio" r:id="rId3" imgW="5531782" imgH="41931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1740" y="2960948"/>
                        <a:ext cx="4400550" cy="331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415586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Advantage of IBC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Exploit the non-local correlation in frame containing repeated textures or patterns.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IBC technique has been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proved efficient for the coding of screen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Motivation of the proposed IBC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also repeated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natural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theoretically IBC technique can also help improve the coding efficiency.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067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Implemented on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JEM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7.1 for intra-frame coding</a:t>
            </a:r>
          </a:p>
          <a:p>
            <a:pPr marL="285750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Separate coding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of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intra-frame in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JEM 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Independent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Quadtree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plus binary tree block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 of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67 intra prediction modes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Chroma: 6 CCLM modes and 5 intra prediction modes.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Separate implementation of IBC for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39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 mode is considered as an inter mode. The coding of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 is similar to an inter frame.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Syntax change: remove skip mode flag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5055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361" y="2886219"/>
            <a:ext cx="2947035" cy="392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56" name="Picture 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2276872"/>
            <a:ext cx="3780000" cy="45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56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 mode is a new mode added to the mode candidate list.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Process: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Decide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IBC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should be put into the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 list.</a:t>
            </a:r>
          </a:p>
          <a:p>
            <a:pPr marL="457200" indent="-457200" algn="just"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prediction type of the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blocks covering the co-located five positions of the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block. The five positions are checked in the order of center (CR), top-left (TL), top-right (TR), bottom-left (BL) and bottom-right (BR). 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782842"/>
              </p:ext>
            </p:extLst>
          </p:nvPr>
        </p:nvGraphicFramePr>
        <p:xfrm>
          <a:off x="4391980" y="3717032"/>
          <a:ext cx="4638060" cy="2946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8" name="Visio" r:id="rId3" imgW="3455000" imgH="2194830" progId="Visio.Drawing.11">
                  <p:embed/>
                </p:oleObj>
              </mc:Choice>
              <mc:Fallback>
                <p:oleObj name="Visio" r:id="rId3" imgW="3455000" imgH="21948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980" y="3717032"/>
                        <a:ext cx="4638060" cy="29468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5516" y="3753036"/>
            <a:ext cx="38524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fontAlgn="base">
              <a:spcAft>
                <a:spcPct val="0"/>
              </a:spcAft>
              <a:buClr>
                <a:srgbClr val="C00000"/>
              </a:buClr>
              <a:buFont typeface="+mj-lt"/>
              <a:buAutoNum type="arabicPeriod" startAt="2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the motion vectors 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MVs)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checked inter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blocks.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check if the scaled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MV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valid for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998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Process: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an inter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found and its MV is valid for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after scaling, then the IBC mode is put into the candidate list just behind the CCLM modes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Length of candidate list not changed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MV of IBC mode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first valid scaled MV from the inter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blocks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685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Motion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estimation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Search Range: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rectangular area surrounding current block.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top-left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bottom-right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of the search area are (-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SVer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(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SVer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C00000"/>
              </a:buClr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Search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Method: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Horizontal search and vertical search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Interlaced search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Refinement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Hash-based method used for 8x8 block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68352"/>
              </p:ext>
            </p:extLst>
          </p:nvPr>
        </p:nvGraphicFramePr>
        <p:xfrm>
          <a:off x="5342706" y="1700808"/>
          <a:ext cx="3333750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00" name="Visio" r:id="rId3" imgW="3335872" imgH="2292030" progId="Visio.Drawing.11">
                  <p:embed/>
                </p:oleObj>
              </mc:Choice>
              <mc:Fallback>
                <p:oleObj name="Visio" r:id="rId3" imgW="3335872" imgH="22920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2706" y="1700808"/>
                        <a:ext cx="3333750" cy="229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367644" y="2242609"/>
                <a:ext cx="298833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smtClean="0">
                          <a:latin typeface="Cambria Math"/>
                        </a:rPr>
                        <m:t>SHor</m:t>
                      </m:r>
                      <m:r>
                        <a:rPr lang="en-US" altLang="zh-CN" sz="240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 smtClean="0">
                          <a:latin typeface="Cambria Math"/>
                        </a:rPr>
                        <m:t>CWidth</m:t>
                      </m:r>
                      <m:r>
                        <a:rPr lang="en-US" altLang="zh-CN" sz="2400" smtClean="0">
                          <a:latin typeface="Cambria Math"/>
                        </a:rPr>
                        <m:t>≪2, </m:t>
                      </m:r>
                    </m:oMath>
                  </m:oMathPara>
                </a14:m>
                <a:endParaRPr lang="en-US" altLang="zh-CN" sz="2400" dirty="0" smtClean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>
                          <a:latin typeface="Cambria Math"/>
                        </a:rPr>
                        <m:t>SVer</m:t>
                      </m:r>
                      <m:r>
                        <a:rPr lang="en-US" altLang="zh-CN" sz="240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>
                          <a:latin typeface="Cambria Math"/>
                        </a:rPr>
                        <m:t>CHeight</m:t>
                      </m:r>
                      <m:r>
                        <a:rPr lang="en-US" altLang="zh-CN" sz="2400">
                          <a:latin typeface="Cambria Math"/>
                        </a:rPr>
                        <m:t>≪2 </m:t>
                      </m:r>
                    </m:oMath>
                  </m:oMathPara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2242609"/>
                <a:ext cx="2988332" cy="830997"/>
              </a:xfrm>
              <a:prstGeom prst="rect">
                <a:avLst/>
              </a:prstGeom>
              <a:blipFill rotWithShape="1">
                <a:blip r:embed="rId5"/>
                <a:stretch>
                  <a:fillRect b="-11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747536"/>
              </p:ext>
            </p:extLst>
          </p:nvPr>
        </p:nvGraphicFramePr>
        <p:xfrm>
          <a:off x="5832140" y="4149080"/>
          <a:ext cx="24003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01" name="Visio" r:id="rId6" imgW="2393108" imgH="2393280" progId="Visio.Drawing.11">
                  <p:embed/>
                </p:oleObj>
              </mc:Choice>
              <mc:Fallback>
                <p:oleObj name="Visio" r:id="rId6" imgW="2393108" imgH="2393280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2140" y="4149080"/>
                        <a:ext cx="2400300" cy="240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3567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25262</TotalTime>
  <Words>733</Words>
  <Application>Microsoft Office PowerPoint</Application>
  <PresentationFormat>全屏显示(4:3)</PresentationFormat>
  <Paragraphs>177</Paragraphs>
  <Slides>13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Visio</vt:lpstr>
      <vt:lpstr>PowerPoint 演示文稿</vt:lpstr>
      <vt:lpstr>Outline</vt:lpstr>
      <vt:lpstr>Introduction</vt:lpstr>
      <vt:lpstr>Introduction</vt:lpstr>
      <vt:lpstr>Proposed IBC</vt:lpstr>
      <vt:lpstr>Proposed IBC for luma frame</vt:lpstr>
      <vt:lpstr>Proposed IBC for chroma frame</vt:lpstr>
      <vt:lpstr>Proposed IBC for chroma frame</vt:lpstr>
      <vt:lpstr>Motion estimation for luma IBC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CN=左旭光/O=HIKVISION</cp:lastModifiedBy>
  <cp:revision>545</cp:revision>
  <dcterms:created xsi:type="dcterms:W3CDTF">2015-04-03T00:45:22Z</dcterms:created>
  <dcterms:modified xsi:type="dcterms:W3CDTF">2018-04-14T05:11:12Z</dcterms:modified>
  <cp:contentStatus/>
</cp:coreProperties>
</file>