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22"/>
  </p:notesMasterIdLst>
  <p:sldIdLst>
    <p:sldId id="370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4" r:id="rId18"/>
    <p:sldId id="382" r:id="rId19"/>
    <p:sldId id="369" r:id="rId20"/>
    <p:sldId id="36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76140" autoAdjust="0"/>
  </p:normalViewPr>
  <p:slideViewPr>
    <p:cSldViewPr>
      <p:cViewPr>
        <p:scale>
          <a:sx n="66" d="100"/>
          <a:sy n="66" d="100"/>
        </p:scale>
        <p:origin x="-3084" y="-456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2018/4/10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110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2.png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613152"/>
            <a:ext cx="7529512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JVET-J0042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Intra Block Copy for Intra-Frame Coding 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849741" y="4182257"/>
            <a:ext cx="56479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Xuguang Zuo, Li Wang and Fangdong Chen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AI Main10  VS JEM 7.0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646609"/>
              </p:ext>
            </p:extLst>
          </p:nvPr>
        </p:nvGraphicFramePr>
        <p:xfrm>
          <a:off x="899594" y="1520784"/>
          <a:ext cx="6768749" cy="3024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9532"/>
                <a:gridCol w="1132351"/>
                <a:gridCol w="1131376"/>
                <a:gridCol w="1131376"/>
                <a:gridCol w="849507"/>
                <a:gridCol w="924607"/>
              </a:tblGrid>
              <a:tr h="302434">
                <a:tc>
                  <a:txBody>
                    <a:bodyPr/>
                    <a:lstStyle/>
                    <a:p>
                      <a:endParaRPr lang="zh-CN" sz="18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All Intra Main10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2434">
                <a:tc>
                  <a:txBody>
                    <a:bodyPr/>
                    <a:lstStyle/>
                    <a:p>
                      <a:endParaRPr lang="zh-CN" sz="18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-0.07%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-0.05%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-0.07%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175%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-1.42%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-1.75%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-1.89%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146%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-1.04%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-1.60%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-1.58%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181%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-0.30%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-0.42%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-0.38%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147%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-0.29%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-0.55%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-0.47%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121%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-1.48%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-1.88%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-1.91%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133%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Overall 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-0.75%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-1.03%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-1.04%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151%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101%</a:t>
                      </a:r>
                      <a:endParaRPr lang="zh-CN" sz="24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F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-19.92%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-20.22%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-20.41%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130%</a:t>
                      </a:r>
                      <a:endParaRPr lang="zh-CN" sz="2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97%</a:t>
                      </a:r>
                      <a:endParaRPr lang="zh-CN" sz="2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514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7"/>
          <a:stretch/>
        </p:blipFill>
        <p:spPr bwMode="auto">
          <a:xfrm>
            <a:off x="2902782" y="1033346"/>
            <a:ext cx="3267075" cy="235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87" y="3795675"/>
            <a:ext cx="32861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245" y="3786150"/>
            <a:ext cx="33051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9"/>
          <p:cNvSpPr txBox="1"/>
          <p:nvPr/>
        </p:nvSpPr>
        <p:spPr>
          <a:xfrm>
            <a:off x="1155536" y="6084004"/>
            <a:ext cx="31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of IBC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0"/>
          <p:cNvSpPr txBox="1"/>
          <p:nvPr/>
        </p:nvSpPr>
        <p:spPr>
          <a:xfrm>
            <a:off x="5357699" y="6084004"/>
            <a:ext cx="299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of JEM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0"/>
          <p:cNvSpPr txBox="1"/>
          <p:nvPr/>
        </p:nvSpPr>
        <p:spPr>
          <a:xfrm>
            <a:off x="3038764" y="3356992"/>
            <a:ext cx="299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Original image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624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文本框 7"/>
          <p:cNvSpPr txBox="1"/>
          <p:nvPr/>
        </p:nvSpPr>
        <p:spPr>
          <a:xfrm>
            <a:off x="581324" y="1052736"/>
            <a:ext cx="8131136" cy="4644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 a IBC method for intra-frame coding on JEM. </a:t>
            </a:r>
          </a:p>
          <a:p>
            <a:pPr marL="342900" lvl="1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Independent implementation for </a:t>
            </a:r>
            <a:r>
              <a:rPr lang="en-US" altLang="zh-CN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and </a:t>
            </a:r>
            <a:r>
              <a:rPr lang="en-US" altLang="zh-CN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lvl="1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IBC mode is an inter mode. Skip mode flag removed.</a:t>
            </a:r>
          </a:p>
          <a:p>
            <a:pPr marL="342900" lvl="1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Chroma: IBC mode is added to the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intra prediction mode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candidate list</a:t>
            </a:r>
          </a:p>
          <a:p>
            <a:pPr marL="285750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 :</a:t>
            </a:r>
          </a:p>
          <a:p>
            <a:pPr marL="342900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Natural video: -0.75%, -1.03% and -1.04% YUV gain, 51% complexity increase.</a:t>
            </a:r>
          </a:p>
          <a:p>
            <a:pPr marL="342900" indent="-342900" algn="just" fontAlgn="base">
              <a:spcAft>
                <a:spcPct val="0"/>
              </a:spcAft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Screen content video: -19.92, 20.22%, -20.41% YUV gain, 30% complexity increase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4608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81324" y="1052736"/>
            <a:ext cx="8131136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Based on the above observation, it is suggested to adopt the proposed IBC scheme in the platform of next video coding standard.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0824" y="188913"/>
            <a:ext cx="6373403" cy="61179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en-US" altLang="zh-CN" b="1" kern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Suggestion</a:t>
            </a:r>
            <a:endParaRPr lang="zh-CN" altLang="en-US" b="1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42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IBC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Definition of IBC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IBC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block matching technique wherein the current block is predicted by a reference block located in the already reconstructed region in the same frame.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876530"/>
              </p:ext>
            </p:extLst>
          </p:nvPr>
        </p:nvGraphicFramePr>
        <p:xfrm>
          <a:off x="2231740" y="2960948"/>
          <a:ext cx="4400550" cy="331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2" name="Visio" r:id="rId3" imgW="5531782" imgH="4193100" progId="Visio.Drawing.11">
                  <p:embed/>
                </p:oleObj>
              </mc:Choice>
              <mc:Fallback>
                <p:oleObj name="Visio" r:id="rId3" imgW="5531782" imgH="41931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1740" y="2960948"/>
                        <a:ext cx="4400550" cy="331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415586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Advantage of IBC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Exploit the non-local correlation in a frame when there are repeated textures or patterns.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IBC technique has been adopted in HEVC screen content coding extension.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Motivation of the proposed IBC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also repeated content in a frame of natural images, theoretically IBC technique can also help improve the coding efficiency.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0671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Independent coding of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and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intra-frame in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JEM 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Independent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Quadtree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plus binary tree block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 of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67 intra prediction modes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Chroma: 6 CCLM modes and 5 intra prediction modes.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Independent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implementation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of IBC for </a:t>
            </a:r>
            <a:r>
              <a:rPr lang="en-US" altLang="zh-CN" sz="2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and </a:t>
            </a:r>
            <a:r>
              <a:rPr lang="en-US" altLang="zh-CN" sz="2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on JEM 7.1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39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IBC mode is considered as an inter mode. The coding of </a:t>
            </a:r>
            <a:r>
              <a:rPr lang="en-US" altLang="zh-CN" sz="2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 is similar to an inter frame.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Syntax change: remove skip mode flag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58122"/>
              </p:ext>
            </p:extLst>
          </p:nvPr>
        </p:nvGraphicFramePr>
        <p:xfrm>
          <a:off x="1007604" y="2132856"/>
          <a:ext cx="3960440" cy="4703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9" name="Visio" r:id="rId3" imgW="5533943" imgH="6626880" progId="Visio.Drawing.11">
                  <p:embed/>
                </p:oleObj>
              </mc:Choice>
              <mc:Fallback>
                <p:oleObj name="Visio" r:id="rId3" imgW="5533943" imgH="662688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604" y="2132856"/>
                        <a:ext cx="3960440" cy="47030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580663"/>
              </p:ext>
            </p:extLst>
          </p:nvPr>
        </p:nvGraphicFramePr>
        <p:xfrm>
          <a:off x="5129029" y="2892146"/>
          <a:ext cx="2971363" cy="3934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0" name="Visio" r:id="rId5" imgW="4237846" imgH="5641920" progId="Visio.Drawing.11">
                  <p:embed/>
                </p:oleObj>
              </mc:Choice>
              <mc:Fallback>
                <p:oleObj name="Visio" r:id="rId5" imgW="4237846" imgH="564192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029" y="2892146"/>
                        <a:ext cx="2971363" cy="39340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056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IBC mode is a new mode added to the mode candidate list.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Process: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decide if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IBC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should be put into the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</a:t>
            </a:r>
          </a:p>
          <a:p>
            <a:pPr marL="457200" indent="-457200" algn="just"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prediction type of the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blocks covering the co-located five positions of the current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block. The five positions are checked in the order of center (CR), top-left (TL), top-right (TR), bottom-left (BL) and bottom-right (BR). 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782842"/>
              </p:ext>
            </p:extLst>
          </p:nvPr>
        </p:nvGraphicFramePr>
        <p:xfrm>
          <a:off x="4391980" y="3717032"/>
          <a:ext cx="4638060" cy="2946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1" name="Visio" r:id="rId3" imgW="3455000" imgH="2194830" progId="Visio.Drawing.11">
                  <p:embed/>
                </p:oleObj>
              </mc:Choice>
              <mc:Fallback>
                <p:oleObj name="Visio" r:id="rId3" imgW="3455000" imgH="21948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980" y="3717032"/>
                        <a:ext cx="4638060" cy="29468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5516" y="3753036"/>
            <a:ext cx="385242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fontAlgn="base">
              <a:spcAft>
                <a:spcPct val="0"/>
              </a:spcAft>
              <a:buClr>
                <a:srgbClr val="C00000"/>
              </a:buClr>
              <a:buFont typeface="+mj-lt"/>
              <a:buAutoNum type="arabicPeriod" startAt="2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the motion vectors (MV) of inter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blocks according to the sequence format. Then check if the scaled MVs is valid for current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block.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998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IBC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chroma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frame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Process: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an inter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found and its MV is valid for current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after scaling, then the IBC mode is put into the candidate list just behind the CCLM modes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Length of candidate list not changed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MV of IBC mode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first scaled valid MV from the inter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blocks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685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Motion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estimation for </a:t>
            </a:r>
            <a:r>
              <a:rPr lang="en-US" altLang="zh-CN" b="1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luma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IBC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Search Range: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rectangular area surrounding current block.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top-left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bottom-right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 of the search area are (-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SVer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(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SVer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Search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Method: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Horizontal search and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vertiacal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search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Interlaced search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Refinement</a:t>
            </a:r>
          </a:p>
          <a:p>
            <a:pPr lvl="0" algn="just">
              <a:spcBef>
                <a:spcPts val="0"/>
              </a:spcBef>
              <a:buClr>
                <a:srgbClr val="C00000"/>
              </a:buClr>
              <a:buFont typeface="Times New Roman" panose="02020603050405020304" pitchFamily="18" charset="0"/>
              <a:buChar char="−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068352"/>
              </p:ext>
            </p:extLst>
          </p:nvPr>
        </p:nvGraphicFramePr>
        <p:xfrm>
          <a:off x="5342706" y="1700808"/>
          <a:ext cx="3333750" cy="229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6" name="Visio" r:id="rId3" imgW="3335872" imgH="2292030" progId="Visio.Drawing.11">
                  <p:embed/>
                </p:oleObj>
              </mc:Choice>
              <mc:Fallback>
                <p:oleObj name="Visio" r:id="rId3" imgW="3335872" imgH="22920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2706" y="1700808"/>
                        <a:ext cx="3333750" cy="229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367644" y="2242609"/>
                <a:ext cx="298833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smtClean="0">
                          <a:latin typeface="Cambria Math"/>
                        </a:rPr>
                        <m:t>SHor</m:t>
                      </m:r>
                      <m:r>
                        <a:rPr lang="en-US" altLang="zh-CN" sz="240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2400" smtClean="0">
                          <a:latin typeface="Cambria Math"/>
                        </a:rPr>
                        <m:t>CWidth</m:t>
                      </m:r>
                      <m:r>
                        <a:rPr lang="en-US" altLang="zh-CN" sz="2400" smtClean="0">
                          <a:latin typeface="Cambria Math"/>
                        </a:rPr>
                        <m:t>≪2, </m:t>
                      </m:r>
                    </m:oMath>
                  </m:oMathPara>
                </a14:m>
                <a:endParaRPr lang="en-US" altLang="zh-CN" sz="2400" dirty="0" smtClean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>
                          <a:latin typeface="Cambria Math"/>
                        </a:rPr>
                        <m:t>SVer</m:t>
                      </m:r>
                      <m:r>
                        <a:rPr lang="en-US" altLang="zh-CN" sz="240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2400">
                          <a:latin typeface="Cambria Math"/>
                        </a:rPr>
                        <m:t>CHeight</m:t>
                      </m:r>
                      <m:r>
                        <a:rPr lang="en-US" altLang="zh-CN" sz="2400">
                          <a:latin typeface="Cambria Math"/>
                        </a:rPr>
                        <m:t>≪2 </m:t>
                      </m:r>
                    </m:oMath>
                  </m:oMathPara>
                </a14:m>
                <a:endParaRPr lang="zh-CN" altLang="zh-CN" sz="2400" dirty="0"/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2242609"/>
                <a:ext cx="2988332" cy="830997"/>
              </a:xfrm>
              <a:prstGeom prst="rect">
                <a:avLst/>
              </a:prstGeom>
              <a:blipFill rotWithShape="1">
                <a:blip r:embed="rId5"/>
                <a:stretch>
                  <a:fillRect b="-11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747536"/>
              </p:ext>
            </p:extLst>
          </p:nvPr>
        </p:nvGraphicFramePr>
        <p:xfrm>
          <a:off x="5832140" y="4149080"/>
          <a:ext cx="24003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7" name="Visio" r:id="rId6" imgW="2393108" imgH="2393280" progId="Visio.Drawing.11">
                  <p:embed/>
                </p:oleObj>
              </mc:Choice>
              <mc:Fallback>
                <p:oleObj name="Visio" r:id="rId6" imgW="2393108" imgH="2393280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2140" y="4149080"/>
                        <a:ext cx="2400300" cy="2400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3567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25084</TotalTime>
  <Words>720</Words>
  <Application>Microsoft Office PowerPoint</Application>
  <PresentationFormat>全屏显示(4:3)</PresentationFormat>
  <Paragraphs>167</Paragraphs>
  <Slides>14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Visio</vt:lpstr>
      <vt:lpstr>PowerPoint 演示文稿</vt:lpstr>
      <vt:lpstr>Outline</vt:lpstr>
      <vt:lpstr>Introduction</vt:lpstr>
      <vt:lpstr>Introduction</vt:lpstr>
      <vt:lpstr>Proposed IBC</vt:lpstr>
      <vt:lpstr>Proposed IBC for luma frame</vt:lpstr>
      <vt:lpstr>Proposed IBC for chroma frame</vt:lpstr>
      <vt:lpstr>Proposed IBC for chroma frame</vt:lpstr>
      <vt:lpstr>Motion estimation for luma IBC</vt:lpstr>
      <vt:lpstr>Experimental Results</vt:lpstr>
      <vt:lpstr>Experimental Results</vt:lpstr>
      <vt:lpstr>Conclusion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CN=左旭光/O=HIKVISION</cp:lastModifiedBy>
  <cp:revision>527</cp:revision>
  <dcterms:created xsi:type="dcterms:W3CDTF">2015-04-03T00:45:22Z</dcterms:created>
  <dcterms:modified xsi:type="dcterms:W3CDTF">2018-04-10T07:09:41Z</dcterms:modified>
  <cp:contentStatus/>
</cp:coreProperties>
</file>