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</p:sldMasterIdLst>
  <p:notesMasterIdLst>
    <p:notesMasterId r:id="rId14"/>
  </p:notesMasterIdLst>
  <p:handoutMasterIdLst>
    <p:handoutMasterId r:id="rId15"/>
  </p:handoutMasterIdLst>
  <p:sldIdLst>
    <p:sldId id="256" r:id="rId2"/>
    <p:sldId id="364" r:id="rId3"/>
    <p:sldId id="377" r:id="rId4"/>
    <p:sldId id="365" r:id="rId5"/>
    <p:sldId id="380" r:id="rId6"/>
    <p:sldId id="379" r:id="rId7"/>
    <p:sldId id="374" r:id="rId8"/>
    <p:sldId id="375" r:id="rId9"/>
    <p:sldId id="376" r:id="rId10"/>
    <p:sldId id="372" r:id="rId11"/>
    <p:sldId id="373" r:id="rId12"/>
    <p:sldId id="378" r:id="rId13"/>
  </p:sldIdLst>
  <p:sldSz cx="9144000" cy="5143500" type="screen16x9"/>
  <p:notesSz cx="6731000" cy="9867900"/>
  <p:embeddedFontLst>
    <p:embeddedFont>
      <p:font typeface="Frutiger LT Com 45 Light" panose="020B0303030504090204" charset="0"/>
      <p:regular r:id="rId16"/>
      <p:bold r:id="rId17"/>
      <p:italic r:id="rId18"/>
      <p:boldItalic r:id="rId19"/>
    </p:embeddedFont>
    <p:embeddedFont>
      <p:font typeface="Frutiger LT Com 55 Roman" panose="020B0503030504090204" charset="0"/>
      <p:regular r:id="rId20"/>
      <p:bold r:id="rId21"/>
      <p:italic r:id="rId22"/>
    </p:embeddedFont>
    <p:embeddedFont>
      <p:font typeface="Cambria Math" panose="02040503050406030204" pitchFamily="18" charset="0"/>
      <p:regular r:id="rId23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C7D"/>
    <a:srgbClr val="A8AFAF"/>
    <a:srgbClr val="B2B2B2"/>
    <a:srgbClr val="FFFFFF"/>
    <a:srgbClr val="EEEFEF"/>
    <a:srgbClr val="D4E6F4"/>
    <a:srgbClr val="A2D7CB"/>
    <a:srgbClr val="5CBAA4"/>
    <a:srgbClr val="4C99B2"/>
    <a:srgbClr val="99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1" autoAdjust="0"/>
    <p:restoredTop sz="87911" autoAdjust="0"/>
  </p:normalViewPr>
  <p:slideViewPr>
    <p:cSldViewPr showGuides="1">
      <p:cViewPr varScale="1">
        <p:scale>
          <a:sx n="90" d="100"/>
          <a:sy n="90" d="100"/>
        </p:scale>
        <p:origin x="790" y="45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13.04.2018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13.04.2018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343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 smtClean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 smtClean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</a:t>
            </a:r>
            <a:r>
              <a:rPr lang="de-DE" sz="700" dirty="0" smtClean="0">
                <a:solidFill>
                  <a:schemeClr val="bg2"/>
                </a:solidFill>
              </a:rPr>
              <a:t>Fraunhofer</a:t>
            </a:r>
            <a:r>
              <a:rPr lang="de-DE" sz="700" baseline="0" dirty="0" smtClean="0">
                <a:solidFill>
                  <a:schemeClr val="bg2"/>
                </a:solidFill>
              </a:rPr>
              <a:t> HHI | </a:t>
            </a:r>
            <a:r>
              <a:rPr lang="de-DE" sz="700" kern="1200" dirty="0" smtClean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 smtClean="0"/>
              <a:t> </a:t>
            </a:r>
            <a:r>
              <a:rPr lang="de-DE" sz="700" baseline="0" dirty="0" smtClean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 smtClean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 smtClean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 smtClean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</a:t>
            </a:r>
            <a:r>
              <a:rPr lang="de-DE" sz="700" dirty="0" smtClean="0">
                <a:solidFill>
                  <a:schemeClr val="bg2"/>
                </a:solidFill>
              </a:rPr>
              <a:t>Fraunhofer</a:t>
            </a:r>
            <a:r>
              <a:rPr lang="de-DE" sz="700" baseline="0" dirty="0" smtClean="0">
                <a:solidFill>
                  <a:schemeClr val="bg2"/>
                </a:solidFill>
              </a:rPr>
              <a:t> HHI | </a:t>
            </a:r>
            <a:r>
              <a:rPr lang="en-US" sz="700" kern="1200" dirty="0" smtClean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 </a:t>
            </a:r>
            <a:r>
              <a:rPr lang="de-DE" sz="700" baseline="0" dirty="0" smtClean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8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Multi-Hypothesis INTER PREDICTION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JVET-J0041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/>
              <a:t/>
            </a:r>
            <a:br>
              <a:rPr lang="de-DE" dirty="0"/>
            </a:br>
            <a:r>
              <a:rPr lang="de-DE" sz="1600" cap="none" dirty="0" smtClean="0"/>
              <a:t>Martin Winken, Christian </a:t>
            </a:r>
            <a:r>
              <a:rPr lang="de-DE" sz="1600" cap="none" dirty="0" err="1" smtClean="0"/>
              <a:t>Bartnik</a:t>
            </a:r>
            <a:r>
              <a:rPr lang="de-DE" sz="1600" cap="none" dirty="0" smtClean="0"/>
              <a:t>,</a:t>
            </a:r>
            <a:br>
              <a:rPr lang="de-DE" sz="1600" cap="none" dirty="0" smtClean="0"/>
            </a:br>
            <a:r>
              <a:rPr lang="de-DE" sz="1600" cap="none" dirty="0" smtClean="0"/>
              <a:t>Heiko Schwarz, Detlev </a:t>
            </a:r>
            <a:r>
              <a:rPr lang="de-DE" sz="1600" cap="none" dirty="0" err="1" smtClean="0"/>
              <a:t>Marpe</a:t>
            </a:r>
            <a:r>
              <a:rPr lang="de-DE" sz="1600" cap="none" dirty="0" smtClean="0"/>
              <a:t>, Thomas Wiegand</a:t>
            </a:r>
            <a:endParaRPr lang="en-US" sz="1600" cap="none" noProof="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6649" y="1975476"/>
            <a:ext cx="3759525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/>
        </p:spPr>
      </p:pic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de-DE" dirty="0" smtClean="0"/>
              <a:t>Experimental </a:t>
            </a:r>
            <a:r>
              <a:rPr lang="de-DE" dirty="0" err="1" smtClean="0"/>
              <a:t>results</a:t>
            </a:r>
            <a:r>
              <a:rPr lang="de-DE" dirty="0" smtClean="0"/>
              <a:t> (Random Access)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27" y="987573"/>
            <a:ext cx="4396748" cy="3150876"/>
          </a:xfrm>
        </p:spPr>
      </p:pic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Speaker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222" y="987573"/>
            <a:ext cx="4396748" cy="315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1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de-DE" dirty="0" smtClean="0"/>
              <a:t>Experimental </a:t>
            </a:r>
            <a:r>
              <a:rPr lang="de-DE" dirty="0" err="1" smtClean="0"/>
              <a:t>results</a:t>
            </a:r>
            <a:r>
              <a:rPr lang="de-DE" dirty="0" smtClean="0"/>
              <a:t> (Low </a:t>
            </a:r>
            <a:r>
              <a:rPr lang="de-DE" dirty="0" err="1" smtClean="0"/>
              <a:t>delay</a:t>
            </a:r>
            <a:r>
              <a:rPr lang="de-DE" dirty="0" smtClean="0"/>
              <a:t> B)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27" y="987573"/>
            <a:ext cx="4396748" cy="3150876"/>
          </a:xfrm>
        </p:spPr>
      </p:pic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Speaker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222" y="987573"/>
            <a:ext cx="4396748" cy="315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1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600" dirty="0" smtClean="0"/>
              <a:t>Different </a:t>
            </a:r>
            <a:r>
              <a:rPr lang="de-DE" sz="2600" dirty="0" err="1" smtClean="0"/>
              <a:t>complexity-gain</a:t>
            </a:r>
            <a:r>
              <a:rPr lang="de-DE" sz="2600" dirty="0" smtClean="0"/>
              <a:t> trade-offs </a:t>
            </a:r>
            <a:r>
              <a:rPr lang="de-DE" sz="2600" dirty="0" err="1" smtClean="0"/>
              <a:t>possible</a:t>
            </a:r>
            <a:endParaRPr lang="de-DE" sz="2600" dirty="0"/>
          </a:p>
          <a:p>
            <a:r>
              <a:rPr lang="de-DE" sz="2600" dirty="0" smtClean="0"/>
              <a:t>Random </a:t>
            </a:r>
            <a:r>
              <a:rPr lang="de-DE" sz="2600" smtClean="0"/>
              <a:t>Access at CTC QPs (22,27,32,37</a:t>
            </a:r>
            <a:r>
              <a:rPr lang="de-DE" sz="2600" dirty="0" smtClean="0"/>
              <a:t>):</a:t>
            </a:r>
          </a:p>
          <a:p>
            <a:pPr lvl="1"/>
            <a:r>
              <a:rPr lang="de-DE" sz="2600" dirty="0" err="1" smtClean="0"/>
              <a:t>Coding</a:t>
            </a:r>
            <a:r>
              <a:rPr lang="de-DE" sz="2600" dirty="0" smtClean="0"/>
              <a:t> </a:t>
            </a:r>
            <a:r>
              <a:rPr lang="de-DE" sz="2600" dirty="0" err="1" smtClean="0"/>
              <a:t>gains</a:t>
            </a:r>
            <a:r>
              <a:rPr lang="de-DE" sz="2600" dirty="0" smtClean="0"/>
              <a:t>: -0.5…-1.4% Y BD </a:t>
            </a:r>
            <a:r>
              <a:rPr lang="de-DE" sz="2600" dirty="0" err="1" smtClean="0"/>
              <a:t>bit</a:t>
            </a:r>
            <a:r>
              <a:rPr lang="de-DE" sz="2600" dirty="0" smtClean="0"/>
              <a:t> rate</a:t>
            </a:r>
          </a:p>
          <a:p>
            <a:pPr lvl="1"/>
            <a:r>
              <a:rPr lang="de-DE" sz="2600" dirty="0" err="1" smtClean="0"/>
              <a:t>Complexity</a:t>
            </a:r>
            <a:r>
              <a:rPr lang="de-DE" sz="2600" dirty="0" smtClean="0"/>
              <a:t>: ~112…132% </a:t>
            </a:r>
            <a:r>
              <a:rPr lang="de-DE" sz="2600" dirty="0" err="1" smtClean="0"/>
              <a:t>encoder</a:t>
            </a:r>
            <a:r>
              <a:rPr lang="de-DE" sz="2600" dirty="0" smtClean="0"/>
              <a:t>,</a:t>
            </a:r>
            <a:br>
              <a:rPr lang="de-DE" sz="2600" dirty="0" smtClean="0"/>
            </a:br>
            <a:r>
              <a:rPr lang="de-DE" sz="2600" dirty="0" smtClean="0"/>
              <a:t>~100…102% </a:t>
            </a:r>
            <a:r>
              <a:rPr lang="de-DE" sz="2600" dirty="0" err="1" smtClean="0"/>
              <a:t>decoder</a:t>
            </a:r>
            <a:endParaRPr lang="de-DE" sz="2600" dirty="0" smtClean="0"/>
          </a:p>
          <a:p>
            <a:endParaRPr lang="de-DE" sz="2600" dirty="0" smtClean="0"/>
          </a:p>
          <a:p>
            <a:r>
              <a:rPr lang="de-DE" sz="2600" dirty="0" err="1" smtClean="0"/>
              <a:t>Propose</a:t>
            </a:r>
            <a:r>
              <a:rPr lang="de-DE" sz="2600" dirty="0" smtClean="0"/>
              <a:t> </a:t>
            </a:r>
            <a:r>
              <a:rPr lang="de-DE" sz="2600" dirty="0" err="1" smtClean="0"/>
              <a:t>to</a:t>
            </a:r>
            <a:r>
              <a:rPr lang="de-DE" sz="2600" dirty="0" smtClean="0"/>
              <a:t> </a:t>
            </a:r>
            <a:r>
              <a:rPr lang="de-DE" sz="2600" dirty="0" err="1" smtClean="0"/>
              <a:t>consider</a:t>
            </a:r>
            <a:r>
              <a:rPr lang="de-DE" sz="2600" dirty="0" smtClean="0"/>
              <a:t> </a:t>
            </a:r>
            <a:r>
              <a:rPr lang="de-DE" sz="2600" dirty="0" err="1" smtClean="0"/>
              <a:t>for</a:t>
            </a:r>
            <a:r>
              <a:rPr lang="de-DE" sz="2600" dirty="0" smtClean="0"/>
              <a:t> </a:t>
            </a:r>
            <a:r>
              <a:rPr lang="de-DE" sz="2600" dirty="0" err="1" smtClean="0"/>
              <a:t>further</a:t>
            </a:r>
            <a:r>
              <a:rPr lang="de-DE" sz="2600" dirty="0" smtClean="0"/>
              <a:t> </a:t>
            </a:r>
            <a:r>
              <a:rPr lang="de-DE" sz="2600" dirty="0" err="1" smtClean="0"/>
              <a:t>standardization</a:t>
            </a:r>
            <a:r>
              <a:rPr lang="de-DE" sz="2600" dirty="0" smtClean="0"/>
              <a:t> </a:t>
            </a:r>
            <a:r>
              <a:rPr lang="de-DE" sz="2600" dirty="0" err="1" smtClean="0"/>
              <a:t>work</a:t>
            </a:r>
            <a:endParaRPr lang="de-DE" sz="2600" dirty="0" smtClean="0"/>
          </a:p>
          <a:p>
            <a:endParaRPr lang="de-DE" sz="2600" dirty="0"/>
          </a:p>
          <a:p>
            <a:pPr marL="0" indent="0">
              <a:buNone/>
            </a:pPr>
            <a:endParaRPr lang="de-DE" sz="2600" dirty="0" smtClean="0"/>
          </a:p>
          <a:p>
            <a:endParaRPr lang="de-DE" sz="2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929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Basic </a:t>
            </a:r>
            <a:r>
              <a:rPr lang="de-DE" dirty="0" err="1" smtClean="0"/>
              <a:t>concept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Superpose multiple (i.e., more than 2) motion-compensated prediction signals</a:t>
                </a:r>
              </a:p>
              <a:p>
                <a:r>
                  <a:rPr lang="en-US" dirty="0" smtClean="0"/>
                  <a:t>Allow different weights for the individual prediction signals (“hypotheses”)</a:t>
                </a:r>
              </a:p>
              <a:p>
                <a:r>
                  <a:rPr lang="en-US" dirty="0" smtClean="0"/>
                  <a:t>Idea: Use recursive approach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𝑢𝑛𝑖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b="0" dirty="0" smtClean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𝑢𝑛𝑖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𝑏𝑖</m:t>
                        </m:r>
                      </m:sub>
                    </m:sSub>
                  </m:oMath>
                </a14:m>
                <a:r>
                  <a:rPr lang="en-US" dirty="0" smtClean="0"/>
                  <a:t>: ordinary </a:t>
                </a:r>
                <a:r>
                  <a:rPr lang="en-US" dirty="0" err="1" smtClean="0"/>
                  <a:t>uni</a:t>
                </a:r>
                <a:r>
                  <a:rPr lang="en-US" dirty="0" smtClean="0"/>
                  <a:t>/bi-prediction signal (as in HEVC/H.265)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/>
                  <a:t>: </a:t>
                </a:r>
                <a:r>
                  <a:rPr lang="en-US" dirty="0" smtClean="0"/>
                  <a:t>additional 3</a:t>
                </a:r>
                <a:r>
                  <a:rPr lang="en-US" baseline="30000" dirty="0" smtClean="0"/>
                  <a:t>rd</a:t>
                </a:r>
                <a:r>
                  <a:rPr lang="en-US" dirty="0" smtClean="0"/>
                  <a:t> hypothesis</a:t>
                </a:r>
                <a:endParaRPr lang="en-US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/>
                  <a:t>: weighted </a:t>
                </a:r>
                <a:r>
                  <a:rPr lang="en-US" dirty="0" smtClean="0"/>
                  <a:t>3-hypotheses inter prediction </a:t>
                </a:r>
                <a:r>
                  <a:rPr lang="en-US" dirty="0"/>
                  <a:t>signal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 smtClean="0"/>
                  <a:t>: weighting factor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∈{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Generalize to N hypotheses: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endParaRPr lang="en-US" dirty="0"/>
              </a:p>
              <a:p>
                <a:pPr lvl="1"/>
                <a:endParaRPr lang="en-US" dirty="0"/>
              </a:p>
              <a:p>
                <a:pPr marL="720000" lvl="2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40" t="-19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397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Interaction </a:t>
            </a:r>
            <a:r>
              <a:rPr lang="de-DE" dirty="0" err="1" smtClean="0"/>
              <a:t>with</a:t>
            </a:r>
            <a:r>
              <a:rPr lang="de-DE" dirty="0" smtClean="0"/>
              <a:t> MERGE </a:t>
            </a:r>
            <a:r>
              <a:rPr lang="de-DE" dirty="0" err="1" smtClean="0"/>
              <a:t>mode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Additional hypotheses are also allowed in MERGE mode (but not SKIP)</a:t>
            </a:r>
          </a:p>
          <a:p>
            <a:endParaRPr lang="en-US" sz="2400" dirty="0" smtClean="0"/>
          </a:p>
          <a:p>
            <a:r>
              <a:rPr lang="en-US" sz="2400" dirty="0" smtClean="0"/>
              <a:t>Additional hypotheses are part of the merging candidate (i.e., can be inherited)</a:t>
            </a:r>
          </a:p>
          <a:p>
            <a:endParaRPr lang="en-US" sz="2400" dirty="0" smtClean="0"/>
          </a:p>
          <a:p>
            <a:r>
              <a:rPr lang="en-US" sz="2400" dirty="0" smtClean="0"/>
              <a:t>There is a limit on the total number of additional hypotheses (for our </a:t>
            </a:r>
            <a:r>
              <a:rPr lang="en-US" sz="2400" dirty="0" err="1" smtClean="0"/>
              <a:t>CfP</a:t>
            </a:r>
            <a:r>
              <a:rPr lang="en-US" sz="2400" dirty="0" smtClean="0"/>
              <a:t> response: 1)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1105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Syntax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100379"/>
              </p:ext>
            </p:extLst>
          </p:nvPr>
        </p:nvGraphicFramePr>
        <p:xfrm>
          <a:off x="395536" y="771550"/>
          <a:ext cx="6049962" cy="379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Document" r:id="rId3" imgW="6069600" imgH="3812130" progId="Word.Document.12">
                  <p:embed/>
                </p:oleObj>
              </mc:Choice>
              <mc:Fallback>
                <p:oleObj name="Document" r:id="rId3" imgW="6069600" imgH="38121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771550"/>
                        <a:ext cx="6049962" cy="3798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45498" y="2163161"/>
            <a:ext cx="24662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single combined reference picture list is used.</a:t>
            </a:r>
          </a:p>
        </p:txBody>
      </p:sp>
    </p:spTree>
    <p:extLst>
      <p:ext uri="{BB962C8B-B14F-4D97-AF65-F5344CB8AC3E}">
        <p14:creationId xmlns:p14="http://schemas.microsoft.com/office/powerpoint/2010/main" val="228674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Multi-Hypothesis Motion </a:t>
            </a:r>
            <a:r>
              <a:rPr lang="de-DE" smtClean="0"/>
              <a:t>Estimation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For a given CU, the conventional inter modes are tested first.</a:t>
            </a:r>
            <a:endParaRPr lang="en-US" sz="2400" dirty="0"/>
          </a:p>
          <a:p>
            <a:r>
              <a:rPr lang="en-US" sz="2400" dirty="0" smtClean="0"/>
              <a:t>For the best of these, an additional prediction hypothesis is searched.</a:t>
            </a:r>
          </a:p>
          <a:p>
            <a:r>
              <a:rPr lang="en-US" sz="2400" dirty="0" smtClean="0"/>
              <a:t>A reduced search range of 16 is used.</a:t>
            </a:r>
          </a:p>
          <a:p>
            <a:r>
              <a:rPr lang="en-US" sz="2400" dirty="0" smtClean="0"/>
              <a:t>If more additional hypotheses allowed, another hypothesis is searched like above.</a:t>
            </a:r>
          </a:p>
          <a:p>
            <a:pPr lvl="1"/>
            <a:endParaRPr lang="en-US" sz="24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10812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Experimental </a:t>
            </a:r>
            <a:r>
              <a:rPr lang="de-DE" dirty="0" err="1" smtClean="0"/>
              <a:t>results</a:t>
            </a:r>
            <a:r>
              <a:rPr lang="de-DE" dirty="0" smtClean="0"/>
              <a:t>: </a:t>
            </a:r>
            <a:r>
              <a:rPr lang="de-DE" dirty="0" err="1" smtClean="0"/>
              <a:t>Configuration</a:t>
            </a:r>
            <a:r>
              <a:rPr lang="de-DE" dirty="0" smtClean="0"/>
              <a:t> </a:t>
            </a:r>
            <a:r>
              <a:rPr lang="de-DE" dirty="0" err="1" smtClean="0"/>
              <a:t>settings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 err="1" smtClean="0"/>
              <a:t>Only</a:t>
            </a:r>
            <a:r>
              <a:rPr lang="de-DE" sz="2400" dirty="0" smtClean="0"/>
              <a:t> QT+BTS </a:t>
            </a:r>
            <a:r>
              <a:rPr lang="de-DE" sz="2400" dirty="0" err="1"/>
              <a:t>partitioning</a:t>
            </a:r>
            <a:r>
              <a:rPr lang="de-DE" sz="2400" dirty="0"/>
              <a:t> (</a:t>
            </a:r>
            <a:r>
              <a:rPr lang="de-DE" sz="2400" dirty="0" err="1"/>
              <a:t>see</a:t>
            </a:r>
            <a:r>
              <a:rPr lang="de-DE" sz="2400" dirty="0"/>
              <a:t> </a:t>
            </a:r>
            <a:r>
              <a:rPr lang="de-DE" sz="2400" dirty="0" smtClean="0"/>
              <a:t>JVET-J0035</a:t>
            </a:r>
            <a:r>
              <a:rPr lang="de-DE" sz="2400" dirty="0"/>
              <a:t>) </a:t>
            </a:r>
            <a:r>
              <a:rPr lang="de-DE" sz="2400" dirty="0" err="1"/>
              <a:t>and</a:t>
            </a:r>
            <a:r>
              <a:rPr lang="de-DE" sz="2400" dirty="0"/>
              <a:t> </a:t>
            </a:r>
            <a:r>
              <a:rPr lang="de-DE" sz="2400" dirty="0" smtClean="0"/>
              <a:t>multi-</a:t>
            </a:r>
            <a:r>
              <a:rPr lang="de-DE" sz="2400" dirty="0" err="1" smtClean="0"/>
              <a:t>hypothesis</a:t>
            </a:r>
            <a:r>
              <a:rPr lang="de-DE" sz="2400" dirty="0" smtClean="0"/>
              <a:t> </a:t>
            </a:r>
            <a:r>
              <a:rPr lang="de-DE" sz="2400" dirty="0" err="1" smtClean="0"/>
              <a:t>inter</a:t>
            </a:r>
            <a:r>
              <a:rPr lang="de-DE" sz="2400" dirty="0" smtClean="0"/>
              <a:t> </a:t>
            </a:r>
            <a:r>
              <a:rPr lang="de-DE" sz="2400" dirty="0" err="1" smtClean="0"/>
              <a:t>prediction</a:t>
            </a:r>
            <a:r>
              <a:rPr lang="de-DE" sz="2400" dirty="0" smtClean="0"/>
              <a:t> </a:t>
            </a:r>
            <a:r>
              <a:rPr lang="de-DE" sz="2400" dirty="0" err="1" smtClean="0"/>
              <a:t>enabled</a:t>
            </a:r>
            <a:endParaRPr lang="de-DE" sz="2400" dirty="0" smtClean="0"/>
          </a:p>
          <a:p>
            <a:endParaRPr lang="de-DE" sz="2400" dirty="0"/>
          </a:p>
          <a:p>
            <a:r>
              <a:rPr lang="de-DE" sz="2400" dirty="0" smtClean="0"/>
              <a:t>Test </a:t>
            </a:r>
            <a:r>
              <a:rPr lang="de-DE" sz="2400" dirty="0" err="1" smtClean="0"/>
              <a:t>set</a:t>
            </a:r>
            <a:r>
              <a:rPr lang="de-DE" sz="2400" dirty="0" smtClean="0"/>
              <a:t>: Common Test </a:t>
            </a:r>
            <a:r>
              <a:rPr lang="de-DE" sz="2400" dirty="0" err="1" smtClean="0"/>
              <a:t>Conditions</a:t>
            </a:r>
            <a:r>
              <a:rPr lang="de-DE" sz="2400" dirty="0" smtClean="0"/>
              <a:t> </a:t>
            </a:r>
            <a:r>
              <a:rPr lang="de-DE" sz="2400" dirty="0" smtClean="0"/>
              <a:t>(CTC) </a:t>
            </a:r>
            <a:r>
              <a:rPr lang="de-DE" sz="2400" dirty="0" smtClean="0"/>
              <a:t>+</a:t>
            </a:r>
            <a:br>
              <a:rPr lang="de-DE" sz="2400" dirty="0" smtClean="0"/>
            </a:br>
            <a:r>
              <a:rPr lang="de-DE" sz="2400" dirty="0" smtClean="0"/>
              <a:t> </a:t>
            </a:r>
            <a:r>
              <a:rPr lang="de-DE" sz="2400" dirty="0" smtClean="0"/>
              <a:t>Call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Proposals</a:t>
            </a:r>
            <a:r>
              <a:rPr lang="de-DE" sz="2400" dirty="0" smtClean="0"/>
              <a:t> (</a:t>
            </a:r>
            <a:r>
              <a:rPr lang="de-DE" sz="2400" dirty="0" err="1" smtClean="0"/>
              <a:t>CfP</a:t>
            </a:r>
            <a:r>
              <a:rPr lang="de-DE" sz="2400" dirty="0" smtClean="0"/>
              <a:t>) </a:t>
            </a:r>
            <a:r>
              <a:rPr lang="de-DE" sz="2400" dirty="0" err="1" smtClean="0"/>
              <a:t>sequences</a:t>
            </a:r>
            <a:endParaRPr lang="de-DE" sz="2400" dirty="0" smtClean="0"/>
          </a:p>
          <a:p>
            <a:endParaRPr lang="de-DE" sz="2400" dirty="0"/>
          </a:p>
          <a:p>
            <a:r>
              <a:rPr lang="de-DE" sz="2400" dirty="0"/>
              <a:t>F</a:t>
            </a:r>
            <a:r>
              <a:rPr lang="de-DE" sz="2400" dirty="0" smtClean="0"/>
              <a:t>irst 49 </a:t>
            </a:r>
            <a:r>
              <a:rPr lang="de-DE" sz="2400" dirty="0" err="1" smtClean="0"/>
              <a:t>frames</a:t>
            </a:r>
            <a:r>
              <a:rPr lang="de-DE" sz="2400" dirty="0" smtClean="0"/>
              <a:t> </a:t>
            </a:r>
            <a:r>
              <a:rPr lang="de-DE" sz="2400" dirty="0" err="1" smtClean="0"/>
              <a:t>are</a:t>
            </a:r>
            <a:r>
              <a:rPr lang="de-DE" sz="2400" dirty="0" smtClean="0"/>
              <a:t> </a:t>
            </a:r>
            <a:r>
              <a:rPr lang="de-DE" sz="2400" dirty="0" err="1" smtClean="0"/>
              <a:t>encoded</a:t>
            </a:r>
            <a:r>
              <a:rPr lang="de-DE" sz="2400" dirty="0" smtClean="0"/>
              <a:t>.</a:t>
            </a:r>
          </a:p>
          <a:p>
            <a:endParaRPr lang="en-US" sz="24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527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Experimental </a:t>
            </a:r>
            <a:r>
              <a:rPr lang="de-DE" dirty="0" err="1" smtClean="0"/>
              <a:t>results</a:t>
            </a:r>
            <a:r>
              <a:rPr lang="de-DE" dirty="0" smtClean="0"/>
              <a:t>: 1 </a:t>
            </a:r>
            <a:r>
              <a:rPr lang="de-DE" dirty="0" err="1" smtClean="0"/>
              <a:t>add.hyp</a:t>
            </a:r>
            <a:r>
              <a:rPr lang="de-DE" dirty="0" smtClean="0"/>
              <a:t>, 1 </a:t>
            </a:r>
            <a:r>
              <a:rPr lang="de-DE" dirty="0" err="1" smtClean="0"/>
              <a:t>ref</a:t>
            </a:r>
            <a:r>
              <a:rPr lang="de-DE" dirty="0" smtClean="0"/>
              <a:t>, 1 </a:t>
            </a:r>
            <a:r>
              <a:rPr lang="de-DE" dirty="0" err="1" smtClean="0"/>
              <a:t>weight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Speaker</a:t>
            </a:r>
            <a:endParaRPr lang="de-DE" dirty="0"/>
          </a:p>
        </p:txBody>
      </p:sp>
      <p:graphicFrame>
        <p:nvGraphicFramePr>
          <p:cNvPr id="8" name="Inhaltsplatzhalt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667810"/>
              </p:ext>
            </p:extLst>
          </p:nvPr>
        </p:nvGraphicFramePr>
        <p:xfrm>
          <a:off x="1821018" y="771550"/>
          <a:ext cx="5489715" cy="3420602"/>
        </p:xfrm>
        <a:graphic>
          <a:graphicData uri="http://schemas.openxmlformats.org/drawingml/2006/table">
            <a:tbl>
              <a:tblPr/>
              <a:tblGrid>
                <a:gridCol w="652035">
                  <a:extLst>
                    <a:ext uri="{9D8B030D-6E8A-4147-A177-3AD203B41FA5}">
                      <a16:colId xmlns:a16="http://schemas.microsoft.com/office/drawing/2014/main" val="193332597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976739379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771770285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1826433922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940383826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1746852284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774986665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3395021728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3257476978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4233275385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1394718133"/>
                    </a:ext>
                  </a:extLst>
                </a:gridCol>
              </a:tblGrid>
              <a:tr h="153526"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427182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22, 27, 32, 37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27, 32, 37, 42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131481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320154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A1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13547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A2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486012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B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081043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C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421853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D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046686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32135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F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266000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360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591999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SDR-A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30583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SDR-B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295119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HDR-A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261872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HDR-B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247920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all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987273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all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07880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+ CfP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065522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729413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040555"/>
                  </a:ext>
                </a:extLst>
              </a:tr>
              <a:tr h="153526"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748669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22, 27, 32, 37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27, 32, 37, 42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869049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7963233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898639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492584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747738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342005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575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639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0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Experimental </a:t>
            </a:r>
            <a:r>
              <a:rPr lang="de-DE" dirty="0" err="1" smtClean="0"/>
              <a:t>results</a:t>
            </a:r>
            <a:r>
              <a:rPr lang="de-DE" dirty="0" smtClean="0"/>
              <a:t>: 1 </a:t>
            </a:r>
            <a:r>
              <a:rPr lang="de-DE" dirty="0" err="1" smtClean="0"/>
              <a:t>add.hyp</a:t>
            </a:r>
            <a:r>
              <a:rPr lang="de-DE" dirty="0" smtClean="0"/>
              <a:t>, 2 </a:t>
            </a:r>
            <a:r>
              <a:rPr lang="de-DE" dirty="0" err="1" smtClean="0"/>
              <a:t>refs</a:t>
            </a:r>
            <a:r>
              <a:rPr lang="de-DE" dirty="0" smtClean="0"/>
              <a:t>, </a:t>
            </a:r>
            <a:r>
              <a:rPr lang="de-DE" dirty="0"/>
              <a:t>2</a:t>
            </a:r>
            <a:r>
              <a:rPr lang="de-DE" dirty="0" smtClean="0"/>
              <a:t> </a:t>
            </a:r>
            <a:r>
              <a:rPr lang="de-DE" dirty="0" err="1" smtClean="0"/>
              <a:t>weights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Speaker</a:t>
            </a:r>
            <a:endParaRPr lang="de-DE" dirty="0"/>
          </a:p>
        </p:txBody>
      </p:sp>
      <p:graphicFrame>
        <p:nvGraphicFramePr>
          <p:cNvPr id="8" name="Inhaltsplatzhalt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1981326"/>
              </p:ext>
            </p:extLst>
          </p:nvPr>
        </p:nvGraphicFramePr>
        <p:xfrm>
          <a:off x="1821018" y="771550"/>
          <a:ext cx="5489715" cy="3420602"/>
        </p:xfrm>
        <a:graphic>
          <a:graphicData uri="http://schemas.openxmlformats.org/drawingml/2006/table">
            <a:tbl>
              <a:tblPr/>
              <a:tblGrid>
                <a:gridCol w="652035">
                  <a:extLst>
                    <a:ext uri="{9D8B030D-6E8A-4147-A177-3AD203B41FA5}">
                      <a16:colId xmlns:a16="http://schemas.microsoft.com/office/drawing/2014/main" val="133858481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82686103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682958111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3267004740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617066500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61450168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705871510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496091152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541184793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1643115816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3357672806"/>
                    </a:ext>
                  </a:extLst>
                </a:gridCol>
              </a:tblGrid>
              <a:tr h="153526"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2573054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22, 27, 32, 37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27, 32, 37, 42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0087157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146008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A1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398462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A2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887800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B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894014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C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187541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D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029150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0129083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F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638038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360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082035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SDR-A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185005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SDR-B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42768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HDR-A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36688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HDR-B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1318380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all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883068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all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38384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+ CfP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702327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95035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705355"/>
                  </a:ext>
                </a:extLst>
              </a:tr>
              <a:tr h="153526"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0761347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22, 27, 32, 37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27, 32, 37, 42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785655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810099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069238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675641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424565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5682674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106554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396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264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Experimental </a:t>
            </a:r>
            <a:r>
              <a:rPr lang="de-DE" dirty="0" err="1" smtClean="0"/>
              <a:t>results</a:t>
            </a:r>
            <a:r>
              <a:rPr lang="de-DE" dirty="0" smtClean="0"/>
              <a:t>: 2 </a:t>
            </a:r>
            <a:r>
              <a:rPr lang="de-DE" dirty="0" err="1" smtClean="0"/>
              <a:t>add.hyp</a:t>
            </a:r>
            <a:r>
              <a:rPr lang="de-DE" dirty="0" smtClean="0"/>
              <a:t>, 4 </a:t>
            </a:r>
            <a:r>
              <a:rPr lang="de-DE" dirty="0" err="1" smtClean="0"/>
              <a:t>refs</a:t>
            </a:r>
            <a:r>
              <a:rPr lang="de-DE" dirty="0" smtClean="0"/>
              <a:t>, </a:t>
            </a:r>
            <a:r>
              <a:rPr lang="de-DE" dirty="0"/>
              <a:t>2</a:t>
            </a:r>
            <a:r>
              <a:rPr lang="de-DE" dirty="0" smtClean="0"/>
              <a:t> </a:t>
            </a:r>
            <a:r>
              <a:rPr lang="de-DE" dirty="0" err="1" smtClean="0"/>
              <a:t>weights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mtClean="0"/>
              <a:t>Speaker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7548350"/>
              </p:ext>
            </p:extLst>
          </p:nvPr>
        </p:nvGraphicFramePr>
        <p:xfrm>
          <a:off x="1820793" y="771550"/>
          <a:ext cx="5489715" cy="3420602"/>
        </p:xfrm>
        <a:graphic>
          <a:graphicData uri="http://schemas.openxmlformats.org/drawingml/2006/table">
            <a:tbl>
              <a:tblPr/>
              <a:tblGrid>
                <a:gridCol w="652035">
                  <a:extLst>
                    <a:ext uri="{9D8B030D-6E8A-4147-A177-3AD203B41FA5}">
                      <a16:colId xmlns:a16="http://schemas.microsoft.com/office/drawing/2014/main" val="1141641895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710975784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33333841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2489156176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478057186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1694394073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3521494295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1127159279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3819195736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697367861"/>
                    </a:ext>
                  </a:extLst>
                </a:gridCol>
                <a:gridCol w="483768">
                  <a:extLst>
                    <a:ext uri="{9D8B030D-6E8A-4147-A177-3AD203B41FA5}">
                      <a16:colId xmlns:a16="http://schemas.microsoft.com/office/drawing/2014/main" val="3902822909"/>
                    </a:ext>
                  </a:extLst>
                </a:gridCol>
              </a:tblGrid>
              <a:tr h="153526"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993143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22, 27, 32, 37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27, 32, 37, 42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338588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311460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A1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1889602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A2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688295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B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7178566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C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9229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D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869744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817304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F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112347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360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159679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SDR-A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700627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SDR-B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77009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HDR-A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400054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HDR-B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544316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all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708834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 all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769716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JVET + CfP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595659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3402462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795702"/>
                  </a:ext>
                </a:extLst>
              </a:tr>
              <a:tr h="153526"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2650188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22, 27, 32, 37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 values 27, 32, 37, 42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140779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Cb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267672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85512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023367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-5.07%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-2.49%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58924"/>
                  </a:ext>
                </a:extLst>
              </a:tr>
              <a:tr h="11165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685872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768513"/>
                  </a:ext>
                </a:extLst>
              </a:tr>
              <a:tr h="11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6978" marR="6978" marT="69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6978" marR="6978" marT="69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978" marR="6978" marT="697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695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341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A8AFAF"/>
        </a:solidFill>
        <a:ln>
          <a:noFill/>
        </a:ln>
        <a:effectLst/>
        <a:ex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179C7D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2167</Words>
  <Application>Microsoft Office PowerPoint</Application>
  <PresentationFormat>On-screen Show (16:9)</PresentationFormat>
  <Paragraphs>837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Frutiger LT Com 45 Light</vt:lpstr>
      <vt:lpstr>Arial</vt:lpstr>
      <vt:lpstr>Frutiger LT Com 55 Roman</vt:lpstr>
      <vt:lpstr>Wingdings</vt:lpstr>
      <vt:lpstr>Cambria Math</vt:lpstr>
      <vt:lpstr>Fraunhofer HHI Master</vt:lpstr>
      <vt:lpstr>Document</vt:lpstr>
      <vt:lpstr>Multi-Hypothesis INTER PREDICTION  JVET-J0041    Martin Winken, Christian Bartnik, Heiko Schwarz, Detlev Marpe, Thomas Wiegand</vt:lpstr>
      <vt:lpstr>Basic concept</vt:lpstr>
      <vt:lpstr>Interaction with MERGE mode</vt:lpstr>
      <vt:lpstr>Syntax</vt:lpstr>
      <vt:lpstr>Multi-Hypothesis Motion Estimation</vt:lpstr>
      <vt:lpstr>Experimental results: Configuration settings</vt:lpstr>
      <vt:lpstr>Experimental results: 1 add.hyp, 1 ref, 1 weight</vt:lpstr>
      <vt:lpstr>Experimental results: 1 add.hyp, 2 refs, 2 weights</vt:lpstr>
      <vt:lpstr>Experimental results: 2 add.hyp, 4 refs, 2 weights</vt:lpstr>
      <vt:lpstr>Experimental results (Random Access)</vt:lpstr>
      <vt:lpstr>Experimental results (Low delay B)</vt:lpstr>
      <vt:lpstr>Conclusion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Winken, Martin</cp:lastModifiedBy>
  <cp:revision>272</cp:revision>
  <cp:lastPrinted>2011-04-27T07:57:31Z</cp:lastPrinted>
  <dcterms:created xsi:type="dcterms:W3CDTF">2016-03-16T10:16:45Z</dcterms:created>
  <dcterms:modified xsi:type="dcterms:W3CDTF">2018-04-13T18:54:42Z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