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2" r:id="rId12"/>
    <p:sldId id="283" r:id="rId13"/>
    <p:sldId id="281" r:id="rId1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190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2018/4/12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Description of SDR video coding technology proposal by Tencent (JVET-J0029)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X. Li, X. Xu, X. Zhao, J. Ye, L. Zhao,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/04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C7793-0589-4E47-8AAE-3A315F725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Highlighted Aspect – IBC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FFFB1-E4F3-486F-B2BD-CDB47A8649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JVET-J0029 with IBC off vs JVET-J0029</a:t>
            </a:r>
          </a:p>
          <a:p>
            <a:pPr lvl="1"/>
            <a:r>
              <a:rPr lang="en-US" sz="2400" dirty="0" err="1"/>
              <a:t>CfP</a:t>
            </a:r>
            <a:r>
              <a:rPr lang="en-US" sz="2400" dirty="0"/>
              <a:t> sequences</a:t>
            </a:r>
          </a:p>
          <a:p>
            <a:pPr lvl="2"/>
            <a:r>
              <a:rPr lang="en-US" sz="2000" dirty="0" err="1"/>
              <a:t>Luma</a:t>
            </a:r>
            <a:r>
              <a:rPr lang="en-US" sz="2000" dirty="0"/>
              <a:t> BD-rate increase for camera </a:t>
            </a:r>
          </a:p>
          <a:p>
            <a:pPr marL="914400" lvl="2" indent="0">
              <a:buNone/>
            </a:pPr>
            <a:r>
              <a:rPr lang="en-US" sz="2000" dirty="0"/>
              <a:t>sequences with textures when IBC is </a:t>
            </a:r>
          </a:p>
          <a:p>
            <a:pPr marL="914400" lvl="2" indent="0">
              <a:buNone/>
            </a:pPr>
            <a:r>
              <a:rPr lang="en-US" sz="2000" dirty="0"/>
              <a:t>off (1.4% for </a:t>
            </a:r>
            <a:r>
              <a:rPr lang="en-US" sz="2000" dirty="0" err="1"/>
              <a:t>BQTerrance</a:t>
            </a:r>
            <a:r>
              <a:rPr lang="en-US" sz="2000" dirty="0"/>
              <a:t>)</a:t>
            </a:r>
          </a:p>
          <a:p>
            <a:pPr lvl="2"/>
            <a:r>
              <a:rPr lang="en-US" sz="2000" dirty="0"/>
              <a:t>Minor impact on coding time</a:t>
            </a:r>
          </a:p>
          <a:p>
            <a:pPr lvl="2"/>
            <a:endParaRPr lang="en-US" sz="2000" dirty="0"/>
          </a:p>
          <a:p>
            <a:pPr lvl="1"/>
            <a:r>
              <a:rPr lang="en-US" sz="2400" dirty="0"/>
              <a:t>SCC sequences</a:t>
            </a:r>
          </a:p>
          <a:p>
            <a:pPr lvl="2"/>
            <a:r>
              <a:rPr lang="en-US" sz="2000" dirty="0"/>
              <a:t>Over 52% </a:t>
            </a:r>
            <a:r>
              <a:rPr lang="en-US" sz="2000" dirty="0" err="1"/>
              <a:t>luma</a:t>
            </a:r>
            <a:r>
              <a:rPr lang="en-US" sz="2000" dirty="0"/>
              <a:t> BD-rate increase</a:t>
            </a:r>
          </a:p>
          <a:p>
            <a:pPr lvl="2"/>
            <a:r>
              <a:rPr lang="en-US" sz="2000" dirty="0"/>
              <a:t>Small impact on coding time</a:t>
            </a:r>
          </a:p>
          <a:p>
            <a:pPr lvl="2"/>
            <a:endParaRPr lang="en-US" sz="2000" dirty="0"/>
          </a:p>
          <a:p>
            <a:pPr lvl="2"/>
            <a:endParaRPr lang="en-US" sz="2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F251920-AEA6-4067-B264-3A43D76036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048522"/>
              </p:ext>
            </p:extLst>
          </p:nvPr>
        </p:nvGraphicFramePr>
        <p:xfrm>
          <a:off x="5580112" y="2132856"/>
          <a:ext cx="2975610" cy="1981200"/>
        </p:xfrm>
        <a:graphic>
          <a:graphicData uri="http://schemas.openxmlformats.org/drawingml/2006/table">
            <a:tbl>
              <a:tblPr firstRow="1" firstCol="1" bandRow="1"/>
              <a:tblGrid>
                <a:gridCol w="931545">
                  <a:extLst>
                    <a:ext uri="{9D8B030D-6E8A-4147-A177-3AD203B41FA5}">
                      <a16:colId xmlns:a16="http://schemas.microsoft.com/office/drawing/2014/main" val="2412803431"/>
                    </a:ext>
                  </a:extLst>
                </a:gridCol>
                <a:gridCol w="724535">
                  <a:extLst>
                    <a:ext uri="{9D8B030D-6E8A-4147-A177-3AD203B41FA5}">
                      <a16:colId xmlns:a16="http://schemas.microsoft.com/office/drawing/2014/main" val="2508497247"/>
                    </a:ext>
                  </a:extLst>
                </a:gridCol>
                <a:gridCol w="659765">
                  <a:extLst>
                    <a:ext uri="{9D8B030D-6E8A-4147-A177-3AD203B41FA5}">
                      <a16:colId xmlns:a16="http://schemas.microsoft.com/office/drawing/2014/main" val="529196898"/>
                    </a:ext>
                  </a:extLst>
                </a:gridCol>
                <a:gridCol w="659765">
                  <a:extLst>
                    <a:ext uri="{9D8B030D-6E8A-4147-A177-3AD203B41FA5}">
                      <a16:colId xmlns:a16="http://schemas.microsoft.com/office/drawing/2014/main" val="7611039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Sequences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 Time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5256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FoodMarket4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497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CatRobot1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113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DaylightRoad2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7717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ParkRunning3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4287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CampfireParty2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94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BQTerrace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6426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RitualDance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19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MarketPlace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3995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BasketballDrive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523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Cactus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6189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26460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0A065E1-D147-421F-B197-195852F07B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438273"/>
              </p:ext>
            </p:extLst>
          </p:nvPr>
        </p:nvGraphicFramePr>
        <p:xfrm>
          <a:off x="5580112" y="4646712"/>
          <a:ext cx="2975610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931545">
                  <a:extLst>
                    <a:ext uri="{9D8B030D-6E8A-4147-A177-3AD203B41FA5}">
                      <a16:colId xmlns:a16="http://schemas.microsoft.com/office/drawing/2014/main" val="3756487594"/>
                    </a:ext>
                  </a:extLst>
                </a:gridCol>
                <a:gridCol w="724535">
                  <a:extLst>
                    <a:ext uri="{9D8B030D-6E8A-4147-A177-3AD203B41FA5}">
                      <a16:colId xmlns:a16="http://schemas.microsoft.com/office/drawing/2014/main" val="3357514266"/>
                    </a:ext>
                  </a:extLst>
                </a:gridCol>
                <a:gridCol w="659765">
                  <a:extLst>
                    <a:ext uri="{9D8B030D-6E8A-4147-A177-3AD203B41FA5}">
                      <a16:colId xmlns:a16="http://schemas.microsoft.com/office/drawing/2014/main" val="3887112635"/>
                    </a:ext>
                  </a:extLst>
                </a:gridCol>
                <a:gridCol w="659765">
                  <a:extLst>
                    <a:ext uri="{9D8B030D-6E8A-4147-A177-3AD203B41FA5}">
                      <a16:colId xmlns:a16="http://schemas.microsoft.com/office/drawing/2014/main" val="278075744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Sequences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Enc Time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Dec Time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2347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Console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0602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Desktop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073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FlyingGraphics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1534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ChinaEditing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979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HD Average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910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5881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F9FE7-B9D7-498C-8DBF-8BC5CC8A1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work on top of JVET-J0029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3F65A3-E7F4-4165-8ACE-C41552C4F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JVET-J0047: </a:t>
            </a:r>
            <a:r>
              <a:rPr lang="en-US" dirty="0"/>
              <a:t>-7.67% </a:t>
            </a:r>
            <a:r>
              <a:rPr lang="en-US" dirty="0" err="1"/>
              <a:t>luma</a:t>
            </a:r>
            <a:r>
              <a:rPr lang="en-US" dirty="0"/>
              <a:t> BD-rate reduction over JEM anchor for random access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D17316-22A8-4001-8C49-B13C5B2F8B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288830"/>
              </p:ext>
            </p:extLst>
          </p:nvPr>
        </p:nvGraphicFramePr>
        <p:xfrm>
          <a:off x="251520" y="2708919"/>
          <a:ext cx="8712967" cy="3417238"/>
        </p:xfrm>
        <a:graphic>
          <a:graphicData uri="http://schemas.openxmlformats.org/drawingml/2006/table">
            <a:tbl>
              <a:tblPr/>
              <a:tblGrid>
                <a:gridCol w="1107815">
                  <a:extLst>
                    <a:ext uri="{9D8B030D-6E8A-4147-A177-3AD203B41FA5}">
                      <a16:colId xmlns:a16="http://schemas.microsoft.com/office/drawing/2014/main" val="3015671589"/>
                    </a:ext>
                  </a:extLst>
                </a:gridCol>
                <a:gridCol w="589911">
                  <a:extLst>
                    <a:ext uri="{9D8B030D-6E8A-4147-A177-3AD203B41FA5}">
                      <a16:colId xmlns:a16="http://schemas.microsoft.com/office/drawing/2014/main" val="808628100"/>
                    </a:ext>
                  </a:extLst>
                </a:gridCol>
                <a:gridCol w="589911">
                  <a:extLst>
                    <a:ext uri="{9D8B030D-6E8A-4147-A177-3AD203B41FA5}">
                      <a16:colId xmlns:a16="http://schemas.microsoft.com/office/drawing/2014/main" val="2233144472"/>
                    </a:ext>
                  </a:extLst>
                </a:gridCol>
                <a:gridCol w="589911">
                  <a:extLst>
                    <a:ext uri="{9D8B030D-6E8A-4147-A177-3AD203B41FA5}">
                      <a16:colId xmlns:a16="http://schemas.microsoft.com/office/drawing/2014/main" val="4066266641"/>
                    </a:ext>
                  </a:extLst>
                </a:gridCol>
                <a:gridCol w="664690">
                  <a:extLst>
                    <a:ext uri="{9D8B030D-6E8A-4147-A177-3AD203B41FA5}">
                      <a16:colId xmlns:a16="http://schemas.microsoft.com/office/drawing/2014/main" val="2790368196"/>
                    </a:ext>
                  </a:extLst>
                </a:gridCol>
                <a:gridCol w="656382">
                  <a:extLst>
                    <a:ext uri="{9D8B030D-6E8A-4147-A177-3AD203B41FA5}">
                      <a16:colId xmlns:a16="http://schemas.microsoft.com/office/drawing/2014/main" val="1557990023"/>
                    </a:ext>
                  </a:extLst>
                </a:gridCol>
                <a:gridCol w="639763">
                  <a:extLst>
                    <a:ext uri="{9D8B030D-6E8A-4147-A177-3AD203B41FA5}">
                      <a16:colId xmlns:a16="http://schemas.microsoft.com/office/drawing/2014/main" val="2282710298"/>
                    </a:ext>
                  </a:extLst>
                </a:gridCol>
                <a:gridCol w="144016">
                  <a:extLst>
                    <a:ext uri="{9D8B030D-6E8A-4147-A177-3AD203B41FA5}">
                      <a16:colId xmlns:a16="http://schemas.microsoft.com/office/drawing/2014/main" val="3404665065"/>
                    </a:ext>
                  </a:extLst>
                </a:gridCol>
                <a:gridCol w="589911">
                  <a:extLst>
                    <a:ext uri="{9D8B030D-6E8A-4147-A177-3AD203B41FA5}">
                      <a16:colId xmlns:a16="http://schemas.microsoft.com/office/drawing/2014/main" val="1372869790"/>
                    </a:ext>
                  </a:extLst>
                </a:gridCol>
                <a:gridCol w="589911">
                  <a:extLst>
                    <a:ext uri="{9D8B030D-6E8A-4147-A177-3AD203B41FA5}">
                      <a16:colId xmlns:a16="http://schemas.microsoft.com/office/drawing/2014/main" val="2421738444"/>
                    </a:ext>
                  </a:extLst>
                </a:gridCol>
                <a:gridCol w="589911">
                  <a:extLst>
                    <a:ext uri="{9D8B030D-6E8A-4147-A177-3AD203B41FA5}">
                      <a16:colId xmlns:a16="http://schemas.microsoft.com/office/drawing/2014/main" val="2719835872"/>
                    </a:ext>
                  </a:extLst>
                </a:gridCol>
                <a:gridCol w="664690">
                  <a:extLst>
                    <a:ext uri="{9D8B030D-6E8A-4147-A177-3AD203B41FA5}">
                      <a16:colId xmlns:a16="http://schemas.microsoft.com/office/drawing/2014/main" val="3032708489"/>
                    </a:ext>
                  </a:extLst>
                </a:gridCol>
                <a:gridCol w="656382">
                  <a:extLst>
                    <a:ext uri="{9D8B030D-6E8A-4147-A177-3AD203B41FA5}">
                      <a16:colId xmlns:a16="http://schemas.microsoft.com/office/drawing/2014/main" val="2954610798"/>
                    </a:ext>
                  </a:extLst>
                </a:gridCol>
                <a:gridCol w="639763">
                  <a:extLst>
                    <a:ext uri="{9D8B030D-6E8A-4147-A177-3AD203B41FA5}">
                      <a16:colId xmlns:a16="http://schemas.microsoft.com/office/drawing/2014/main" val="943834255"/>
                    </a:ext>
                  </a:extLst>
                </a:gridCol>
              </a:tblGrid>
              <a:tr h="155329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519061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JEM7.0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7373494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11555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-46.51%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-50.33%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1.85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-5.13%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1373254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-56.38%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-49.50%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-5.74%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943483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-44.07%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-60.70%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-45.60%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-10.19%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-8.49%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632002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-38.51%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-21.07%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-25.57%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-10.77%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166785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-45.78%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-28.91%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-54.07%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-17.74%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8.15%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226127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-35.89%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-51.94%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-60.06%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568300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-31.38%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-46.33%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441330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-32.73%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-53.08%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-50.50%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-10.79%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716166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-51.43%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-48.79%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12334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-38.45%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-49.61%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-45.98%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-5.53%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701755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SDR-A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-41.53%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-42.72%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-45.01%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1.20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-9.15%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703046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-49.74%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-50.33%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1.38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536692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-38.16%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-47.67%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-7.67%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725393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2247%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282%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824034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880%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27501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Delta Rate[%]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590589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Delta Rate[%]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-16.66%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180901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Delta PSNR (YUV)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2.16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1.64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429001"/>
                  </a:ext>
                </a:extLst>
              </a:tr>
              <a:tr h="155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Delta PNSR (YUV)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3096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3925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9AA92-86DC-4E16-9D89-FB6DAE822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720080"/>
          </a:xfrm>
        </p:spPr>
        <p:txBody>
          <a:bodyPr/>
          <a:lstStyle/>
          <a:p>
            <a:r>
              <a:rPr lang="en-US" altLang="zh-CN" sz="4000" dirty="0"/>
              <a:t>JVET-J0049: Structure only performance </a:t>
            </a:r>
            <a:endParaRPr lang="en-US" sz="4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ED17-A918-4A9C-8EFD-63BA65126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6544"/>
          </a:xfrm>
        </p:spPr>
        <p:txBody>
          <a:bodyPr/>
          <a:lstStyle/>
          <a:p>
            <a:r>
              <a:rPr lang="en-US" altLang="zh-CN" sz="2800" dirty="0" err="1"/>
              <a:t>SplitToSquare</a:t>
            </a:r>
            <a:r>
              <a:rPr lang="en-US" altLang="zh-CN" sz="2800" dirty="0"/>
              <a:t> is proposed on top of QT + BT + TT</a:t>
            </a:r>
            <a:endParaRPr lang="en-US" sz="2800" dirty="0"/>
          </a:p>
          <a:p>
            <a:r>
              <a:rPr lang="en-US" sz="2800" dirty="0"/>
              <a:t>Coding performance over constraint set 1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Coding performance over constraint set 2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Multi-parameter CABAC was reportedly bring 1.2% gain in random access [JVET-B0022]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207D89-2F75-4578-AAB0-90BDECD2C8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293160"/>
              </p:ext>
            </p:extLst>
          </p:nvPr>
        </p:nvGraphicFramePr>
        <p:xfrm>
          <a:off x="2123728" y="2754064"/>
          <a:ext cx="440690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54112054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558992086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3300704785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1574765439"/>
                    </a:ext>
                  </a:extLst>
                </a:gridCol>
                <a:gridCol w="535940">
                  <a:extLst>
                    <a:ext uri="{9D8B030D-6E8A-4147-A177-3AD203B41FA5}">
                      <a16:colId xmlns:a16="http://schemas.microsoft.com/office/drawing/2014/main" val="2608505821"/>
                    </a:ext>
                  </a:extLst>
                </a:gridCol>
                <a:gridCol w="535940">
                  <a:extLst>
                    <a:ext uri="{9D8B030D-6E8A-4147-A177-3AD203B41FA5}">
                      <a16:colId xmlns:a16="http://schemas.microsoft.com/office/drawing/2014/main" val="275745912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HM-16.6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1716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94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UHD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428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-22.41%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-25.48%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5386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(Ref)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-22.52%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567149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44B5FB4-5E62-4C65-80CD-24278F55B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622606"/>
              </p:ext>
            </p:extLst>
          </p:nvPr>
        </p:nvGraphicFramePr>
        <p:xfrm>
          <a:off x="2123728" y="4293468"/>
          <a:ext cx="4406900" cy="6477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806724349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301396909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2378811399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1254392518"/>
                    </a:ext>
                  </a:extLst>
                </a:gridCol>
                <a:gridCol w="535940">
                  <a:extLst>
                    <a:ext uri="{9D8B030D-6E8A-4147-A177-3AD203B41FA5}">
                      <a16:colId xmlns:a16="http://schemas.microsoft.com/office/drawing/2014/main" val="2071150648"/>
                    </a:ext>
                  </a:extLst>
                </a:gridCol>
                <a:gridCol w="535940">
                  <a:extLst>
                    <a:ext uri="{9D8B030D-6E8A-4147-A177-3AD203B41FA5}">
                      <a16:colId xmlns:a16="http://schemas.microsoft.com/office/drawing/2014/main" val="34375914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HM-16.6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412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461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-37.43%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92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(Ref)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-13.25%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-37.43%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124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021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CFFDD-4BC0-4F27-8277-06D8AE093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/>
              <a:t>Closing Remarks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284CB-D233-4395-AD05-91662BE64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sz="2400" dirty="0"/>
              <a:t>Following modules are improved/proposed on top of Next Software 1.8.5</a:t>
            </a:r>
          </a:p>
          <a:p>
            <a:pPr lvl="1"/>
            <a:r>
              <a:rPr lang="en-US" sz="2000" dirty="0"/>
              <a:t>Block structure</a:t>
            </a:r>
          </a:p>
          <a:p>
            <a:pPr lvl="1"/>
            <a:r>
              <a:rPr lang="en-US" sz="2000" dirty="0"/>
              <a:t>Intra block copy</a:t>
            </a:r>
          </a:p>
          <a:p>
            <a:pPr lvl="1"/>
            <a:r>
              <a:rPr lang="en-US" sz="2000" dirty="0"/>
              <a:t>Intra mode coding, </a:t>
            </a:r>
            <a:r>
              <a:rPr lang="en-US" altLang="zh-CN" sz="2000" dirty="0"/>
              <a:t>simplified </a:t>
            </a:r>
            <a:r>
              <a:rPr lang="en-US" sz="2000" dirty="0"/>
              <a:t>PDPC, multiline intra prediction</a:t>
            </a:r>
          </a:p>
          <a:p>
            <a:pPr lvl="1"/>
            <a:r>
              <a:rPr lang="en-US" sz="2000" dirty="0"/>
              <a:t>Merge candidate list construction</a:t>
            </a:r>
          </a:p>
          <a:p>
            <a:pPr lvl="1"/>
            <a:r>
              <a:rPr lang="en-US" sz="2000" dirty="0"/>
              <a:t>Transforms</a:t>
            </a:r>
          </a:p>
          <a:p>
            <a:r>
              <a:rPr lang="en-US" sz="2400" dirty="0"/>
              <a:t>Compared to anchors</a:t>
            </a:r>
          </a:p>
          <a:p>
            <a:pPr lvl="1"/>
            <a:r>
              <a:rPr lang="en-US" sz="2000" dirty="0"/>
              <a:t>4.70% and 4.47% </a:t>
            </a:r>
            <a:r>
              <a:rPr lang="en-US" sz="2000" dirty="0" err="1"/>
              <a:t>luma</a:t>
            </a:r>
            <a:r>
              <a:rPr lang="en-US" sz="2000" dirty="0"/>
              <a:t> BD-rate saving over JEM for constraint set 1 and 2, respectively</a:t>
            </a:r>
          </a:p>
          <a:p>
            <a:pPr lvl="1"/>
            <a:r>
              <a:rPr lang="en-US" sz="2000" dirty="0"/>
              <a:t>36.17% and 27.78% </a:t>
            </a:r>
            <a:r>
              <a:rPr lang="en-US" sz="2000" dirty="0" err="1"/>
              <a:t>luma</a:t>
            </a:r>
            <a:r>
              <a:rPr lang="en-US" sz="2000" dirty="0"/>
              <a:t> BD-rate saving over HM for constraint set 1 and 2, respectively</a:t>
            </a:r>
          </a:p>
          <a:p>
            <a:r>
              <a:rPr lang="en-US" sz="2400" dirty="0"/>
              <a:t>Significant BD-rate saving for SCC sequences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7596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zh-CN" sz="2400" dirty="0">
                <a:ea typeface="宋体" panose="02010600030101010101" pitchFamily="2" charset="-122"/>
              </a:rPr>
              <a:t>On top of Next Software 1.8.5</a:t>
            </a:r>
            <a:endParaRPr lang="en-US" altLang="en-US" sz="2400" dirty="0">
              <a:ea typeface="宋体" panose="02010600030101010101" pitchFamily="2" charset="-122"/>
            </a:endParaRPr>
          </a:p>
          <a:p>
            <a:r>
              <a:rPr lang="en-US" altLang="en-US" sz="2400" dirty="0">
                <a:ea typeface="宋体" panose="02010600030101010101" pitchFamily="2" charset="-122"/>
              </a:rPr>
              <a:t>Coding structure improvement</a:t>
            </a:r>
          </a:p>
          <a:p>
            <a:pPr lvl="1"/>
            <a:r>
              <a:rPr lang="en-US" sz="2000" dirty="0">
                <a:ea typeface="宋体" panose="02010600030101010101" pitchFamily="2" charset="-122"/>
              </a:rPr>
              <a:t>256×256 CTU 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QT + BT + TT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Intra block copy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Intra coding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Intra mode coding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Simplified PDPC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Multi-line intra prediction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Inter coding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Improved merge candidate list construction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Transform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Improved primary transform</a:t>
            </a:r>
            <a:endParaRPr lang="en-US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DFE-95D0-4E0E-AB7D-2C689D30F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Coding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38FDD-2591-43B1-9A08-885255657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256×256 CTU</a:t>
            </a:r>
          </a:p>
          <a:p>
            <a:pPr lvl="1"/>
            <a:r>
              <a:rPr lang="en-US" dirty="0"/>
              <a:t>256-point transform is supported for 256×256 CTU</a:t>
            </a:r>
          </a:p>
          <a:p>
            <a:r>
              <a:rPr lang="en-US" dirty="0"/>
              <a:t>Triple tree structure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Vertical/horizontal triple tree proposed in JVET-D0117 is implemented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005DE10-2B9F-43B8-965A-E0100D7169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C6B45DD-A130-48C5-95CF-AFC815F42F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194652"/>
              </p:ext>
            </p:extLst>
          </p:nvPr>
        </p:nvGraphicFramePr>
        <p:xfrm>
          <a:off x="1475656" y="3501008"/>
          <a:ext cx="5892578" cy="1112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7" name="Visio" r:id="rId3" imgW="4957382" imgH="936063" progId="Visio.Drawing.11">
                  <p:embed/>
                </p:oleObj>
              </mc:Choice>
              <mc:Fallback>
                <p:oleObj name="Visio" r:id="rId3" imgW="4957382" imgH="93606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501008"/>
                        <a:ext cx="5892578" cy="11126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029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4CB14-E6CD-4A78-84CD-E4F387609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Intra Block Copy (IBC)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A5B26-E684-447E-8B85-1CBC3F62E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96752"/>
            <a:ext cx="8612562" cy="5328592"/>
          </a:xfrm>
        </p:spPr>
        <p:txBody>
          <a:bodyPr/>
          <a:lstStyle/>
          <a:p>
            <a:r>
              <a:rPr lang="en-US" sz="2000" dirty="0">
                <a:ea typeface="宋体" panose="02010600030101010101" pitchFamily="2" charset="-122"/>
              </a:rPr>
              <a:t>IBC is a well known tool for screen content coding</a:t>
            </a:r>
          </a:p>
          <a:p>
            <a:r>
              <a:rPr lang="en-CA" altLang="en-US" sz="2000" dirty="0">
                <a:ea typeface="宋体" panose="02010600030101010101" pitchFamily="2" charset="-122"/>
              </a:rPr>
              <a:t>IBC flag is signaled at block level in non-chroma tree, before merge flag</a:t>
            </a:r>
          </a:p>
          <a:p>
            <a:pPr lvl="1"/>
            <a:r>
              <a:rPr lang="en-CA" altLang="en-US" sz="1600" dirty="0">
                <a:ea typeface="宋体" panose="02010600030101010101" pitchFamily="2" charset="-122"/>
              </a:rPr>
              <a:t>For merge IBC mode</a:t>
            </a:r>
          </a:p>
          <a:p>
            <a:pPr lvl="2"/>
            <a:r>
              <a:rPr lang="en-CA" altLang="en-US" sz="1600" dirty="0">
                <a:ea typeface="宋体" panose="02010600030101010101" pitchFamily="2" charset="-122"/>
              </a:rPr>
              <a:t>a separate merge list is constructed for IBC candidates with 5 spatial neighbors.</a:t>
            </a:r>
            <a:endParaRPr lang="en-US" altLang="en-US" sz="1600" dirty="0">
              <a:ea typeface="宋体" panose="02010600030101010101" pitchFamily="2" charset="-122"/>
            </a:endParaRPr>
          </a:p>
          <a:p>
            <a:pPr lvl="1"/>
            <a:r>
              <a:rPr lang="en-CA" altLang="en-US" sz="1600" dirty="0">
                <a:ea typeface="宋体" panose="02010600030101010101" pitchFamily="2" charset="-122"/>
              </a:rPr>
              <a:t>For non-merge IBC mode</a:t>
            </a:r>
          </a:p>
          <a:p>
            <a:pPr lvl="2"/>
            <a:r>
              <a:rPr lang="en-CA" altLang="en-US" sz="1600" dirty="0">
                <a:ea typeface="宋体" panose="02010600030101010101" pitchFamily="2" charset="-122"/>
              </a:rPr>
              <a:t>Block vector predictor has two candidates, one from left neighbor and one from above neighbor</a:t>
            </a:r>
          </a:p>
          <a:p>
            <a:pPr lvl="2"/>
            <a:r>
              <a:rPr lang="en-CA" altLang="en-US" sz="1600" dirty="0">
                <a:ea typeface="宋体" panose="02010600030101010101" pitchFamily="2" charset="-122"/>
              </a:rPr>
              <a:t>Block vector difference is coded in the same way as MVD. </a:t>
            </a:r>
          </a:p>
          <a:p>
            <a:r>
              <a:rPr lang="en-CA" altLang="en-US" sz="2000" dirty="0" err="1">
                <a:ea typeface="宋体" panose="02010600030101010101" pitchFamily="2" charset="-122"/>
              </a:rPr>
              <a:t>Luma</a:t>
            </a:r>
            <a:r>
              <a:rPr lang="en-CA" altLang="en-US" sz="2000" dirty="0">
                <a:ea typeface="宋体" panose="02010600030101010101" pitchFamily="2" charset="-122"/>
              </a:rPr>
              <a:t>-Chroma separate split tree (</a:t>
            </a:r>
            <a:r>
              <a:rPr lang="en-CA" altLang="en-US" sz="2000" dirty="0" err="1">
                <a:ea typeface="宋体" panose="02010600030101010101" pitchFamily="2" charset="-122"/>
              </a:rPr>
              <a:t>DualTree</a:t>
            </a:r>
            <a:r>
              <a:rPr lang="en-CA" altLang="en-US" sz="2000" dirty="0">
                <a:ea typeface="宋体" panose="02010600030101010101" pitchFamily="2" charset="-122"/>
              </a:rPr>
              <a:t>)</a:t>
            </a:r>
          </a:p>
          <a:p>
            <a:pPr lvl="1"/>
            <a:r>
              <a:rPr lang="en-CA" altLang="en-US" sz="1600" dirty="0">
                <a:ea typeface="宋体" panose="02010600030101010101" pitchFamily="2" charset="-122"/>
              </a:rPr>
              <a:t>A chroma CU may choose IBC mode or other modes or split further only when all its corresponding </a:t>
            </a:r>
            <a:r>
              <a:rPr lang="en-CA" altLang="en-US" sz="1600" dirty="0" err="1">
                <a:ea typeface="宋体" panose="02010600030101010101" pitchFamily="2" charset="-122"/>
              </a:rPr>
              <a:t>luma</a:t>
            </a:r>
            <a:r>
              <a:rPr lang="en-CA" altLang="en-US" sz="1600" dirty="0">
                <a:ea typeface="宋体" panose="02010600030101010101" pitchFamily="2" charset="-122"/>
              </a:rPr>
              <a:t> sub-blocks are coded in IBC mode</a:t>
            </a:r>
          </a:p>
          <a:p>
            <a:pPr lvl="1"/>
            <a:r>
              <a:rPr lang="en-CA" altLang="en-US" sz="1600" dirty="0">
                <a:ea typeface="宋体" panose="02010600030101010101" pitchFamily="2" charset="-122"/>
              </a:rPr>
              <a:t>Otherwise, chroma CU cannot choose IBC mode</a:t>
            </a:r>
          </a:p>
          <a:p>
            <a:r>
              <a:rPr lang="en-CA" altLang="en-US" sz="2000" dirty="0">
                <a:ea typeface="宋体" panose="02010600030101010101" pitchFamily="2" charset="-122"/>
              </a:rPr>
              <a:t>Hash based search for blocks with both sides &lt;=16</a:t>
            </a:r>
          </a:p>
          <a:p>
            <a:pPr lvl="1"/>
            <a:r>
              <a:rPr lang="en-CA" altLang="en-US" sz="1600" dirty="0">
                <a:ea typeface="宋体" panose="02010600030101010101" pitchFamily="2" charset="-122"/>
              </a:rPr>
              <a:t>Hash key is calculated based on 4x4 blocks; larger blocks will rely on all its sub-blocks’ matching results</a:t>
            </a:r>
          </a:p>
          <a:p>
            <a:pPr lvl="1"/>
            <a:r>
              <a:rPr lang="en-CA" altLang="en-US" sz="1600" dirty="0">
                <a:ea typeface="宋体" panose="02010600030101010101" pitchFamily="2" charset="-122"/>
              </a:rPr>
              <a:t>When there is no valid block vector found in hash search, local search is used with range 128 to the left </a:t>
            </a:r>
            <a:r>
              <a:rPr lang="en-US" altLang="zh-CN" sz="1600">
                <a:ea typeface="宋体" panose="02010600030101010101" pitchFamily="2" charset="-122"/>
              </a:rPr>
              <a:t>and</a:t>
            </a:r>
            <a:r>
              <a:rPr lang="en-CA" altLang="en-US" sz="1600">
                <a:ea typeface="宋体" panose="02010600030101010101" pitchFamily="2" charset="-122"/>
              </a:rPr>
              <a:t> </a:t>
            </a:r>
            <a:r>
              <a:rPr lang="en-CA" altLang="en-US" sz="1600" dirty="0">
                <a:ea typeface="宋体" panose="02010600030101010101" pitchFamily="2" charset="-122"/>
              </a:rPr>
              <a:t>on </a:t>
            </a:r>
            <a:r>
              <a:rPr lang="en-US" altLang="zh-CN" sz="1600" dirty="0">
                <a:ea typeface="宋体" panose="02010600030101010101" pitchFamily="2" charset="-122"/>
              </a:rPr>
              <a:t>the </a:t>
            </a:r>
            <a:r>
              <a:rPr lang="en-CA" altLang="en-US" sz="1600" dirty="0">
                <a:ea typeface="宋体" panose="02010600030101010101" pitchFamily="2" charset="-122"/>
              </a:rPr>
              <a:t>top</a:t>
            </a:r>
            <a:endParaRPr lang="en-US" altLang="en-US" sz="16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6399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8CFB4-E575-4C13-B0D6-6DF3CE501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/>
          <a:lstStyle/>
          <a:p>
            <a:r>
              <a:rPr lang="en-US" dirty="0"/>
              <a:t>Intra Coding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50687-DE9F-4E7D-A483-E48D7593FA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6738"/>
            <a:ext cx="8229600" cy="5891262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Intra mode coding (JVET-H0024/H0029) </a:t>
            </a:r>
          </a:p>
          <a:p>
            <a:pPr lvl="1"/>
            <a:r>
              <a:rPr lang="en-US" sz="2400" dirty="0"/>
              <a:t>For MPM, DC is checked after above and left</a:t>
            </a:r>
          </a:p>
          <a:p>
            <a:pPr lvl="1"/>
            <a:r>
              <a:rPr lang="en-US" sz="2400" dirty="0"/>
              <a:t>Non-MPM modes are put into 2 sets</a:t>
            </a:r>
          </a:p>
          <a:p>
            <a:pPr lvl="2"/>
            <a:r>
              <a:rPr lang="en-US" sz="2000" dirty="0"/>
              <a:t>16 selected modes: loop MPM lists and add adjacent directional modes with offset 2, -2, 4, -4, 6, -6…</a:t>
            </a:r>
          </a:p>
          <a:p>
            <a:pPr lvl="2"/>
            <a:r>
              <a:rPr lang="en-US" sz="2000" dirty="0"/>
              <a:t>Remaining 45 modes</a:t>
            </a:r>
          </a:p>
          <a:p>
            <a:r>
              <a:rPr lang="en-US" sz="2800" dirty="0"/>
              <a:t>Simplified PDPC (JVET-E0057)</a:t>
            </a:r>
          </a:p>
          <a:p>
            <a:pPr lvl="1"/>
            <a:r>
              <a:rPr lang="en-US" dirty="0"/>
              <a:t>For planar, DC, horizontal and vertical</a:t>
            </a:r>
          </a:p>
          <a:p>
            <a:pPr marL="457200" lvl="1" indent="0">
              <a:buNone/>
            </a:pPr>
            <a:r>
              <a:rPr lang="en-CA" sz="2000" i="1" dirty="0"/>
              <a:t>	</a:t>
            </a:r>
            <a:r>
              <a:rPr lang="en-CA" sz="2000" i="1" dirty="0" err="1"/>
              <a:t>pred</a:t>
            </a:r>
            <a:r>
              <a:rPr lang="en-CA" sz="2000" dirty="0"/>
              <a:t>[</a:t>
            </a:r>
            <a:r>
              <a:rPr lang="en-CA" sz="2000" i="1" dirty="0"/>
              <a:t>x</a:t>
            </a:r>
            <a:r>
              <a:rPr lang="en-CA" sz="2000" dirty="0"/>
              <a:t>][</a:t>
            </a:r>
            <a:r>
              <a:rPr lang="en-CA" sz="2000" i="1" dirty="0"/>
              <a:t>y</a:t>
            </a:r>
            <a:r>
              <a:rPr lang="en-CA" sz="2000" dirty="0"/>
              <a:t>] = </a:t>
            </a:r>
            <a:r>
              <a:rPr lang="en-CA" sz="2000" i="1" dirty="0" err="1"/>
              <a:t>wL</a:t>
            </a:r>
            <a:r>
              <a:rPr lang="en-CA" sz="2000" dirty="0"/>
              <a:t> * </a:t>
            </a:r>
            <a:r>
              <a:rPr lang="en-CA" sz="2000" i="1" dirty="0"/>
              <a:t>R</a:t>
            </a:r>
            <a:r>
              <a:rPr lang="en-CA" sz="2000" baseline="-25000" dirty="0"/>
              <a:t>-1</a:t>
            </a:r>
            <a:r>
              <a:rPr lang="en-CA" sz="2000" i="1" baseline="-25000" dirty="0"/>
              <a:t>,y</a:t>
            </a:r>
            <a:r>
              <a:rPr lang="en-CA" sz="2000" dirty="0"/>
              <a:t> + </a:t>
            </a:r>
            <a:r>
              <a:rPr lang="en-CA" sz="2000" i="1" dirty="0" err="1"/>
              <a:t>wT</a:t>
            </a:r>
            <a:r>
              <a:rPr lang="en-CA" sz="2000" dirty="0"/>
              <a:t> * </a:t>
            </a:r>
            <a:r>
              <a:rPr lang="en-CA" sz="2000" i="1" dirty="0"/>
              <a:t>R</a:t>
            </a:r>
            <a:r>
              <a:rPr lang="en-CA" sz="2000" i="1" baseline="-25000" dirty="0"/>
              <a:t>x,</a:t>
            </a:r>
            <a:r>
              <a:rPr lang="en-CA" sz="2000" baseline="-25000" dirty="0"/>
              <a:t>-1</a:t>
            </a:r>
            <a:r>
              <a:rPr lang="en-CA" sz="2000" dirty="0"/>
              <a:t> + </a:t>
            </a:r>
            <a:r>
              <a:rPr lang="en-CA" sz="2000" i="1" dirty="0" err="1"/>
              <a:t>wTL</a:t>
            </a:r>
            <a:r>
              <a:rPr lang="en-CA" sz="2000" dirty="0"/>
              <a:t> * </a:t>
            </a:r>
            <a:r>
              <a:rPr lang="en-CA" sz="2000" i="1" dirty="0"/>
              <a:t>R</a:t>
            </a:r>
            <a:r>
              <a:rPr lang="en-CA" sz="2000" baseline="-25000" dirty="0"/>
              <a:t>-1</a:t>
            </a:r>
            <a:r>
              <a:rPr lang="en-CA" sz="2000" i="1" baseline="-25000" dirty="0"/>
              <a:t>,</a:t>
            </a:r>
            <a:r>
              <a:rPr lang="en-CA" sz="2000" baseline="-25000" dirty="0"/>
              <a:t>-1</a:t>
            </a:r>
            <a:r>
              <a:rPr lang="en-CA" sz="2000" dirty="0"/>
              <a:t> + (64 – </a:t>
            </a:r>
            <a:r>
              <a:rPr lang="en-CA" sz="2000" i="1" dirty="0" err="1"/>
              <a:t>wL</a:t>
            </a:r>
            <a:r>
              <a:rPr lang="en-CA" sz="2000" dirty="0"/>
              <a:t> – </a:t>
            </a:r>
            <a:r>
              <a:rPr lang="en-CA" sz="2000" i="1" dirty="0" err="1"/>
              <a:t>wT</a:t>
            </a:r>
            <a:r>
              <a:rPr lang="en-CA" sz="2000" dirty="0"/>
              <a:t> </a:t>
            </a:r>
          </a:p>
          <a:p>
            <a:pPr marL="457200" lvl="1" indent="0">
              <a:buNone/>
            </a:pPr>
            <a:r>
              <a:rPr lang="en-CA" sz="2000" dirty="0"/>
              <a:t>		   – </a:t>
            </a:r>
            <a:r>
              <a:rPr lang="en-CA" sz="2000" i="1" dirty="0" err="1"/>
              <a:t>wTL</a:t>
            </a:r>
            <a:r>
              <a:rPr lang="en-CA" sz="2000" dirty="0"/>
              <a:t>) * </a:t>
            </a:r>
            <a:r>
              <a:rPr lang="en-CA" sz="2000" i="1" dirty="0" err="1"/>
              <a:t>pred</a:t>
            </a:r>
            <a:r>
              <a:rPr lang="en-CA" sz="2000" dirty="0"/>
              <a:t>[</a:t>
            </a:r>
            <a:r>
              <a:rPr lang="en-CA" sz="2000" i="1" dirty="0"/>
              <a:t>x</a:t>
            </a:r>
            <a:r>
              <a:rPr lang="en-CA" sz="2000" dirty="0"/>
              <a:t>][</a:t>
            </a:r>
            <a:r>
              <a:rPr lang="en-CA" sz="2000" i="1" dirty="0"/>
              <a:t>y</a:t>
            </a:r>
            <a:r>
              <a:rPr lang="en-CA" sz="2000" dirty="0"/>
              <a:t>] + 32 )  &gt;&gt;  6</a:t>
            </a:r>
          </a:p>
          <a:p>
            <a:pPr marL="457200" lvl="1" indent="0">
              <a:buNone/>
            </a:pPr>
            <a:r>
              <a:rPr lang="en-CA" sz="2000" dirty="0"/>
              <a:t>	</a:t>
            </a:r>
            <a:r>
              <a:rPr lang="en-GB" sz="2000" i="1" dirty="0" err="1"/>
              <a:t>wT</a:t>
            </a:r>
            <a:r>
              <a:rPr lang="en-GB" sz="2000" dirty="0"/>
              <a:t> = 32 &gt;&gt; ( ( </a:t>
            </a:r>
            <a:r>
              <a:rPr lang="en-GB" sz="2000" i="1" dirty="0"/>
              <a:t>y</a:t>
            </a:r>
            <a:r>
              <a:rPr lang="en-GB" sz="2000" dirty="0"/>
              <a:t>&lt;&lt;1 ) &gt;&gt; </a:t>
            </a:r>
            <a:r>
              <a:rPr lang="en-GB" sz="2000" i="1" dirty="0"/>
              <a:t>shift</a:t>
            </a:r>
            <a:r>
              <a:rPr lang="en-GB" sz="2000" dirty="0"/>
              <a:t> ),  </a:t>
            </a:r>
          </a:p>
          <a:p>
            <a:pPr marL="457200" lvl="1" indent="0">
              <a:buNone/>
            </a:pPr>
            <a:r>
              <a:rPr lang="en-GB" sz="2000" i="1" dirty="0"/>
              <a:t>	</a:t>
            </a:r>
            <a:r>
              <a:rPr lang="en-GB" sz="2000" i="1" dirty="0" err="1"/>
              <a:t>wL</a:t>
            </a:r>
            <a:r>
              <a:rPr lang="en-GB" sz="2000" dirty="0"/>
              <a:t> = 32 &gt;&gt; ( ( </a:t>
            </a:r>
            <a:r>
              <a:rPr lang="en-GB" sz="2000" i="1" dirty="0"/>
              <a:t>x</a:t>
            </a:r>
            <a:r>
              <a:rPr lang="en-GB" sz="2000" dirty="0"/>
              <a:t>&lt;&lt;1 ) &gt;&gt; </a:t>
            </a:r>
            <a:r>
              <a:rPr lang="en-GB" sz="2000" i="1" dirty="0"/>
              <a:t>shift</a:t>
            </a:r>
            <a:r>
              <a:rPr lang="en-GB" sz="2000" dirty="0"/>
              <a:t>),  </a:t>
            </a:r>
          </a:p>
          <a:p>
            <a:pPr marL="457200" lvl="1" indent="0">
              <a:buNone/>
            </a:pPr>
            <a:r>
              <a:rPr lang="en-GB" sz="2000" i="1" dirty="0"/>
              <a:t>	</a:t>
            </a:r>
            <a:r>
              <a:rPr lang="en-GB" sz="2000" i="1" dirty="0" err="1"/>
              <a:t>wTL</a:t>
            </a:r>
            <a:r>
              <a:rPr lang="en-GB" sz="2000" dirty="0"/>
              <a:t> = </a:t>
            </a:r>
            <a:r>
              <a:rPr lang="en-CA" sz="2000" dirty="0"/>
              <a:t>–</a:t>
            </a:r>
            <a:r>
              <a:rPr lang="en-GB" sz="2000" dirty="0"/>
              <a:t> ( </a:t>
            </a:r>
            <a:r>
              <a:rPr lang="en-GB" sz="2000" i="1" dirty="0" err="1"/>
              <a:t>wL</a:t>
            </a:r>
            <a:r>
              <a:rPr lang="en-GB" sz="2000" dirty="0"/>
              <a:t>&gt;&gt;4 ) </a:t>
            </a:r>
            <a:r>
              <a:rPr lang="en-CA" sz="2000" dirty="0"/>
              <a:t>–</a:t>
            </a:r>
            <a:r>
              <a:rPr lang="en-GB" sz="2000" dirty="0"/>
              <a:t> ( </a:t>
            </a:r>
            <a:r>
              <a:rPr lang="en-GB" sz="2000" i="1" dirty="0" err="1"/>
              <a:t>wT</a:t>
            </a:r>
            <a:r>
              <a:rPr lang="en-GB" sz="2000" dirty="0"/>
              <a:t>&gt;&gt;4 ),</a:t>
            </a:r>
          </a:p>
          <a:p>
            <a:pPr marL="457200" lvl="1" indent="0">
              <a:buNone/>
            </a:pPr>
            <a:r>
              <a:rPr lang="en-GB" sz="2000" dirty="0"/>
              <a:t>	</a:t>
            </a:r>
            <a:r>
              <a:rPr lang="en-GB" sz="2000" i="1" dirty="0"/>
              <a:t>shift = ( log2( width ) + log2( height ) + 2 ) &gt;&gt; 2</a:t>
            </a:r>
            <a:endParaRPr lang="en-US" sz="2000" i="1" dirty="0"/>
          </a:p>
          <a:p>
            <a:pPr marL="457200" lvl="1" indent="0">
              <a:buNone/>
            </a:pPr>
            <a:endParaRPr lang="en-US" sz="2000" dirty="0"/>
          </a:p>
          <a:p>
            <a:endParaRPr lang="en-US" altLang="en-US" dirty="0">
              <a:ea typeface="宋体" panose="02010600030101010101" pitchFamily="2" charset="-12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702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Intra Coding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/>
          <a:lstStyle/>
          <a:p>
            <a:r>
              <a:rPr lang="en-US" altLang="zh-CN" dirty="0"/>
              <a:t>Multiline intra prediction (Arbitrary reference tier JVET-D0099)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en-US" altLang="zh-CN" sz="2000" dirty="0"/>
              <a:t>Prediction with 1</a:t>
            </a:r>
            <a:r>
              <a:rPr lang="en-US" altLang="zh-CN" sz="2000" baseline="30000" dirty="0"/>
              <a:t>st</a:t>
            </a:r>
            <a:r>
              <a:rPr lang="en-US" altLang="zh-CN" sz="2000" dirty="0"/>
              <a:t> reference line is the intra prediction in Next</a:t>
            </a:r>
          </a:p>
          <a:p>
            <a:pPr lvl="1"/>
            <a:r>
              <a:rPr lang="en-US" altLang="zh-CN" sz="2000" dirty="0"/>
              <a:t>Four reference lines are supported</a:t>
            </a:r>
          </a:p>
          <a:p>
            <a:pPr lvl="1"/>
            <a:r>
              <a:rPr lang="en-US" altLang="zh-CN" sz="2000" dirty="0"/>
              <a:t>NSST is off for 3</a:t>
            </a:r>
            <a:r>
              <a:rPr lang="en-US" altLang="zh-CN" sz="2000" baseline="30000" dirty="0"/>
              <a:t>rd</a:t>
            </a:r>
            <a:r>
              <a:rPr lang="en-US" altLang="zh-CN" sz="2000" dirty="0"/>
              <a:t> and 4</a:t>
            </a:r>
            <a:r>
              <a:rPr lang="en-US" altLang="zh-CN" sz="2000" baseline="30000" dirty="0"/>
              <a:t>th</a:t>
            </a:r>
            <a:r>
              <a:rPr lang="en-US" altLang="zh-CN" sz="2000" dirty="0"/>
              <a:t> lines</a:t>
            </a:r>
          </a:p>
          <a:p>
            <a:pPr lvl="1"/>
            <a:r>
              <a:rPr lang="en-US" sz="2000" dirty="0"/>
              <a:t>Planar and DC modes are off for 2</a:t>
            </a:r>
            <a:r>
              <a:rPr lang="en-US" sz="2000" baseline="30000" dirty="0"/>
              <a:t>nd</a:t>
            </a:r>
            <a:r>
              <a:rPr lang="en-US" sz="2000" dirty="0"/>
              <a:t>, 3</a:t>
            </a:r>
            <a:r>
              <a:rPr lang="en-US" sz="2000" baseline="30000" dirty="0"/>
              <a:t>rd</a:t>
            </a:r>
            <a:r>
              <a:rPr lang="en-US" sz="2000" dirty="0"/>
              <a:t>, and 4</a:t>
            </a:r>
            <a:r>
              <a:rPr lang="en-US" sz="2000" baseline="30000" dirty="0"/>
              <a:t>th</a:t>
            </a:r>
            <a:r>
              <a:rPr lang="en-US" sz="2000" dirty="0"/>
              <a:t> lines</a:t>
            </a:r>
          </a:p>
          <a:p>
            <a:pPr lvl="1"/>
            <a:r>
              <a:rPr lang="en-US" altLang="zh-CN" sz="2000" dirty="0"/>
              <a:t>Slice level on/off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B4E73D-2407-4691-A9C0-E67AA5AD08F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060848"/>
            <a:ext cx="3793490" cy="27489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2295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86778-7572-49DD-A1AA-106690EB9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en-US" dirty="0"/>
              <a:t>Inter 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5243D-3158-41F4-A211-E58A1DEB1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524272" cy="5001419"/>
          </a:xfrm>
        </p:spPr>
        <p:txBody>
          <a:bodyPr/>
          <a:lstStyle/>
          <a:p>
            <a:r>
              <a:rPr lang="en-US" altLang="zh-CN" dirty="0"/>
              <a:t>M</a:t>
            </a:r>
            <a:r>
              <a:rPr lang="en-US" dirty="0"/>
              <a:t>erge candidate list construction</a:t>
            </a:r>
          </a:p>
          <a:p>
            <a:pPr lvl="1"/>
            <a:r>
              <a:rPr lang="en-US" sz="2400" dirty="0"/>
              <a:t>Max candidate number is increased to 23</a:t>
            </a:r>
          </a:p>
          <a:p>
            <a:pPr lvl="1"/>
            <a:r>
              <a:rPr lang="en-US" sz="2400" dirty="0"/>
              <a:t>New candidates are </a:t>
            </a:r>
          </a:p>
          <a:p>
            <a:pPr marL="457200" lvl="1" indent="0">
              <a:buNone/>
            </a:pPr>
            <a:r>
              <a:rPr lang="en-US" sz="2400" dirty="0"/>
              <a:t>inserted after TMVP</a:t>
            </a:r>
          </a:p>
          <a:p>
            <a:pPr lvl="1"/>
            <a:r>
              <a:rPr lang="en-US" sz="2400" dirty="0"/>
              <a:t>Grid (16x16) based scan</a:t>
            </a:r>
          </a:p>
          <a:p>
            <a:pPr marL="457200" lvl="1" indent="0">
              <a:buNone/>
            </a:pPr>
            <a:r>
              <a:rPr lang="en-US" sz="2400" dirty="0"/>
              <a:t>from close to far away</a:t>
            </a:r>
          </a:p>
          <a:p>
            <a:pPr marL="457200" lvl="1" indent="0">
              <a:buNone/>
            </a:pPr>
            <a:r>
              <a:rPr lang="en-US" sz="2400" dirty="0"/>
              <a:t>until (-96,-96)</a:t>
            </a:r>
          </a:p>
          <a:p>
            <a:pPr lvl="2"/>
            <a:r>
              <a:rPr lang="en-US" altLang="zh-CN" sz="2000" dirty="0"/>
              <a:t>Top region: from bottom to </a:t>
            </a:r>
          </a:p>
          <a:p>
            <a:pPr marL="914400" lvl="2" indent="0">
              <a:buNone/>
            </a:pPr>
            <a:r>
              <a:rPr lang="en-US" altLang="zh-CN" sz="2000" dirty="0"/>
              <a:t>top, from </a:t>
            </a:r>
            <a:r>
              <a:rPr lang="en-US" sz="2000" dirty="0"/>
              <a:t>left to right</a:t>
            </a:r>
          </a:p>
          <a:p>
            <a:pPr lvl="2"/>
            <a:r>
              <a:rPr lang="en-US" sz="2000" dirty="0"/>
              <a:t>Left region: from right to</a:t>
            </a:r>
          </a:p>
          <a:p>
            <a:pPr marL="914400" lvl="2" indent="0">
              <a:buNone/>
            </a:pPr>
            <a:r>
              <a:rPr lang="en-US" sz="2000" dirty="0"/>
              <a:t>left, from top to bottom</a:t>
            </a:r>
          </a:p>
          <a:p>
            <a:pPr lvl="2"/>
            <a:r>
              <a:rPr lang="en-US" sz="2000" dirty="0"/>
              <a:t>Top left region: from bottom</a:t>
            </a:r>
          </a:p>
          <a:p>
            <a:pPr marL="914400" lvl="2" indent="0">
              <a:buNone/>
            </a:pPr>
            <a:r>
              <a:rPr lang="en-US" sz="2000" dirty="0"/>
              <a:t>to top, from right to left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D3E428-3F6B-487B-97FE-E7E0E6F71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9052" y="2204864"/>
            <a:ext cx="4449452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587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B829B-7FCF-4BE8-8A04-AB863A893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4637"/>
          </a:xfrm>
        </p:spPr>
        <p:txBody>
          <a:bodyPr/>
          <a:lstStyle/>
          <a:p>
            <a:r>
              <a:rPr lang="en-US" dirty="0"/>
              <a:t>Transform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4DA45-56AF-4015-9094-69034C9CD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/>
          <a:lstStyle/>
          <a:p>
            <a:r>
              <a:rPr lang="en-US" sz="2800" dirty="0"/>
              <a:t>Primary transform</a:t>
            </a:r>
          </a:p>
          <a:p>
            <a:pPr lvl="1"/>
            <a:r>
              <a:rPr lang="en-US" sz="2400" dirty="0"/>
              <a:t>From 2-pt transform to 256-pt transform</a:t>
            </a:r>
          </a:p>
          <a:p>
            <a:pPr lvl="1"/>
            <a:r>
              <a:rPr lang="en-US" sz="2400" dirty="0"/>
              <a:t>Block size dependent zero-out</a:t>
            </a:r>
          </a:p>
          <a:p>
            <a:pPr lvl="2"/>
            <a:r>
              <a:rPr lang="en-US" sz="2000" dirty="0"/>
              <a:t>For 64-pt, 128-pt and 256-pt transforms, only the first 32, 16 and 4 coefficients are kept, respectively</a:t>
            </a:r>
          </a:p>
          <a:p>
            <a:pPr lvl="1"/>
            <a:r>
              <a:rPr lang="en-US" sz="2400" dirty="0"/>
              <a:t>Supported transforms (JVET-D0065, JVET-D0126)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r>
              <a:rPr lang="en-US" sz="2800" dirty="0"/>
              <a:t>Secondary transform</a:t>
            </a:r>
          </a:p>
          <a:p>
            <a:pPr lvl="1"/>
            <a:r>
              <a:rPr lang="en-US" sz="2400" dirty="0" err="1"/>
              <a:t>HyGT</a:t>
            </a:r>
            <a:r>
              <a:rPr lang="en-US" sz="2400" dirty="0"/>
              <a:t> is replaced by matrix multiplication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8EC7240-D013-4B05-BEDC-85F2FF250A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461498"/>
              </p:ext>
            </p:extLst>
          </p:nvPr>
        </p:nvGraphicFramePr>
        <p:xfrm>
          <a:off x="2267744" y="3602712"/>
          <a:ext cx="5184775" cy="2346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1364">
                  <a:extLst>
                    <a:ext uri="{9D8B030D-6E8A-4147-A177-3AD203B41FA5}">
                      <a16:colId xmlns:a16="http://schemas.microsoft.com/office/drawing/2014/main" val="655353243"/>
                    </a:ext>
                  </a:extLst>
                </a:gridCol>
                <a:gridCol w="3703411">
                  <a:extLst>
                    <a:ext uri="{9D8B030D-6E8A-4147-A177-3AD203B41FA5}">
                      <a16:colId xmlns:a16="http://schemas.microsoft.com/office/drawing/2014/main" val="1268498134"/>
                    </a:ext>
                  </a:extLst>
                </a:gridCol>
              </a:tblGrid>
              <a:tr h="314650">
                <a:tc>
                  <a:txBody>
                    <a:bodyPr/>
                    <a:lstStyle/>
                    <a:p>
                      <a:r>
                        <a:rPr lang="en-US" sz="1600" dirty="0"/>
                        <a:t>Transform size</a:t>
                      </a:r>
                    </a:p>
                  </a:txBody>
                  <a:tcPr marL="91444" marR="91444" marT="45692" marB="45692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Transform type</a:t>
                      </a:r>
                    </a:p>
                  </a:txBody>
                  <a:tcPr marL="91444" marR="91444" marT="45692" marB="45692"/>
                </a:tc>
                <a:extLst>
                  <a:ext uri="{0D108BD9-81ED-4DB2-BD59-A6C34878D82A}">
                    <a16:rowId xmlns:a16="http://schemas.microsoft.com/office/drawing/2014/main" val="1360389773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r>
                        <a:rPr lang="en-US" sz="1600" dirty="0"/>
                        <a:t>2-pt</a:t>
                      </a:r>
                    </a:p>
                  </a:txBody>
                  <a:tcPr marL="91444" marR="91444" marT="45692" marB="45692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DCT-2</a:t>
                      </a:r>
                    </a:p>
                  </a:txBody>
                  <a:tcPr marL="91444" marR="91444" marT="45692" marB="45692"/>
                </a:tc>
                <a:extLst>
                  <a:ext uri="{0D108BD9-81ED-4DB2-BD59-A6C34878D82A}">
                    <a16:rowId xmlns:a16="http://schemas.microsoft.com/office/drawing/2014/main" val="79356071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r>
                        <a:rPr lang="en-US" sz="1600" dirty="0"/>
                        <a:t>4-pt, 8-pt</a:t>
                      </a:r>
                    </a:p>
                  </a:txBody>
                  <a:tcPr marL="91444" marR="91444" marT="45692" marB="45692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DCT-2/5/8, DST-1/4,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ID, DST4, 2 KLTs</a:t>
                      </a:r>
                    </a:p>
                  </a:txBody>
                  <a:tcPr marL="91444" marR="91444" marT="45692" marB="45692"/>
                </a:tc>
                <a:extLst>
                  <a:ext uri="{0D108BD9-81ED-4DB2-BD59-A6C34878D82A}">
                    <a16:rowId xmlns:a16="http://schemas.microsoft.com/office/drawing/2014/main" val="2601477465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r>
                        <a:rPr lang="en-US" sz="1600" dirty="0"/>
                        <a:t>16-pt</a:t>
                      </a:r>
                    </a:p>
                  </a:txBody>
                  <a:tcPr marL="91444" marR="91444" marT="45692" marB="4569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DCT-2/5/8, DST-1/7,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ID, 2 KLT</a:t>
                      </a:r>
                    </a:p>
                  </a:txBody>
                  <a:tcPr marL="91444" marR="91444" marT="45692" marB="45692"/>
                </a:tc>
                <a:extLst>
                  <a:ext uri="{0D108BD9-81ED-4DB2-BD59-A6C34878D82A}">
                    <a16:rowId xmlns:a16="http://schemas.microsoft.com/office/drawing/2014/main" val="2108417657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r>
                        <a:rPr lang="en-US" sz="1600" dirty="0"/>
                        <a:t>32-pt, 64-pt</a:t>
                      </a:r>
                    </a:p>
                  </a:txBody>
                  <a:tcPr marL="91444" marR="91444" marT="45692" marB="4569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DCT-2/5/8, DST-1/7</a:t>
                      </a:r>
                    </a:p>
                  </a:txBody>
                  <a:tcPr marL="91444" marR="91444" marT="45692" marB="45692"/>
                </a:tc>
                <a:extLst>
                  <a:ext uri="{0D108BD9-81ED-4DB2-BD59-A6C34878D82A}">
                    <a16:rowId xmlns:a16="http://schemas.microsoft.com/office/drawing/2014/main" val="3991604222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r>
                        <a:rPr lang="en-US" sz="1600" dirty="0"/>
                        <a:t>128-pt</a:t>
                      </a:r>
                    </a:p>
                  </a:txBody>
                  <a:tcPr marL="91444" marR="91444" marT="45692" marB="45692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DCT-2</a:t>
                      </a:r>
                    </a:p>
                  </a:txBody>
                  <a:tcPr marL="91444" marR="91444" marT="45692" marB="45692"/>
                </a:tc>
                <a:extLst>
                  <a:ext uri="{0D108BD9-81ED-4DB2-BD59-A6C34878D82A}">
                    <a16:rowId xmlns:a16="http://schemas.microsoft.com/office/drawing/2014/main" val="3886561948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r>
                        <a:rPr lang="en-US" sz="1600" dirty="0"/>
                        <a:t>256-pt</a:t>
                      </a:r>
                    </a:p>
                  </a:txBody>
                  <a:tcPr marL="91444" marR="91444" marT="45692" marB="45692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HWT</a:t>
                      </a:r>
                    </a:p>
                  </a:txBody>
                  <a:tcPr marL="91444" marR="91444" marT="45692" marB="45692"/>
                </a:tc>
                <a:extLst>
                  <a:ext uri="{0D108BD9-81ED-4DB2-BD59-A6C34878D82A}">
                    <a16:rowId xmlns:a16="http://schemas.microsoft.com/office/drawing/2014/main" val="3940974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6651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9AA92-86DC-4E16-9D89-FB6DAE822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432048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15FDB9E-6A0C-4954-9556-A37D1949C1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1070893"/>
              </p:ext>
            </p:extLst>
          </p:nvPr>
        </p:nvGraphicFramePr>
        <p:xfrm>
          <a:off x="313186" y="548680"/>
          <a:ext cx="8507286" cy="5904654"/>
        </p:xfrm>
        <a:graphic>
          <a:graphicData uri="http://schemas.openxmlformats.org/drawingml/2006/table">
            <a:tbl>
              <a:tblPr/>
              <a:tblGrid>
                <a:gridCol w="1081664">
                  <a:extLst>
                    <a:ext uri="{9D8B030D-6E8A-4147-A177-3AD203B41FA5}">
                      <a16:colId xmlns:a16="http://schemas.microsoft.com/office/drawing/2014/main" val="2784999954"/>
                    </a:ext>
                  </a:extLst>
                </a:gridCol>
                <a:gridCol w="575986">
                  <a:extLst>
                    <a:ext uri="{9D8B030D-6E8A-4147-A177-3AD203B41FA5}">
                      <a16:colId xmlns:a16="http://schemas.microsoft.com/office/drawing/2014/main" val="3354742306"/>
                    </a:ext>
                  </a:extLst>
                </a:gridCol>
                <a:gridCol w="575986">
                  <a:extLst>
                    <a:ext uri="{9D8B030D-6E8A-4147-A177-3AD203B41FA5}">
                      <a16:colId xmlns:a16="http://schemas.microsoft.com/office/drawing/2014/main" val="3525851309"/>
                    </a:ext>
                  </a:extLst>
                </a:gridCol>
                <a:gridCol w="575986">
                  <a:extLst>
                    <a:ext uri="{9D8B030D-6E8A-4147-A177-3AD203B41FA5}">
                      <a16:colId xmlns:a16="http://schemas.microsoft.com/office/drawing/2014/main" val="301607814"/>
                    </a:ext>
                  </a:extLst>
                </a:gridCol>
                <a:gridCol w="648999">
                  <a:extLst>
                    <a:ext uri="{9D8B030D-6E8A-4147-A177-3AD203B41FA5}">
                      <a16:colId xmlns:a16="http://schemas.microsoft.com/office/drawing/2014/main" val="2997839316"/>
                    </a:ext>
                  </a:extLst>
                </a:gridCol>
                <a:gridCol w="640886">
                  <a:extLst>
                    <a:ext uri="{9D8B030D-6E8A-4147-A177-3AD203B41FA5}">
                      <a16:colId xmlns:a16="http://schemas.microsoft.com/office/drawing/2014/main" val="2345061275"/>
                    </a:ext>
                  </a:extLst>
                </a:gridCol>
                <a:gridCol w="624660">
                  <a:extLst>
                    <a:ext uri="{9D8B030D-6E8A-4147-A177-3AD203B41FA5}">
                      <a16:colId xmlns:a16="http://schemas.microsoft.com/office/drawing/2014/main" val="2935582805"/>
                    </a:ext>
                  </a:extLst>
                </a:gridCol>
                <a:gridCol w="140616">
                  <a:extLst>
                    <a:ext uri="{9D8B030D-6E8A-4147-A177-3AD203B41FA5}">
                      <a16:colId xmlns:a16="http://schemas.microsoft.com/office/drawing/2014/main" val="3240757312"/>
                    </a:ext>
                  </a:extLst>
                </a:gridCol>
                <a:gridCol w="575986">
                  <a:extLst>
                    <a:ext uri="{9D8B030D-6E8A-4147-A177-3AD203B41FA5}">
                      <a16:colId xmlns:a16="http://schemas.microsoft.com/office/drawing/2014/main" val="972025364"/>
                    </a:ext>
                  </a:extLst>
                </a:gridCol>
                <a:gridCol w="575986">
                  <a:extLst>
                    <a:ext uri="{9D8B030D-6E8A-4147-A177-3AD203B41FA5}">
                      <a16:colId xmlns:a16="http://schemas.microsoft.com/office/drawing/2014/main" val="1008266084"/>
                    </a:ext>
                  </a:extLst>
                </a:gridCol>
                <a:gridCol w="575986">
                  <a:extLst>
                    <a:ext uri="{9D8B030D-6E8A-4147-A177-3AD203B41FA5}">
                      <a16:colId xmlns:a16="http://schemas.microsoft.com/office/drawing/2014/main" val="1305801636"/>
                    </a:ext>
                  </a:extLst>
                </a:gridCol>
                <a:gridCol w="648999">
                  <a:extLst>
                    <a:ext uri="{9D8B030D-6E8A-4147-A177-3AD203B41FA5}">
                      <a16:colId xmlns:a16="http://schemas.microsoft.com/office/drawing/2014/main" val="497561841"/>
                    </a:ext>
                  </a:extLst>
                </a:gridCol>
                <a:gridCol w="640886">
                  <a:extLst>
                    <a:ext uri="{9D8B030D-6E8A-4147-A177-3AD203B41FA5}">
                      <a16:colId xmlns:a16="http://schemas.microsoft.com/office/drawing/2014/main" val="1442768775"/>
                    </a:ext>
                  </a:extLst>
                </a:gridCol>
                <a:gridCol w="624660">
                  <a:extLst>
                    <a:ext uri="{9D8B030D-6E8A-4147-A177-3AD203B41FA5}">
                      <a16:colId xmlns:a16="http://schemas.microsoft.com/office/drawing/2014/main" val="2463036772"/>
                    </a:ext>
                  </a:extLst>
                </a:gridCol>
              </a:tblGrid>
              <a:tr h="14895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224979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JEM7.0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5337003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228167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-36.09%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-46.50%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-50.41%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-6.89%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746679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-42.41%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-57.15%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-50.41%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-11.68%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-9.67%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316967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-43.94%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-60.47%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-45.61%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-6.18%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206553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-33.87%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-29.76%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-34.13%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-6.39%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59966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-36.98%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-36.83%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-53.21%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1.40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1.67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-4.26%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3622840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-34.33%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-50.84%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-58.87%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-5.76%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-12.06%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567106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-30.44%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-41.69%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-45.56%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1.65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-4.38%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-8.32%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-8.88%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7549639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-31.30%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-51.94%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-49.61%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-3.14%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-9.10%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-8.96%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246098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-34.74%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-50.34%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-48.00%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-5.35%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-8.25%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88364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-37.62%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-49.41%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-45.71%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-4.24%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-8.23%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-8.70%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095398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SDR-A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-38.66%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-46.14%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-46.76%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-4.83%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-7.27%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-8.46%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884406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-33.69%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-48.85%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-49.55%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-4.57%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-9.40%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-9.37%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207300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-36.17%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-47.49%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-48.15%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-4.70%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655582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1928%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242%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8710568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954%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706151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Delta Rate[%]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790728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Delta Rate[%]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150728"/>
                  </a:ext>
                </a:extLst>
              </a:tr>
              <a:tr h="2747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Delta PSNR (YUV)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2.19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1.95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566657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Delta PNSR (YUV)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77419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280666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2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2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8070996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JEM7.0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996868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20223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-29.44%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-52.08%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-58.16%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0.89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-4.57%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-11.30%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-16.92%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842718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-24.55%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-38.39%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-39.59%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1.13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-3.69%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-6.49%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2199953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-24.41%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-48.25%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-47.21%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-4.76%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-9.66%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313323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-28.67%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-51.39%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-49.18%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1.15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-4.20%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-10.69%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-9.48%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874055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-31.83%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-47.80%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-46.00%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-5.16%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-10.02%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-11.54%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805861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-27.78%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-47.58%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-48.03%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-4.47%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-10.82%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</a:t>
                      </a:r>
                    </a:p>
                  </a:txBody>
                  <a:tcPr marL="7028" marR="7028" marT="70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508749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1951%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242%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582022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754%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085606"/>
                  </a:ext>
                </a:extLst>
              </a:tr>
              <a:tr h="1417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Delta Rate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5650425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Delta Rate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220047"/>
                  </a:ext>
                </a:extLst>
              </a:tr>
              <a:tr h="2747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Delta PSNR (YUV)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838134"/>
                  </a:ext>
                </a:extLst>
              </a:tr>
              <a:tr h="148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Delta PNSR (YUV)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028" marR="7028" marT="702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7028" marR="7028" marT="70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7028" marR="7028" marT="70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726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602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8982</TotalTime>
  <Words>2117</Words>
  <Application>Microsoft Office PowerPoint</Application>
  <PresentationFormat>On-screen Show (4:3)</PresentationFormat>
  <Paragraphs>808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</vt:lpstr>
      <vt:lpstr>Times New Roman</vt:lpstr>
      <vt:lpstr>Office 主题</vt:lpstr>
      <vt:lpstr>Visio</vt:lpstr>
      <vt:lpstr>Description of SDR video coding technology proposal by Tencent (JVET-J0029)</vt:lpstr>
      <vt:lpstr>Introduction</vt:lpstr>
      <vt:lpstr>Coding Structure</vt:lpstr>
      <vt:lpstr>Intra Block Copy (IBC)</vt:lpstr>
      <vt:lpstr>Intra Coding (1)</vt:lpstr>
      <vt:lpstr>Intra Coding (2)</vt:lpstr>
      <vt:lpstr>Inter Coding</vt:lpstr>
      <vt:lpstr>Transform</vt:lpstr>
      <vt:lpstr>Simulation Results</vt:lpstr>
      <vt:lpstr>Highlighted Aspect – IBC </vt:lpstr>
      <vt:lpstr>Further work on top of JVET-J0029</vt:lpstr>
      <vt:lpstr>JVET-J0049: Structure only performance </vt:lpstr>
      <vt:lpstr>Closing Remarks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Xiang Li</cp:lastModifiedBy>
  <cp:revision>128</cp:revision>
  <dcterms:created xsi:type="dcterms:W3CDTF">2010-10-25T03:40:34Z</dcterms:created>
  <dcterms:modified xsi:type="dcterms:W3CDTF">2018-04-12T16:40:09Z</dcterms:modified>
</cp:coreProperties>
</file>