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85" r:id="rId2"/>
    <p:sldId id="287" r:id="rId3"/>
    <p:sldId id="291" r:id="rId4"/>
    <p:sldId id="275" r:id="rId5"/>
    <p:sldId id="284" r:id="rId6"/>
    <p:sldId id="293" r:id="rId7"/>
    <p:sldId id="294" r:id="rId8"/>
    <p:sldId id="290" r:id="rId9"/>
    <p:sldId id="288" r:id="rId10"/>
    <p:sldId id="292" r:id="rId11"/>
    <p:sldId id="286" r:id="rId12"/>
    <p:sldId id="296" r:id="rId13"/>
    <p:sldId id="295" r:id="rId14"/>
    <p:sldId id="297" r:id="rId15"/>
    <p:sldId id="300" r:id="rId16"/>
    <p:sldId id="298" r:id="rId17"/>
    <p:sldId id="301" r:id="rId18"/>
    <p:sldId id="299" r:id="rId19"/>
    <p:sldId id="303" r:id="rId20"/>
    <p:sldId id="304" r:id="rId21"/>
    <p:sldId id="305" r:id="rId22"/>
    <p:sldId id="306" r:id="rId23"/>
    <p:sldId id="302" r:id="rId24"/>
    <p:sldId id="289" r:id="rId25"/>
    <p:sldId id="307" r:id="rId26"/>
    <p:sldId id="308" r:id="rId27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5050"/>
    <a:srgbClr val="FFAFB1"/>
    <a:srgbClr val="EBF0F9"/>
    <a:srgbClr val="E8E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4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6" y="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381327334083239"/>
          <c:y val="5.6143297245193444E-2"/>
          <c:w val="0.68370041244844393"/>
          <c:h val="0.8281473286694252"/>
        </c:manualLayout>
      </c:layout>
      <c:scatterChart>
        <c:scatterStyle val="lineMarker"/>
        <c:varyColors val="0"/>
        <c:ser>
          <c:idx val="0"/>
          <c:order val="0"/>
          <c:tx>
            <c:v>JVET-J0026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Sheet3!$L$13</c:f>
              <c:numCache>
                <c:formatCode>General</c:formatCode>
                <c:ptCount val="1"/>
                <c:pt idx="0">
                  <c:v>6.4443148704799453</c:v>
                </c:pt>
              </c:numCache>
            </c:numRef>
          </c:xVal>
          <c:yVal>
            <c:numRef>
              <c:f>Sheet3!$I$13</c:f>
              <c:numCache>
                <c:formatCode>0.00%</c:formatCode>
                <c:ptCount val="1"/>
                <c:pt idx="0">
                  <c:v>8.1524796517587358E-2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929-4E14-A8F7-556A96A94BE5}"/>
            </c:ext>
          </c:extLst>
        </c:ser>
        <c:ser>
          <c:idx val="1"/>
          <c:order val="1"/>
          <c:tx>
            <c:v>JVET-J0027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1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Sheet3!$L$19</c:f>
              <c:numCache>
                <c:formatCode>General</c:formatCode>
                <c:ptCount val="1"/>
                <c:pt idx="0">
                  <c:v>2.729538322704792</c:v>
                </c:pt>
              </c:numCache>
            </c:numRef>
          </c:xVal>
          <c:yVal>
            <c:numRef>
              <c:f>Sheet3!$I$19</c:f>
              <c:numCache>
                <c:formatCode>0.00%</c:formatCode>
                <c:ptCount val="1"/>
                <c:pt idx="0">
                  <c:v>3.2599290865098017E-2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929-4E14-A8F7-556A96A94B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8021912"/>
        <c:axId val="928019168"/>
      </c:scatterChart>
      <c:valAx>
        <c:axId val="928021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#,##0.0_);[Red]\(#,##0.0\)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28019168"/>
        <c:crosses val="autoZero"/>
        <c:crossBetween val="midCat"/>
      </c:valAx>
      <c:valAx>
        <c:axId val="9280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Coding Gain (%)</a:t>
                </a:r>
                <a:endParaRPr lang="ja-JP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28021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1FDFFAD-4826-4673-9C1F-990FE226FD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5E5079-5DE4-48CE-ACDD-F952868ADD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9" y="0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F4DAB64F-E5BA-49FC-90BD-8547081323E2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C38B2AC-AB7C-4577-A8A5-11E6751276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62F19F8-6A38-416B-9651-B5119ABBB1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9" y="9440864"/>
            <a:ext cx="2949575" cy="4984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2A5A3515-FCE9-454F-ACFC-A28DD32AE3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011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179A39-3839-435B-906F-A77EB5E40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0F1180C-EB2A-42DC-9309-3137D5E76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6BE314-C4D9-4D7A-8B1B-7691A25A1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1428AC-0B75-4619-B746-2FAEFD84A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0532C0F-28F2-4219-A295-96660BD6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93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3D6D4C-8246-413B-A53D-643CF00C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979262B-EC93-48FD-9AD1-C7002C9B70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4EBF14-E5E5-42EA-AF2D-21231B2C4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41FD84-5837-443A-9267-C536A7A8F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56CD89-2F39-4BEE-835C-F9147E455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699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96BE11B-ECF8-4139-A8E1-68FB54B76F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8F611B3-D7C6-4E69-B249-E66C3EBA3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A5136C-7A82-4D51-86D7-09A2F86DC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35A8EB-1D29-4954-962B-80ABCA3A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0B3E3F-987F-4F55-8E1E-3EB9225F7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929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F5352E-7BA3-4EB8-A9FA-8F0FFF390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1F9E8D-9071-43B8-9EF7-45C481628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1155E7-154B-4298-BF01-7FEC52F54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498CD8-5D3F-453D-B580-B579011A7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68F851-0EA6-4DF1-80EA-AD1818AE6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40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AC2EF-3140-4A13-900D-4F90E64F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50642E-EC51-4CBE-BA16-D8F7E9EC1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6DC622-948E-4730-BF8D-EC727C5B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1E3C34-AB15-4005-A1A5-5896D548B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03D881-E830-4DFE-8048-AB90784E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94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036598-7225-47BB-A7EC-165333BF4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CA21EA-AB2F-496A-B372-4EFAF5B02C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F4842E2-DE06-482F-B6EE-503228A31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870104-97DD-41E0-9EB3-47B0C7E5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13AC03-F0BC-4E6F-BFE2-117C8D24A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072D413-E43C-4FA1-BF4C-54CDACB86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638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05F8F7-9AA2-49F6-8CA8-4FAF1F8F6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D59BED3-DA2D-47A3-9CAF-914638C28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CA09DCC-7DD3-4F52-8249-BB51C2634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6BB2EEF-1D8E-4A52-91F9-93C6F2370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980F277-E586-4F4C-82CE-040EC8B853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CFC4E1-F7C9-4616-AD21-78A7DFA1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C77F67B-74E8-481C-BECC-6732A1CE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F5D3A90-F8FE-4073-BB83-19EEC4A37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770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69B12-0527-4ED0-ADA7-0CDF75D8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4CEAC8D-D2F6-41B5-BEB7-81F2D7C4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CEB0A96-8C88-4464-AEB5-758B8B30A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D741716-7DD7-4963-83DD-4915FFC7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598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DF6382-BE2A-400A-ABE0-DE986F612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1212092-A947-4803-A3C1-8AFF49891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DD2E57-CD5C-45B4-8EDF-F7801462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5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370940-FC73-47F4-AB95-EF1516FC0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2666BB-A95E-48B6-BB9B-8306D236D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0155FE1-8B26-4D69-A984-06C306A49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9E4899-5CA9-4474-9409-8F37EE74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9FA0CBA-7B52-4B7D-9BEE-EAF8A3AF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173E7DE-B467-4C4B-A9BC-04123046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37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5678C0-A8F3-4FF0-BD70-BD7E30753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861EE9-10FF-4698-A331-E7B8F0212C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6D1EF9B-77C6-4F98-B7AB-268899158D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018FED2-972C-427A-B2E2-7350475FD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B99F54-0790-4580-BFAA-1DC9440A4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3E6A3A-A765-4FCE-8CDF-A6950D9D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109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862008-676A-404A-9774-02598C37C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4B606E-F83E-4095-B10D-67B5B96B3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34C50C-3637-49F4-B7C8-00AE0DA564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04FE2-25EE-43AC-942C-5EB3BB446133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9CDEA3-BC44-4C27-ABDA-891CB5014D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7FF79F-35C6-4FEF-A305-B9DDD1617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36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kai.tomohiro@sharp.co.jp" TargetMode="External"/><Relationship Id="rId2" Type="http://schemas.openxmlformats.org/officeDocument/2006/relationships/hyperlink" Target="mailto:iwamura.s-gc@nhk.or.jp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9C7182-F2A6-4B25-B705-FFAB59F66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717" y="1914310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SDR and HDR</a:t>
            </a:r>
            <a:br>
              <a:rPr kumimoji="1" lang="en-US" altLang="ja-JP" dirty="0"/>
            </a:br>
            <a:r>
              <a:rPr kumimoji="1" lang="en-US" altLang="ja-JP" dirty="0"/>
              <a:t>video coding technology proposal by NHK and SHARP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E223952-8A93-4C06-B64D-B1C997D5CA50}"/>
              </a:ext>
            </a:extLst>
          </p:cNvPr>
          <p:cNvSpPr txBox="1"/>
          <p:nvPr/>
        </p:nvSpPr>
        <p:spPr>
          <a:xfrm>
            <a:off x="337751" y="238895"/>
            <a:ext cx="2379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JVET-J0027</a:t>
            </a:r>
            <a:endParaRPr kumimoji="1" lang="ja-JP" altLang="en-US" sz="32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9996A7-4491-4F66-879C-A99AD1E9AA76}"/>
              </a:ext>
            </a:extLst>
          </p:cNvPr>
          <p:cNvSpPr txBox="1"/>
          <p:nvPr/>
        </p:nvSpPr>
        <p:spPr>
          <a:xfrm>
            <a:off x="3322379" y="5239046"/>
            <a:ext cx="8489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Contact:	</a:t>
            </a:r>
            <a:r>
              <a:rPr kumimoji="1" lang="en-US" altLang="ja-JP" sz="2400" dirty="0" err="1"/>
              <a:t>Shunsuke</a:t>
            </a:r>
            <a:r>
              <a:rPr kumimoji="1" lang="en-US" altLang="ja-JP" sz="2400" dirty="0"/>
              <a:t> Iwamura (</a:t>
            </a:r>
            <a:r>
              <a:rPr kumimoji="1" lang="en-US" altLang="ja-JP" sz="2400" dirty="0">
                <a:hlinkClick r:id="rId2"/>
              </a:rPr>
              <a:t>iwamura.s-gc@nhk.or.jp</a:t>
            </a:r>
            <a:r>
              <a:rPr kumimoji="1" lang="en-US" altLang="ja-JP" sz="2400" dirty="0"/>
              <a:t>)</a:t>
            </a:r>
          </a:p>
          <a:p>
            <a:r>
              <a:rPr lang="en-US" altLang="ja-JP" sz="2400" dirty="0"/>
              <a:t>		Tomohiro </a:t>
            </a:r>
            <a:r>
              <a:rPr lang="en-US" altLang="ja-JP" sz="2400" dirty="0" err="1"/>
              <a:t>Ikai</a:t>
            </a:r>
            <a:r>
              <a:rPr lang="en-US" altLang="ja-JP" sz="2400" dirty="0"/>
              <a:t> (</a:t>
            </a:r>
            <a:r>
              <a:rPr lang="en-US" altLang="ja-JP" sz="2400" dirty="0">
                <a:hlinkClick r:id="rId3"/>
              </a:rPr>
              <a:t>ikai.tomohiro@sharp.co.jp</a:t>
            </a:r>
            <a:r>
              <a:rPr lang="en-US" altLang="ja-JP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29899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8983A81-1944-4FB5-ACBB-CD72AB4150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5417670"/>
              </p:ext>
            </p:extLst>
          </p:nvPr>
        </p:nvGraphicFramePr>
        <p:xfrm>
          <a:off x="70625" y="3351980"/>
          <a:ext cx="12050750" cy="277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525">
                  <a:extLst>
                    <a:ext uri="{9D8B030D-6E8A-4147-A177-3AD203B41FA5}">
                      <a16:colId xmlns:a16="http://schemas.microsoft.com/office/drawing/2014/main" val="4222097465"/>
                    </a:ext>
                  </a:extLst>
                </a:gridCol>
                <a:gridCol w="1571108">
                  <a:extLst>
                    <a:ext uri="{9D8B030D-6E8A-4147-A177-3AD203B41FA5}">
                      <a16:colId xmlns:a16="http://schemas.microsoft.com/office/drawing/2014/main" val="2892551664"/>
                    </a:ext>
                  </a:extLst>
                </a:gridCol>
                <a:gridCol w="2537747">
                  <a:extLst>
                    <a:ext uri="{9D8B030D-6E8A-4147-A177-3AD203B41FA5}">
                      <a16:colId xmlns:a16="http://schemas.microsoft.com/office/drawing/2014/main" val="972967809"/>
                    </a:ext>
                  </a:extLst>
                </a:gridCol>
                <a:gridCol w="1482179">
                  <a:extLst>
                    <a:ext uri="{9D8B030D-6E8A-4147-A177-3AD203B41FA5}">
                      <a16:colId xmlns:a16="http://schemas.microsoft.com/office/drawing/2014/main" val="546304986"/>
                    </a:ext>
                  </a:extLst>
                </a:gridCol>
                <a:gridCol w="2451393">
                  <a:extLst>
                    <a:ext uri="{9D8B030D-6E8A-4147-A177-3AD203B41FA5}">
                      <a16:colId xmlns:a16="http://schemas.microsoft.com/office/drawing/2014/main" val="2615445319"/>
                    </a:ext>
                  </a:extLst>
                </a:gridCol>
                <a:gridCol w="1560798">
                  <a:extLst>
                    <a:ext uri="{9D8B030D-6E8A-4147-A177-3AD203B41FA5}">
                      <a16:colId xmlns:a16="http://schemas.microsoft.com/office/drawing/2014/main" val="1653924181"/>
                    </a:ext>
                  </a:extLst>
                </a:gridCol>
              </a:tblGrid>
              <a:tr h="795766"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transfer_characteristics</a:t>
                      </a:r>
                      <a:r>
                        <a:rPr lang="en-CA" sz="2000" dirty="0">
                          <a:effectLst/>
                        </a:rPr>
                        <a:t>  == 16</a:t>
                      </a:r>
                      <a:br>
                        <a:rPr lang="en-CA" sz="2000" dirty="0">
                          <a:effectLst/>
                        </a:rPr>
                      </a:br>
                      <a:r>
                        <a:rPr lang="en-CA" sz="2000" dirty="0">
                          <a:effectLst/>
                        </a:rPr>
                        <a:t>(PQ format)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transfer_characteristics</a:t>
                      </a:r>
                      <a:r>
                        <a:rPr lang="en-CA" sz="2000" dirty="0">
                          <a:effectLst/>
                        </a:rPr>
                        <a:t> == 18</a:t>
                      </a:r>
                      <a:br>
                        <a:rPr lang="en-CA" sz="2000" dirty="0">
                          <a:effectLst/>
                        </a:rPr>
                      </a:br>
                      <a:r>
                        <a:rPr lang="en-CA" sz="2000" dirty="0">
                          <a:effectLst/>
                        </a:rPr>
                        <a:t>(HLG format)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Otherwise</a:t>
                      </a:r>
                      <a:br>
                        <a:rPr lang="en-CA" sz="2000">
                          <a:effectLst/>
                        </a:rPr>
                      </a:br>
                      <a:r>
                        <a:rPr lang="en-CA" sz="2000">
                          <a:effectLst/>
                        </a:rPr>
                        <a:t>(conventional SDR format)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62310"/>
                  </a:ext>
                </a:extLst>
              </a:tr>
              <a:tr h="26525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Conditions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Conditions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Conditions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qpOffset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6938979"/>
                  </a:ext>
                </a:extLst>
              </a:tr>
              <a:tr h="26525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LL &lt;= 0.84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LL &lt;= 0.8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LL &lt;= 0.875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7491374"/>
                  </a:ext>
                </a:extLst>
              </a:tr>
              <a:tr h="53051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0.84 &lt; LL &lt;= 0.91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0.8 &lt; LL &lt;= 0.9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0.875 &lt; 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3947244"/>
                  </a:ext>
                </a:extLst>
              </a:tr>
              <a:tr h="53051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0.91 &lt; LL &lt;= 0.99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0.9 &lt; 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672346"/>
                  </a:ext>
                </a:extLst>
              </a:tr>
              <a:tr h="23313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0.99 &lt; LL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5730521"/>
                  </a:ext>
                </a:extLst>
              </a:tr>
            </a:tbl>
          </a:graphicData>
        </a:graphic>
      </p:graphicFrame>
      <p:sp>
        <p:nvSpPr>
          <p:cNvPr id="12" name="タイトル 1">
            <a:extLst>
              <a:ext uri="{FF2B5EF4-FFF2-40B4-BE49-F238E27FC236}">
                <a16:creationId xmlns:a16="http://schemas.microsoft.com/office/drawing/2014/main" id="{7982BD96-9F40-4A08-B026-71783E446EA7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/>
              <a:t>Luma-adaptive deblocking filter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85FF876-4974-4872-8B87-5B965887F1D7}"/>
              </a:ext>
            </a:extLst>
          </p:cNvPr>
          <p:cNvSpPr txBox="1"/>
          <p:nvPr/>
        </p:nvSpPr>
        <p:spPr>
          <a:xfrm>
            <a:off x="385235" y="1070504"/>
            <a:ext cx="10924116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ja-JP" sz="2000" dirty="0"/>
              <a:t>In HEVC, deblocking filter strength is controlled by the average of QP values of current and neighboring CU</a:t>
            </a:r>
          </a:p>
          <a:p>
            <a:r>
              <a:rPr lang="en-CA" altLang="ja-JP" dirty="0"/>
              <a:t>				</a:t>
            </a:r>
            <a:r>
              <a:rPr lang="en-CA" altLang="ja-JP" dirty="0" err="1"/>
              <a:t>qP</a:t>
            </a:r>
            <a:r>
              <a:rPr lang="en-CA" altLang="ja-JP" baseline="-25000" dirty="0" err="1"/>
              <a:t>L</a:t>
            </a:r>
            <a:r>
              <a:rPr lang="en-CA" altLang="ja-JP" dirty="0"/>
              <a:t> = ( ( QP</a:t>
            </a:r>
            <a:r>
              <a:rPr lang="en-CA" altLang="ja-JP" baseline="-25000" dirty="0"/>
              <a:t>Q</a:t>
            </a:r>
            <a:r>
              <a:rPr lang="en-CA" altLang="ja-JP" dirty="0"/>
              <a:t> + QP</a:t>
            </a:r>
            <a:r>
              <a:rPr lang="en-CA" altLang="ja-JP" baseline="-25000" dirty="0"/>
              <a:t>P</a:t>
            </a:r>
            <a:r>
              <a:rPr lang="en-CA" altLang="ja-JP" dirty="0"/>
              <a:t> +1 ) &gt;&gt; 1 )</a:t>
            </a:r>
            <a:endParaRPr kumimoji="1"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In this proposal, additional QP offset based on averaged luma level is introduced</a:t>
            </a:r>
          </a:p>
          <a:p>
            <a:r>
              <a:rPr lang="en-US" altLang="ja-JP" sz="2000" dirty="0"/>
              <a:t>				</a:t>
            </a:r>
          </a:p>
          <a:p>
            <a:r>
              <a:rPr lang="en-US" altLang="ja-JP" sz="2000" dirty="0"/>
              <a:t>				</a:t>
            </a:r>
            <a:r>
              <a:rPr lang="en-CA" altLang="ja-JP" dirty="0" err="1"/>
              <a:t>qP</a:t>
            </a:r>
            <a:r>
              <a:rPr lang="en-CA" altLang="ja-JP" baseline="-25000" dirty="0" err="1"/>
              <a:t>L</a:t>
            </a:r>
            <a:r>
              <a:rPr lang="en-CA" altLang="ja-JP" dirty="0"/>
              <a:t> = ( ( QP</a:t>
            </a:r>
            <a:r>
              <a:rPr lang="en-CA" altLang="ja-JP" baseline="-25000" dirty="0"/>
              <a:t>Q</a:t>
            </a:r>
            <a:r>
              <a:rPr lang="en-CA" altLang="ja-JP" dirty="0"/>
              <a:t> + QP</a:t>
            </a:r>
            <a:r>
              <a:rPr lang="en-CA" altLang="ja-JP" baseline="-25000" dirty="0"/>
              <a:t>P</a:t>
            </a:r>
            <a:r>
              <a:rPr lang="en-CA" altLang="ja-JP" dirty="0"/>
              <a:t> +1 ) &gt;&gt; 1 ) + </a:t>
            </a:r>
            <a:r>
              <a:rPr lang="en-CA" altLang="ja-JP" dirty="0" err="1"/>
              <a:t>qpOffset</a:t>
            </a:r>
            <a:endParaRPr lang="en-US" altLang="ja-JP" sz="2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endParaRPr lang="en-US" altLang="ja-JP" sz="2000" baseline="-25000" dirty="0"/>
          </a:p>
          <a:p>
            <a:r>
              <a:rPr lang="en-US" altLang="ja-JP" sz="2400" dirty="0"/>
              <a:t>Stronger deblocking filter is applied to the brighter area.</a:t>
            </a:r>
          </a:p>
        </p:txBody>
      </p:sp>
    </p:spTree>
    <p:extLst>
      <p:ext uri="{BB962C8B-B14F-4D97-AF65-F5344CB8AC3E}">
        <p14:creationId xmlns:p14="http://schemas.microsoft.com/office/powerpoint/2010/main" val="68191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Chroma DM binarization bug fix</a:t>
            </a:r>
            <a:endParaRPr kumimoji="1" lang="ja-JP" altLang="en-US" dirty="0"/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F5DA82E3-5F6D-4219-B178-BBE547927E6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42" y="2329544"/>
            <a:ext cx="9347622" cy="4528456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717110" y="1517749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(the same as reported in </a:t>
            </a:r>
            <a:r>
              <a:rPr lang="en-US" altLang="ja-JP" sz="2000" b="1" dirty="0"/>
              <a:t>JVET-H0071</a:t>
            </a:r>
            <a:r>
              <a:rPr lang="en-US" altLang="ja-JP" sz="2000" dirty="0"/>
              <a:t>)</a:t>
            </a:r>
            <a:endParaRPr kumimoji="1" lang="en-US" altLang="ja-JP" sz="20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61753AE-B72F-4D66-9CCF-D4C5FDCBE377}"/>
              </a:ext>
            </a:extLst>
          </p:cNvPr>
          <p:cNvSpPr txBox="1"/>
          <p:nvPr/>
        </p:nvSpPr>
        <p:spPr>
          <a:xfrm>
            <a:off x="717110" y="1167098"/>
            <a:ext cx="10732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In the pruning process of chroma </a:t>
            </a:r>
            <a:r>
              <a:rPr lang="en-US" altLang="ja-JP" sz="2000" dirty="0"/>
              <a:t>DM mode, one redundant CABAC-bit is signaled in JEM</a:t>
            </a:r>
            <a:endParaRPr kumimoji="1"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10512565" y="5708749"/>
            <a:ext cx="649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Bug</a:t>
            </a:r>
            <a:endParaRPr kumimoji="1" lang="en-US" altLang="ja-JP" sz="2000" dirty="0"/>
          </a:p>
        </p:txBody>
      </p:sp>
      <p:cxnSp>
        <p:nvCxnSpPr>
          <p:cNvPr id="4" name="直線矢印コネクタ 3"/>
          <p:cNvCxnSpPr/>
          <p:nvPr/>
        </p:nvCxnSpPr>
        <p:spPr>
          <a:xfrm flipH="1">
            <a:off x="10438764" y="6108859"/>
            <a:ext cx="342900" cy="371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996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28054401-300C-4352-A93C-9B32C406C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15" y="1794933"/>
            <a:ext cx="8188389" cy="3865880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10925166-22F2-4267-BE21-A7F47AAD6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Chroma DM binarization bug fix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E592801-A151-46DE-9AC1-174BBFD2E0E8}"/>
              </a:ext>
            </a:extLst>
          </p:cNvPr>
          <p:cNvSpPr txBox="1"/>
          <p:nvPr/>
        </p:nvSpPr>
        <p:spPr>
          <a:xfrm>
            <a:off x="717110" y="1336774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(the same as reported in </a:t>
            </a:r>
            <a:r>
              <a:rPr lang="en-US" altLang="ja-JP" sz="2000" b="1" dirty="0"/>
              <a:t>JVET-H0071</a:t>
            </a:r>
            <a:r>
              <a:rPr lang="en-US" altLang="ja-JP" sz="2000" dirty="0"/>
              <a:t>)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C0D96F7-617D-4040-AD61-991E6DFD6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971388"/>
              </p:ext>
            </p:extLst>
          </p:nvPr>
        </p:nvGraphicFramePr>
        <p:xfrm>
          <a:off x="7721600" y="1736884"/>
          <a:ext cx="4356100" cy="2867660"/>
        </p:xfrm>
        <a:graphic>
          <a:graphicData uri="http://schemas.openxmlformats.org/drawingml/2006/table">
            <a:tbl>
              <a:tblPr/>
              <a:tblGrid>
                <a:gridCol w="1003625">
                  <a:extLst>
                    <a:ext uri="{9D8B030D-6E8A-4147-A177-3AD203B41FA5}">
                      <a16:colId xmlns:a16="http://schemas.microsoft.com/office/drawing/2014/main" val="1893925794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2115583359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3500983360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586496957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2464648285"/>
                    </a:ext>
                  </a:extLst>
                </a:gridCol>
                <a:gridCol w="670495">
                  <a:extLst>
                    <a:ext uri="{9D8B030D-6E8A-4147-A177-3AD203B41FA5}">
                      <a16:colId xmlns:a16="http://schemas.microsoft.com/office/drawing/2014/main" val="15866859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HM-16.6-JEM-7.0 (parallel)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872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272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928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50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364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88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5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170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685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83092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C71637B-9FDC-4758-8E49-EBAEE4DBC7C7}"/>
              </a:ext>
            </a:extLst>
          </p:cNvPr>
          <p:cNvSpPr txBox="1"/>
          <p:nvPr/>
        </p:nvSpPr>
        <p:spPr>
          <a:xfrm>
            <a:off x="9045715" y="5376129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Fixed</a:t>
            </a:r>
            <a:endParaRPr kumimoji="1" lang="en-US" altLang="ja-JP" sz="2000" dirty="0"/>
          </a:p>
        </p:txBody>
      </p:sp>
      <p:cxnSp>
        <p:nvCxnSpPr>
          <p:cNvPr id="10" name="直線矢印コネクタ 9"/>
          <p:cNvCxnSpPr/>
          <p:nvPr/>
        </p:nvCxnSpPr>
        <p:spPr>
          <a:xfrm flipH="1" flipV="1">
            <a:off x="8467089" y="5376129"/>
            <a:ext cx="505461" cy="100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139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DD6C0094-B80A-497F-95A0-09156E78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Encoder optimization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B817182-F64E-44C2-A871-B0637137D132}"/>
                  </a:ext>
                </a:extLst>
              </p:cNvPr>
              <p:cNvSpPr txBox="1"/>
              <p:nvPr/>
            </p:nvSpPr>
            <p:spPr>
              <a:xfrm>
                <a:off x="590551" y="1129473"/>
                <a:ext cx="11353800" cy="3549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/>
                  <a:t>Luma chroma quality balance adjustment is introduced to balance luma and chroma gain.</a:t>
                </a:r>
              </a:p>
              <a:p>
                <a:r>
                  <a:rPr kumimoji="1" lang="en-US" altLang="ja-JP" sz="2400" dirty="0"/>
                  <a:t>In addition to the default chroma QP offset which is set equal to 1 in JEM software, chroma weight is adjusted</a:t>
                </a:r>
                <a:endParaRPr lang="en-US" altLang="ja-JP" sz="32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ja-JP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ja-JP" sz="3200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CA" altLang="ja-JP" sz="3200" i="1">
                              <a:latin typeface="Cambria Math" panose="02040503050406030204" pitchFamily="18" charset="0"/>
                            </a:rPr>
                            <m:t>𝑐h𝑟𝑜𝑚𝑎</m:t>
                          </m:r>
                        </m:sub>
                      </m:sSub>
                      <m:r>
                        <a:rPr lang="en-CA" altLang="ja-JP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ja-JP" altLang="ja-JP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ja-JP" altLang="ja-JP" sz="3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𝑚𝑜𝑑𝑒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ja-JP" altLang="ja-JP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altLang="ja-JP" sz="3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ja-JP" altLang="ja-JP" sz="3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altLang="ja-JP" sz="3200" i="1"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  <m:r>
                                    <a:rPr lang="en-CA" altLang="ja-JP" sz="3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ja-JP" altLang="ja-JP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𝑐h𝑟𝑜𝑚𝑎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ja-JP" altLang="ja-JP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CA" altLang="ja-JP" sz="3200" i="1">
                                          <a:latin typeface="Cambria Math" panose="02040503050406030204" pitchFamily="18" charset="0"/>
                                        </a:rPr>
                                        <m:t>𝑐h𝑟𝑜𝑚𝑎</m:t>
                                      </m:r>
                                    </m:sub>
                                  </m:sSub>
                                </m:den>
                              </m:f>
                            </m:sup>
                          </m:sSup>
                        </m:den>
                      </m:f>
                    </m:oMath>
                  </m:oMathPara>
                </a14:m>
                <a:endParaRPr lang="ja-JP" altLang="ja-JP" dirty="0"/>
              </a:p>
              <a:p>
                <a:endParaRPr lang="en-US" altLang="ja-JP" sz="2400" dirty="0"/>
              </a:p>
              <a:p>
                <a:r>
                  <a:rPr kumimoji="1" lang="en-US" altLang="ja-JP" sz="2400" dirty="0"/>
                  <a:t> </a:t>
                </a:r>
                <a:endParaRPr kumimoji="1" lang="ja-JP" altLang="en-US" sz="2400" dirty="0"/>
              </a:p>
            </p:txBody>
          </p:sp>
        </mc:Choice>
        <mc:Fallback xmlns="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B817182-F64E-44C2-A871-B0637137D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1" y="1129473"/>
                <a:ext cx="11353800" cy="3549241"/>
              </a:xfrm>
              <a:prstGeom prst="rect">
                <a:avLst/>
              </a:prstGeom>
              <a:blipFill>
                <a:blip r:embed="rId2"/>
                <a:stretch>
                  <a:fillRect l="-859" t="-137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45EAA91-A204-4DAA-AA24-D81128B33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65489"/>
              </p:ext>
            </p:extLst>
          </p:nvPr>
        </p:nvGraphicFramePr>
        <p:xfrm>
          <a:off x="975784" y="4057650"/>
          <a:ext cx="10077450" cy="26034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4658">
                  <a:extLst>
                    <a:ext uri="{9D8B030D-6E8A-4147-A177-3AD203B41FA5}">
                      <a16:colId xmlns:a16="http://schemas.microsoft.com/office/drawing/2014/main" val="3954518814"/>
                    </a:ext>
                  </a:extLst>
                </a:gridCol>
                <a:gridCol w="2335442">
                  <a:extLst>
                    <a:ext uri="{9D8B030D-6E8A-4147-A177-3AD203B41FA5}">
                      <a16:colId xmlns:a16="http://schemas.microsoft.com/office/drawing/2014/main" val="577452710"/>
                    </a:ext>
                  </a:extLst>
                </a:gridCol>
                <a:gridCol w="4197350">
                  <a:extLst>
                    <a:ext uri="{9D8B030D-6E8A-4147-A177-3AD203B41FA5}">
                      <a16:colId xmlns:a16="http://schemas.microsoft.com/office/drawing/2014/main" val="2840955431"/>
                    </a:ext>
                  </a:extLst>
                </a:gridCol>
              </a:tblGrid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ChromaWeight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note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003481"/>
                  </a:ext>
                </a:extLst>
              </a:tr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JEM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8171382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SDR constraint set 1 (RA)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 bits are shifted to luma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556907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SDR constraint set 2 (LB)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chroma bits are shifted to luma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6911815"/>
                  </a:ext>
                </a:extLst>
              </a:tr>
              <a:tr h="321856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HDR-A HLG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same as JEM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2322984"/>
                  </a:ext>
                </a:extLst>
              </a:tr>
              <a:tr h="54597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HDR-B PQ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chroma bits are shifted to luma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11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721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CS1 result (Submitted software)</a:t>
            </a:r>
            <a:endParaRPr kumimoji="1" lang="ja-JP" altLang="en-US" dirty="0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B36C5C6A-E7C8-4C7E-899F-6374CBD7D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036984"/>
              </p:ext>
            </p:extLst>
          </p:nvPr>
        </p:nvGraphicFramePr>
        <p:xfrm>
          <a:off x="393552" y="1470080"/>
          <a:ext cx="11419220" cy="4833792"/>
        </p:xfrm>
        <a:graphic>
          <a:graphicData uri="http://schemas.openxmlformats.org/drawingml/2006/table">
            <a:tbl>
              <a:tblPr/>
              <a:tblGrid>
                <a:gridCol w="2031889">
                  <a:extLst>
                    <a:ext uri="{9D8B030D-6E8A-4147-A177-3AD203B41FA5}">
                      <a16:colId xmlns:a16="http://schemas.microsoft.com/office/drawing/2014/main" val="61454839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1989945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21046295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419808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89231804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1538605290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117482137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2768987106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74300133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04349296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681211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999793431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170585729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448830113"/>
                    </a:ext>
                  </a:extLst>
                </a:gridCol>
              </a:tblGrid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9199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65811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3810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590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78924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7258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-32.79%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21691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25416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4380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881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62118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87677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9776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3290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28613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23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58707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5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18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A0B818-E51D-4EA1-A577-288DA09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784063"/>
              </p:ext>
            </p:extLst>
          </p:nvPr>
        </p:nvGraphicFramePr>
        <p:xfrm>
          <a:off x="170120" y="2227521"/>
          <a:ext cx="11754295" cy="2951050"/>
        </p:xfrm>
        <a:graphic>
          <a:graphicData uri="http://schemas.openxmlformats.org/drawingml/2006/table">
            <a:tbl>
              <a:tblPr/>
              <a:tblGrid>
                <a:gridCol w="2091511">
                  <a:extLst>
                    <a:ext uri="{9D8B030D-6E8A-4147-A177-3AD203B41FA5}">
                      <a16:colId xmlns:a16="http://schemas.microsoft.com/office/drawing/2014/main" val="689218158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757488564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918426091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459168932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2610994228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1114987647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1469452564"/>
                    </a:ext>
                  </a:extLst>
                </a:gridCol>
                <a:gridCol w="271896">
                  <a:extLst>
                    <a:ext uri="{9D8B030D-6E8A-4147-A177-3AD203B41FA5}">
                      <a16:colId xmlns:a16="http://schemas.microsoft.com/office/drawing/2014/main" val="229031419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314514003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83098496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865974695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3348238629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729152182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4294415818"/>
                    </a:ext>
                  </a:extLst>
                </a:gridCol>
              </a:tblGrid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8236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37887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2763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54880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32245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22021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2817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844533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141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3853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013160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E65D8DFD-4416-49AF-86D9-7A1D0C60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CS2 result (Submitted software)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515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SDR CS1 result (Bug-fixed software)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59C94B5-4BDA-439A-80CD-AB07D7C77C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804249"/>
              </p:ext>
            </p:extLst>
          </p:nvPr>
        </p:nvGraphicFramePr>
        <p:xfrm>
          <a:off x="393552" y="1470080"/>
          <a:ext cx="11419220" cy="4833792"/>
        </p:xfrm>
        <a:graphic>
          <a:graphicData uri="http://schemas.openxmlformats.org/drawingml/2006/table">
            <a:tbl>
              <a:tblPr/>
              <a:tblGrid>
                <a:gridCol w="2031889">
                  <a:extLst>
                    <a:ext uri="{9D8B030D-6E8A-4147-A177-3AD203B41FA5}">
                      <a16:colId xmlns:a16="http://schemas.microsoft.com/office/drawing/2014/main" val="61454839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1989945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21046295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419808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89231804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1538605290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117482137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2768987106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74300133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043492969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1681211046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999793431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170585729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448830113"/>
                    </a:ext>
                  </a:extLst>
                </a:gridCol>
              </a:tblGrid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9199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65811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3810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590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78924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7258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21691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254169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4380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881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62118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87677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97761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32903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286135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2314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58707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5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114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A0B818-E51D-4EA1-A577-288DA09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03974"/>
              </p:ext>
            </p:extLst>
          </p:nvPr>
        </p:nvGraphicFramePr>
        <p:xfrm>
          <a:off x="170120" y="2227521"/>
          <a:ext cx="11754295" cy="2951050"/>
        </p:xfrm>
        <a:graphic>
          <a:graphicData uri="http://schemas.openxmlformats.org/drawingml/2006/table">
            <a:tbl>
              <a:tblPr/>
              <a:tblGrid>
                <a:gridCol w="2091511">
                  <a:extLst>
                    <a:ext uri="{9D8B030D-6E8A-4147-A177-3AD203B41FA5}">
                      <a16:colId xmlns:a16="http://schemas.microsoft.com/office/drawing/2014/main" val="689218158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757488564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3918426091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459168932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2610994228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1114987647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1469452564"/>
                    </a:ext>
                  </a:extLst>
                </a:gridCol>
                <a:gridCol w="271896">
                  <a:extLst>
                    <a:ext uri="{9D8B030D-6E8A-4147-A177-3AD203B41FA5}">
                      <a16:colId xmlns:a16="http://schemas.microsoft.com/office/drawing/2014/main" val="229031419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314514003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2830984969"/>
                    </a:ext>
                  </a:extLst>
                </a:gridCol>
                <a:gridCol w="742487">
                  <a:extLst>
                    <a:ext uri="{9D8B030D-6E8A-4147-A177-3AD203B41FA5}">
                      <a16:colId xmlns:a16="http://schemas.microsoft.com/office/drawing/2014/main" val="865974695"/>
                    </a:ext>
                  </a:extLst>
                </a:gridCol>
                <a:gridCol w="836604">
                  <a:extLst>
                    <a:ext uri="{9D8B030D-6E8A-4147-A177-3AD203B41FA5}">
                      <a16:colId xmlns:a16="http://schemas.microsoft.com/office/drawing/2014/main" val="3348238629"/>
                    </a:ext>
                  </a:extLst>
                </a:gridCol>
                <a:gridCol w="826147">
                  <a:extLst>
                    <a:ext uri="{9D8B030D-6E8A-4147-A177-3AD203B41FA5}">
                      <a16:colId xmlns:a16="http://schemas.microsoft.com/office/drawing/2014/main" val="729152182"/>
                    </a:ext>
                  </a:extLst>
                </a:gridCol>
                <a:gridCol w="805232">
                  <a:extLst>
                    <a:ext uri="{9D8B030D-6E8A-4147-A177-3AD203B41FA5}">
                      <a16:colId xmlns:a16="http://schemas.microsoft.com/office/drawing/2014/main" val="4294415818"/>
                    </a:ext>
                  </a:extLst>
                </a:gridCol>
              </a:tblGrid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Constraint Set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8236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37887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2763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754880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32245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22021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2817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844533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SDR-B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1411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38538"/>
                  </a:ext>
                </a:extLst>
              </a:tr>
              <a:tr h="251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013160"/>
                  </a:ext>
                </a:extLst>
              </a:tr>
            </a:tbl>
          </a:graphicData>
        </a:graphic>
      </p:graphicFrame>
      <p:sp>
        <p:nvSpPr>
          <p:cNvPr id="7" name="タイトル 1">
            <a:extLst>
              <a:ext uri="{FF2B5EF4-FFF2-40B4-BE49-F238E27FC236}">
                <a16:creationId xmlns:a16="http://schemas.microsoft.com/office/drawing/2014/main" id="{E65D8DFD-4416-49AF-86D9-7A1D0C60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SDR CS2 result (Bug-fixed software)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3882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>
            <a:extLst>
              <a:ext uri="{FF2B5EF4-FFF2-40B4-BE49-F238E27FC236}">
                <a16:creationId xmlns:a16="http://schemas.microsoft.com/office/drawing/2014/main" id="{7390C82C-7924-4B53-AC27-C69B736B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lang="en-US" altLang="ja-JP" dirty="0"/>
              <a:t>Submitted vs Bug-fixed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3DCC7E7-A2E8-4CF9-B9D7-DBEBC10A9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83797"/>
              </p:ext>
            </p:extLst>
          </p:nvPr>
        </p:nvGraphicFramePr>
        <p:xfrm>
          <a:off x="436157" y="1217488"/>
          <a:ext cx="11312913" cy="4085856"/>
        </p:xfrm>
        <a:graphic>
          <a:graphicData uri="http://schemas.openxmlformats.org/drawingml/2006/table">
            <a:tbl>
              <a:tblPr/>
              <a:tblGrid>
                <a:gridCol w="909637">
                  <a:extLst>
                    <a:ext uri="{9D8B030D-6E8A-4147-A177-3AD203B41FA5}">
                      <a16:colId xmlns:a16="http://schemas.microsoft.com/office/drawing/2014/main" val="2914377096"/>
                    </a:ext>
                  </a:extLst>
                </a:gridCol>
                <a:gridCol w="1015945">
                  <a:extLst>
                    <a:ext uri="{9D8B030D-6E8A-4147-A177-3AD203B41FA5}">
                      <a16:colId xmlns:a16="http://schemas.microsoft.com/office/drawing/2014/main" val="3748037628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86690870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252986944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2935986635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4222004456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880084853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2759597110"/>
                    </a:ext>
                  </a:extLst>
                </a:gridCol>
                <a:gridCol w="264145">
                  <a:extLst>
                    <a:ext uri="{9D8B030D-6E8A-4147-A177-3AD203B41FA5}">
                      <a16:colId xmlns:a16="http://schemas.microsoft.com/office/drawing/2014/main" val="1687990737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323864580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946265091"/>
                    </a:ext>
                  </a:extLst>
                </a:gridCol>
                <a:gridCol w="721321">
                  <a:extLst>
                    <a:ext uri="{9D8B030D-6E8A-4147-A177-3AD203B41FA5}">
                      <a16:colId xmlns:a16="http://schemas.microsoft.com/office/drawing/2014/main" val="3010812032"/>
                    </a:ext>
                  </a:extLst>
                </a:gridCol>
                <a:gridCol w="812756">
                  <a:extLst>
                    <a:ext uri="{9D8B030D-6E8A-4147-A177-3AD203B41FA5}">
                      <a16:colId xmlns:a16="http://schemas.microsoft.com/office/drawing/2014/main" val="2426735016"/>
                    </a:ext>
                  </a:extLst>
                </a:gridCol>
                <a:gridCol w="802596">
                  <a:extLst>
                    <a:ext uri="{9D8B030D-6E8A-4147-A177-3AD203B41FA5}">
                      <a16:colId xmlns:a16="http://schemas.microsoft.com/office/drawing/2014/main" val="2466732108"/>
                    </a:ext>
                  </a:extLst>
                </a:gridCol>
                <a:gridCol w="782278">
                  <a:extLst>
                    <a:ext uri="{9D8B030D-6E8A-4147-A177-3AD203B41FA5}">
                      <a16:colId xmlns:a16="http://schemas.microsoft.com/office/drawing/2014/main" val="3346067254"/>
                    </a:ext>
                  </a:extLst>
                </a:gridCol>
              </a:tblGrid>
              <a:tr h="258866">
                <a:tc gridSpan="2"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JEM7.0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582730"/>
                  </a:ext>
                </a:extLst>
              </a:tr>
              <a:tr h="2588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706639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361265"/>
                  </a:ext>
                </a:extLst>
              </a:tr>
              <a:tr h="258866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188253"/>
                  </a:ext>
                </a:extLst>
              </a:tr>
              <a:tr h="258866">
                <a:tc gridSpan="3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993759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Daylight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359255"/>
                  </a:ext>
                </a:extLst>
              </a:tr>
              <a:tr h="258866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498723"/>
                  </a:ext>
                </a:extLst>
              </a:tr>
              <a:tr h="25886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4935398"/>
                  </a:ext>
                </a:extLst>
              </a:tr>
              <a:tr h="2588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431548"/>
                  </a:ext>
                </a:extLst>
              </a:tr>
              <a:tr h="263643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42273"/>
                  </a:ext>
                </a:extLst>
              </a:tr>
              <a:tr h="2636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674631"/>
                  </a:ext>
                </a:extLst>
              </a:tr>
              <a:tr h="52728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BD-rate(Y)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BD-PSNR(Y)</a:t>
                      </a:r>
                    </a:p>
                  </a:txBody>
                  <a:tcPr marL="6350" marR="6350" marT="635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BD-PSNR(U)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BD-PSNR(V)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20148"/>
                  </a:ext>
                </a:extLst>
              </a:tr>
              <a:tr h="26364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67789"/>
                  </a:ext>
                </a:extLst>
              </a:tr>
              <a:tr h="263643"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137718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23D992-B097-4B69-9E7C-922AB54E7D53}"/>
              </a:ext>
            </a:extLst>
          </p:cNvPr>
          <p:cNvSpPr txBox="1"/>
          <p:nvPr/>
        </p:nvSpPr>
        <p:spPr>
          <a:xfrm>
            <a:off x="2382520" y="57268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DCD0157-3070-4E48-9FAB-6FBFF8625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18066"/>
              </p:ext>
            </p:extLst>
          </p:nvPr>
        </p:nvGraphicFramePr>
        <p:xfrm>
          <a:off x="2184400" y="5669045"/>
          <a:ext cx="3482340" cy="659130"/>
        </p:xfrm>
        <a:graphic>
          <a:graphicData uri="http://schemas.openxmlformats.org/drawingml/2006/table">
            <a:tbl>
              <a:tblPr/>
              <a:tblGrid>
                <a:gridCol w="1160780">
                  <a:extLst>
                    <a:ext uri="{9D8B030D-6E8A-4147-A177-3AD203B41FA5}">
                      <a16:colId xmlns:a16="http://schemas.microsoft.com/office/drawing/2014/main" val="1009801785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78399068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452903736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70701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74360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7315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B2D1E1C-74EB-4612-962C-55D39CC09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4865"/>
              </p:ext>
            </p:extLst>
          </p:nvPr>
        </p:nvGraphicFramePr>
        <p:xfrm>
          <a:off x="5909734" y="5669045"/>
          <a:ext cx="3482340" cy="659130"/>
        </p:xfrm>
        <a:graphic>
          <a:graphicData uri="http://schemas.openxmlformats.org/drawingml/2006/table">
            <a:tbl>
              <a:tblPr/>
              <a:tblGrid>
                <a:gridCol w="1160780">
                  <a:extLst>
                    <a:ext uri="{9D8B030D-6E8A-4147-A177-3AD203B41FA5}">
                      <a16:colId xmlns:a16="http://schemas.microsoft.com/office/drawing/2014/main" val="1585194927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504908509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1377859105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Submitted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Bug-fixed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6778552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652186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518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561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156CBCC-EA54-4F20-8D76-E5030FCE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4173"/>
              </p:ext>
            </p:extLst>
          </p:nvPr>
        </p:nvGraphicFramePr>
        <p:xfrm>
          <a:off x="169333" y="1930401"/>
          <a:ext cx="11861797" cy="4484370"/>
        </p:xfrm>
        <a:graphic>
          <a:graphicData uri="http://schemas.openxmlformats.org/drawingml/2006/table">
            <a:tbl>
              <a:tblPr/>
              <a:tblGrid>
                <a:gridCol w="3333317">
                  <a:extLst>
                    <a:ext uri="{9D8B030D-6E8A-4147-A177-3AD203B41FA5}">
                      <a16:colId xmlns:a16="http://schemas.microsoft.com/office/drawing/2014/main" val="70520471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63858858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9398014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836381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8045252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52757779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10349528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29407766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235684053"/>
                    </a:ext>
                  </a:extLst>
                </a:gridCol>
              </a:tblGrid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8281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329565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4777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7773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-78.9%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31855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4090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476799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42623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2312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694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605472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0348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37008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1786%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2191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59208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(Submitted software) over HM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381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AF29F-B84E-4AD8-AB50-D9D2A039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C5E14FE-8D44-4F3B-8187-864C24EE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457" y="5727972"/>
            <a:ext cx="10980675" cy="90284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ja-JP" dirty="0"/>
              <a:t>Additional coding tools in combination with J0026 coding tools with different encoder setting are proposed as an intermediate complexity configuration.</a:t>
            </a:r>
            <a:endParaRPr lang="ja-JP" altLang="en-US" dirty="0"/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12706F6F-AAFE-4564-8A3B-55BE51557723}"/>
              </a:ext>
            </a:extLst>
          </p:cNvPr>
          <p:cNvSpPr/>
          <p:nvPr/>
        </p:nvSpPr>
        <p:spPr>
          <a:xfrm>
            <a:off x="1238624" y="1547566"/>
            <a:ext cx="2562290" cy="72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Flexible Rectangular Partitioning Structure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7">
            <a:extLst>
              <a:ext uri="{FF2B5EF4-FFF2-40B4-BE49-F238E27FC236}">
                <a16:creationId xmlns:a16="http://schemas.microsoft.com/office/drawing/2014/main" id="{1FB1A9DD-370A-4E66-8096-99CE9A9FD797}"/>
              </a:ext>
            </a:extLst>
          </p:cNvPr>
          <p:cNvSpPr/>
          <p:nvPr/>
        </p:nvSpPr>
        <p:spPr>
          <a:xfrm>
            <a:off x="1232181" y="2667218"/>
            <a:ext cx="2562290" cy="72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Picture Boundary Partitioning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8">
            <a:extLst>
              <a:ext uri="{FF2B5EF4-FFF2-40B4-BE49-F238E27FC236}">
                <a16:creationId xmlns:a16="http://schemas.microsoft.com/office/drawing/2014/main" id="{EC0E6625-53FC-4AB0-BB85-F2E4623F37BC}"/>
              </a:ext>
            </a:extLst>
          </p:cNvPr>
          <p:cNvSpPr/>
          <p:nvPr/>
        </p:nvSpPr>
        <p:spPr>
          <a:xfrm>
            <a:off x="1238624" y="3477749"/>
            <a:ext cx="2562290" cy="9863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Switchable separate and shared trees for intra coding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9">
            <a:extLst>
              <a:ext uri="{FF2B5EF4-FFF2-40B4-BE49-F238E27FC236}">
                <a16:creationId xmlns:a16="http://schemas.microsoft.com/office/drawing/2014/main" id="{9A42C2E7-1EAD-4205-ABE1-4D57F0BD7B38}"/>
              </a:ext>
            </a:extLst>
          </p:cNvPr>
          <p:cNvSpPr/>
          <p:nvPr/>
        </p:nvSpPr>
        <p:spPr>
          <a:xfrm>
            <a:off x="1238624" y="4569173"/>
            <a:ext cx="2562290" cy="7282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err="1">
                <a:solidFill>
                  <a:schemeClr val="tx1"/>
                </a:solidFill>
              </a:rPr>
              <a:t>Bitdepth</a:t>
            </a:r>
            <a:r>
              <a:rPr lang="en-US" altLang="ja-JP" dirty="0">
                <a:solidFill>
                  <a:schemeClr val="tx1"/>
                </a:solidFill>
              </a:rPr>
              <a:t> adjusted cost function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角丸四角形 14">
            <a:extLst>
              <a:ext uri="{FF2B5EF4-FFF2-40B4-BE49-F238E27FC236}">
                <a16:creationId xmlns:a16="http://schemas.microsoft.com/office/drawing/2014/main" id="{82CA9242-08D3-4C36-9ADB-79098BDE6562}"/>
              </a:ext>
            </a:extLst>
          </p:cNvPr>
          <p:cNvSpPr/>
          <p:nvPr/>
        </p:nvSpPr>
        <p:spPr>
          <a:xfrm>
            <a:off x="9489565" y="3677977"/>
            <a:ext cx="2016635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chroma DM bin</a:t>
            </a:r>
          </a:p>
          <a:p>
            <a:pPr algn="ctr"/>
            <a:r>
              <a:rPr lang="en-US" altLang="ja-JP" dirty="0"/>
              <a:t>bug fix</a:t>
            </a:r>
            <a:endParaRPr kumimoji="1" lang="ja-JP" altLang="en-US" dirty="0"/>
          </a:p>
        </p:txBody>
      </p:sp>
      <p:sp>
        <p:nvSpPr>
          <p:cNvPr id="14" name="角丸四角形 15">
            <a:extLst>
              <a:ext uri="{FF2B5EF4-FFF2-40B4-BE49-F238E27FC236}">
                <a16:creationId xmlns:a16="http://schemas.microsoft.com/office/drawing/2014/main" id="{BB47FEB0-EBF6-4F16-8E12-ADE11757DD5F}"/>
              </a:ext>
            </a:extLst>
          </p:cNvPr>
          <p:cNvSpPr/>
          <p:nvPr/>
        </p:nvSpPr>
        <p:spPr>
          <a:xfrm>
            <a:off x="9489566" y="2822146"/>
            <a:ext cx="2016634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Bi-</a:t>
            </a:r>
            <a:r>
              <a:rPr lang="en-US" altLang="ja-JP" dirty="0" err="1"/>
              <a:t>pred</a:t>
            </a:r>
            <a:r>
              <a:rPr lang="en-US" altLang="ja-JP" dirty="0"/>
              <a:t> optimized TS</a:t>
            </a:r>
            <a:endParaRPr kumimoji="1" lang="ja-JP" altLang="en-US" dirty="0"/>
          </a:p>
        </p:txBody>
      </p:sp>
      <p:sp>
        <p:nvSpPr>
          <p:cNvPr id="15" name="角丸四角形 16">
            <a:extLst>
              <a:ext uri="{FF2B5EF4-FFF2-40B4-BE49-F238E27FC236}">
                <a16:creationId xmlns:a16="http://schemas.microsoft.com/office/drawing/2014/main" id="{4A899884-B429-4FD8-9AD0-7517224C80E8}"/>
              </a:ext>
            </a:extLst>
          </p:cNvPr>
          <p:cNvSpPr/>
          <p:nvPr/>
        </p:nvSpPr>
        <p:spPr>
          <a:xfrm>
            <a:off x="4400703" y="2901270"/>
            <a:ext cx="2340000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MVPlanar</a:t>
            </a:r>
            <a:endParaRPr kumimoji="1" lang="ja-JP" altLang="en-US" dirty="0"/>
          </a:p>
        </p:txBody>
      </p:sp>
      <p:sp>
        <p:nvSpPr>
          <p:cNvPr id="16" name="角丸四角形 17">
            <a:extLst>
              <a:ext uri="{FF2B5EF4-FFF2-40B4-BE49-F238E27FC236}">
                <a16:creationId xmlns:a16="http://schemas.microsoft.com/office/drawing/2014/main" id="{02803C0A-212F-46B5-ACBA-00A6ACE68FBD}"/>
              </a:ext>
            </a:extLst>
          </p:cNvPr>
          <p:cNvSpPr/>
          <p:nvPr/>
        </p:nvSpPr>
        <p:spPr>
          <a:xfrm>
            <a:off x="4400703" y="3753654"/>
            <a:ext cx="2340000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PDIntrafilter</a:t>
            </a:r>
            <a:endParaRPr kumimoji="1" lang="ja-JP" altLang="en-US" dirty="0"/>
          </a:p>
        </p:txBody>
      </p:sp>
      <p:sp>
        <p:nvSpPr>
          <p:cNvPr id="17" name="角丸四角形 18">
            <a:extLst>
              <a:ext uri="{FF2B5EF4-FFF2-40B4-BE49-F238E27FC236}">
                <a16:creationId xmlns:a16="http://schemas.microsoft.com/office/drawing/2014/main" id="{07CE8F32-7387-4C38-8108-659ACB52F083}"/>
              </a:ext>
            </a:extLst>
          </p:cNvPr>
          <p:cNvSpPr/>
          <p:nvPr/>
        </p:nvSpPr>
        <p:spPr>
          <a:xfrm>
            <a:off x="7052228" y="2920929"/>
            <a:ext cx="2071224" cy="720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Luma-adaptive deblocking filter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411FFB-13FC-4DE5-9D54-6B18F3BA8937}"/>
              </a:ext>
            </a:extLst>
          </p:cNvPr>
          <p:cNvSpPr txBox="1"/>
          <p:nvPr/>
        </p:nvSpPr>
        <p:spPr>
          <a:xfrm>
            <a:off x="1650304" y="1009871"/>
            <a:ext cx="22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B</a:t>
            </a:r>
            <a:r>
              <a:rPr kumimoji="1" lang="en-US" altLang="ja-JP" dirty="0"/>
              <a:t>lock structure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9301C79-D83B-440D-BE9C-786E2D8D31A8}"/>
              </a:ext>
            </a:extLst>
          </p:cNvPr>
          <p:cNvSpPr txBox="1"/>
          <p:nvPr/>
        </p:nvSpPr>
        <p:spPr>
          <a:xfrm>
            <a:off x="4228474" y="1031988"/>
            <a:ext cx="251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Pr</a:t>
            </a:r>
            <a:r>
              <a:rPr kumimoji="1" lang="en-US" altLang="ja-JP" dirty="0"/>
              <a:t>ediction/Transform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0D0CEC8-0F8F-498B-83DF-05AAB6995A56}"/>
              </a:ext>
            </a:extLst>
          </p:cNvPr>
          <p:cNvSpPr txBox="1"/>
          <p:nvPr/>
        </p:nvSpPr>
        <p:spPr>
          <a:xfrm>
            <a:off x="7415883" y="1009871"/>
            <a:ext cx="22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L</a:t>
            </a:r>
            <a:r>
              <a:rPr kumimoji="1" lang="en-US" altLang="ja-JP" dirty="0"/>
              <a:t>oop filter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1FE17A9-19F4-4F55-B9C1-4C4C9229BF11}"/>
              </a:ext>
            </a:extLst>
          </p:cNvPr>
          <p:cNvSpPr txBox="1"/>
          <p:nvPr/>
        </p:nvSpPr>
        <p:spPr>
          <a:xfrm>
            <a:off x="9488891" y="751042"/>
            <a:ext cx="2234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Others</a:t>
            </a:r>
          </a:p>
          <a:p>
            <a:r>
              <a:rPr lang="en-US" altLang="ja-JP" dirty="0" err="1"/>
              <a:t>coeff</a:t>
            </a:r>
            <a:r>
              <a:rPr lang="en-US" altLang="ja-JP" dirty="0"/>
              <a:t>/</a:t>
            </a:r>
            <a:r>
              <a:rPr lang="en-US" altLang="ja-JP" dirty="0" err="1"/>
              <a:t>binarization</a:t>
            </a:r>
            <a:endParaRPr kumimoji="1" lang="ja-JP" altLang="en-US" dirty="0"/>
          </a:p>
        </p:txBody>
      </p:sp>
      <p:sp>
        <p:nvSpPr>
          <p:cNvPr id="23" name="角丸四角形 25">
            <a:extLst>
              <a:ext uri="{FF2B5EF4-FFF2-40B4-BE49-F238E27FC236}">
                <a16:creationId xmlns:a16="http://schemas.microsoft.com/office/drawing/2014/main" id="{72BEB2D9-09A6-4954-86BD-FA2DEF90921E}"/>
              </a:ext>
            </a:extLst>
          </p:cNvPr>
          <p:cNvSpPr/>
          <p:nvPr/>
        </p:nvSpPr>
        <p:spPr>
          <a:xfrm>
            <a:off x="4064913" y="2741636"/>
            <a:ext cx="7769230" cy="183335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B3BCFB4-871C-4E52-9B1B-E9A372DFB756}"/>
              </a:ext>
            </a:extLst>
          </p:cNvPr>
          <p:cNvSpPr txBox="1"/>
          <p:nvPr/>
        </p:nvSpPr>
        <p:spPr>
          <a:xfrm>
            <a:off x="6941618" y="4332604"/>
            <a:ext cx="1984443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J0027-only </a:t>
            </a:r>
            <a:r>
              <a:rPr lang="en-US" altLang="ja-JP" dirty="0"/>
              <a:t>tools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695C4F8-0F8A-4703-A29A-BF01D82A7F35}"/>
              </a:ext>
            </a:extLst>
          </p:cNvPr>
          <p:cNvSpPr txBox="1"/>
          <p:nvPr/>
        </p:nvSpPr>
        <p:spPr>
          <a:xfrm>
            <a:off x="3539915" y="1524728"/>
            <a:ext cx="264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*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AEAD312-9AC0-4D7B-81BC-B194FD212D45}"/>
              </a:ext>
            </a:extLst>
          </p:cNvPr>
          <p:cNvSpPr txBox="1"/>
          <p:nvPr/>
        </p:nvSpPr>
        <p:spPr>
          <a:xfrm>
            <a:off x="1362878" y="2272231"/>
            <a:ext cx="2862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* enabled in I-slice only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7" name="角丸四角形 32">
            <a:extLst>
              <a:ext uri="{FF2B5EF4-FFF2-40B4-BE49-F238E27FC236}">
                <a16:creationId xmlns:a16="http://schemas.microsoft.com/office/drawing/2014/main" id="{1803D7AB-FFA9-4232-AF13-3808F9DF606E}"/>
              </a:ext>
            </a:extLst>
          </p:cNvPr>
          <p:cNvSpPr/>
          <p:nvPr/>
        </p:nvSpPr>
        <p:spPr>
          <a:xfrm>
            <a:off x="4228474" y="1482995"/>
            <a:ext cx="2651525" cy="9024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Implicit luma base coefficient scaling in HDR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8" name="角丸四角形 33">
            <a:extLst>
              <a:ext uri="{FF2B5EF4-FFF2-40B4-BE49-F238E27FC236}">
                <a16:creationId xmlns:a16="http://schemas.microsoft.com/office/drawing/2014/main" id="{64E032C7-C92E-43F0-B8AA-0FB4D526864F}"/>
              </a:ext>
            </a:extLst>
          </p:cNvPr>
          <p:cNvSpPr/>
          <p:nvPr/>
        </p:nvSpPr>
        <p:spPr>
          <a:xfrm>
            <a:off x="9504459" y="1459713"/>
            <a:ext cx="2168092" cy="9195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Implicit luma base coefficient scaling in HDR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53169D1C-084C-4B64-9F73-E6B7A40B0091}"/>
              </a:ext>
            </a:extLst>
          </p:cNvPr>
          <p:cNvSpPr/>
          <p:nvPr/>
        </p:nvSpPr>
        <p:spPr>
          <a:xfrm>
            <a:off x="953461" y="1353090"/>
            <a:ext cx="10891200" cy="4029307"/>
          </a:xfrm>
          <a:custGeom>
            <a:avLst/>
            <a:gdLst>
              <a:gd name="connsiteX0" fmla="*/ 0 w 10846420"/>
              <a:gd name="connsiteY0" fmla="*/ 0 h 4044175"/>
              <a:gd name="connsiteX1" fmla="*/ 10846420 w 10846420"/>
              <a:gd name="connsiteY1" fmla="*/ 0 h 4044175"/>
              <a:gd name="connsiteX2" fmla="*/ 10846420 w 10846420"/>
              <a:gd name="connsiteY2" fmla="*/ 1174595 h 4044175"/>
              <a:gd name="connsiteX3" fmla="*/ 2973659 w 10846420"/>
              <a:gd name="connsiteY3" fmla="*/ 1174595 h 4044175"/>
              <a:gd name="connsiteX4" fmla="*/ 2973659 w 10846420"/>
              <a:gd name="connsiteY4" fmla="*/ 4044175 h 4044175"/>
              <a:gd name="connsiteX5" fmla="*/ 44605 w 10846420"/>
              <a:gd name="connsiteY5" fmla="*/ 4044175 h 4044175"/>
              <a:gd name="connsiteX6" fmla="*/ 0 w 10846420"/>
              <a:gd name="connsiteY6" fmla="*/ 0 h 4044175"/>
              <a:gd name="connsiteX0" fmla="*/ 37114 w 10883534"/>
              <a:gd name="connsiteY0" fmla="*/ 0 h 4044175"/>
              <a:gd name="connsiteX1" fmla="*/ 10883534 w 10883534"/>
              <a:gd name="connsiteY1" fmla="*/ 0 h 4044175"/>
              <a:gd name="connsiteX2" fmla="*/ 10883534 w 10883534"/>
              <a:gd name="connsiteY2" fmla="*/ 1174595 h 4044175"/>
              <a:gd name="connsiteX3" fmla="*/ 3010773 w 10883534"/>
              <a:gd name="connsiteY3" fmla="*/ 1174595 h 4044175"/>
              <a:gd name="connsiteX4" fmla="*/ 3010773 w 10883534"/>
              <a:gd name="connsiteY4" fmla="*/ 4044175 h 4044175"/>
              <a:gd name="connsiteX5" fmla="*/ 0 w 10883534"/>
              <a:gd name="connsiteY5" fmla="*/ 4044175 h 4044175"/>
              <a:gd name="connsiteX6" fmla="*/ 37114 w 10883534"/>
              <a:gd name="connsiteY6" fmla="*/ 0 h 404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3534" h="4044175">
                <a:moveTo>
                  <a:pt x="37114" y="0"/>
                </a:moveTo>
                <a:lnTo>
                  <a:pt x="10883534" y="0"/>
                </a:lnTo>
                <a:lnTo>
                  <a:pt x="10883534" y="1174595"/>
                </a:lnTo>
                <a:lnTo>
                  <a:pt x="3010773" y="1174595"/>
                </a:lnTo>
                <a:lnTo>
                  <a:pt x="3010773" y="4044175"/>
                </a:lnTo>
                <a:lnTo>
                  <a:pt x="0" y="4044175"/>
                </a:lnTo>
                <a:lnTo>
                  <a:pt x="37114" y="0"/>
                </a:lnTo>
                <a:close/>
              </a:path>
            </a:pathLst>
          </a:custGeom>
          <a:noFill/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98AA38E-DC08-412E-BC12-95C9BF6E5E3B}"/>
              </a:ext>
            </a:extLst>
          </p:cNvPr>
          <p:cNvSpPr txBox="1"/>
          <p:nvPr/>
        </p:nvSpPr>
        <p:spPr>
          <a:xfrm>
            <a:off x="144379" y="1562129"/>
            <a:ext cx="100691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Sharp’s</a:t>
            </a:r>
          </a:p>
          <a:p>
            <a:r>
              <a:rPr lang="en-US" altLang="ja-JP" dirty="0"/>
              <a:t>tools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30BF76A-C0C1-43DD-9634-EB9414FBD394}"/>
              </a:ext>
            </a:extLst>
          </p:cNvPr>
          <p:cNvSpPr txBox="1"/>
          <p:nvPr/>
        </p:nvSpPr>
        <p:spPr>
          <a:xfrm>
            <a:off x="3524306" y="156787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*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91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2BF12A9-AA9A-4CDC-8072-87E49E3F8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954"/>
              </p:ext>
            </p:extLst>
          </p:nvPr>
        </p:nvGraphicFramePr>
        <p:xfrm>
          <a:off x="169333" y="1903960"/>
          <a:ext cx="11861795" cy="4510811"/>
        </p:xfrm>
        <a:graphic>
          <a:graphicData uri="http://schemas.openxmlformats.org/drawingml/2006/table">
            <a:tbl>
              <a:tblPr/>
              <a:tblGrid>
                <a:gridCol w="3333315">
                  <a:extLst>
                    <a:ext uri="{9D8B030D-6E8A-4147-A177-3AD203B41FA5}">
                      <a16:colId xmlns:a16="http://schemas.microsoft.com/office/drawing/2014/main" val="53708800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27400123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497175753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76385813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2129743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05053045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810214404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99927051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549864613"/>
                    </a:ext>
                  </a:extLst>
                </a:gridCol>
              </a:tblGrid>
              <a:tr h="307111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3890289"/>
                  </a:ext>
                </a:extLst>
              </a:tr>
              <a:tr h="538477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026551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23385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573015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55794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664150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257336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016345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283327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07240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83159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662704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8923061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421013"/>
                  </a:ext>
                </a:extLst>
              </a:tr>
              <a:tr h="272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936825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(Submitted software) over JEM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0561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156CBCC-EA54-4F20-8D76-E5030FCE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018789"/>
              </p:ext>
            </p:extLst>
          </p:nvPr>
        </p:nvGraphicFramePr>
        <p:xfrm>
          <a:off x="169333" y="1930401"/>
          <a:ext cx="11861797" cy="4484370"/>
        </p:xfrm>
        <a:graphic>
          <a:graphicData uri="http://schemas.openxmlformats.org/drawingml/2006/table">
            <a:tbl>
              <a:tblPr/>
              <a:tblGrid>
                <a:gridCol w="3333317">
                  <a:extLst>
                    <a:ext uri="{9D8B030D-6E8A-4147-A177-3AD203B41FA5}">
                      <a16:colId xmlns:a16="http://schemas.microsoft.com/office/drawing/2014/main" val="70520471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63858858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93980147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88363810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8045252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527577799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10349528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29407766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235684053"/>
                    </a:ext>
                  </a:extLst>
                </a:gridCol>
              </a:tblGrid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8281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329565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4777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7773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31855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4090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476799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426231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2312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694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605472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0348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370084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2073%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52191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59208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</a:t>
            </a:r>
            <a:r>
              <a:rPr lang="en-US" altLang="ja-JP" dirty="0"/>
              <a:t>Bug-fix</a:t>
            </a:r>
            <a:r>
              <a:rPr kumimoji="1" lang="en-US" altLang="ja-JP" dirty="0"/>
              <a:t>ed software) over HM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385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>
            <a:extLst>
              <a:ext uri="{FF2B5EF4-FFF2-40B4-BE49-F238E27FC236}">
                <a16:creationId xmlns:a16="http://schemas.microsoft.com/office/drawing/2014/main" id="{B0800178-FDDC-4E31-AA6C-480B6D16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86266"/>
            <a:ext cx="11709397" cy="1030288"/>
          </a:xfrm>
        </p:spPr>
        <p:txBody>
          <a:bodyPr>
            <a:normAutofit/>
          </a:bodyPr>
          <a:lstStyle/>
          <a:p>
            <a:r>
              <a:rPr lang="en-US" altLang="ja-JP" dirty="0"/>
              <a:t>H</a:t>
            </a:r>
            <a:r>
              <a:rPr kumimoji="1" lang="en-US" altLang="ja-JP" dirty="0"/>
              <a:t>DR CS1 result (Bug-fixed software) over JEM</a:t>
            </a:r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898758B-56E1-4AD1-A14B-08E35DBE3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642267"/>
              </p:ext>
            </p:extLst>
          </p:nvPr>
        </p:nvGraphicFramePr>
        <p:xfrm>
          <a:off x="169335" y="1929600"/>
          <a:ext cx="11861795" cy="4484370"/>
        </p:xfrm>
        <a:graphic>
          <a:graphicData uri="http://schemas.openxmlformats.org/drawingml/2006/table">
            <a:tbl>
              <a:tblPr/>
              <a:tblGrid>
                <a:gridCol w="3333315">
                  <a:extLst>
                    <a:ext uri="{9D8B030D-6E8A-4147-A177-3AD203B41FA5}">
                      <a16:colId xmlns:a16="http://schemas.microsoft.com/office/drawing/2014/main" val="2570072602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917605893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710675750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281099971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342475016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1044048138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377819236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4025411705"/>
                    </a:ext>
                  </a:extLst>
                </a:gridCol>
                <a:gridCol w="1066060">
                  <a:extLst>
                    <a:ext uri="{9D8B030D-6E8A-4147-A177-3AD203B41FA5}">
                      <a16:colId xmlns:a16="http://schemas.microsoft.com/office/drawing/2014/main" val="2488958458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BD-rate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02791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L100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277483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DayStreet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83475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PeopleInShoppingCenter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853856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SunsetBeach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023174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59350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ShowGirl2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837558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Hurdles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407599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61233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Cosmos1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99771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4206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HDR-B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5988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Average 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79459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13682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802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874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25E79ED-BFB0-4713-8A95-7D7635CA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01A9272-5FAF-43EE-9673-DF4D98926A55}"/>
              </a:ext>
            </a:extLst>
          </p:cNvPr>
          <p:cNvSpPr txBox="1"/>
          <p:nvPr/>
        </p:nvSpPr>
        <p:spPr>
          <a:xfrm>
            <a:off x="187055" y="974061"/>
            <a:ext cx="11760199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800" dirty="0"/>
              <a:t>This contribution presents SDR and HDR video coding technologies containing: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ja-JP" sz="2400" dirty="0"/>
              <a:t>Bi-</a:t>
            </a:r>
            <a:r>
              <a:rPr lang="en-US" altLang="ja-JP" sz="2400" dirty="0" err="1"/>
              <a:t>pred</a:t>
            </a:r>
            <a:r>
              <a:rPr lang="en-US" altLang="ja-JP" sz="2400" dirty="0"/>
              <a:t> optimized transform skip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 err="1"/>
              <a:t>MVPlanar</a:t>
            </a:r>
            <a:endParaRPr kumimoji="1" lang="en-US" altLang="ja-JP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Position dependent intra interpolation filter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Lum</a:t>
            </a:r>
            <a:r>
              <a:rPr lang="en-US" altLang="ja-JP" sz="2400" dirty="0"/>
              <a:t>a-adaptive deblocking filter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kumimoji="1" lang="en-US" altLang="ja-JP" sz="2400" dirty="0"/>
              <a:t>Chroma DM binarization bug fix</a:t>
            </a:r>
          </a:p>
          <a:p>
            <a:pPr marL="342900" indent="-342900">
              <a:buFontTx/>
              <a:buChar char="-"/>
            </a:pPr>
            <a:endParaRPr lang="en-US" altLang="ja-JP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/>
              <a:t>Performance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800" dirty="0"/>
              <a:t>35% and 31% BD-rate gain with 20x encoding and decoding time increase over HM for SDR and HDR, respectively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800" dirty="0"/>
              <a:t>3.3% and 3.9% BD-rate gain with 2.6-7x encoding and decoding time increase over JEM for SDR and HDR, respectively</a:t>
            </a:r>
          </a:p>
          <a:p>
            <a:r>
              <a:rPr lang="en-US" altLang="ja-JP" sz="2800" dirty="0"/>
              <a:t>Propose to establish CEs to study the proposed coding tools.  </a:t>
            </a:r>
          </a:p>
        </p:txBody>
      </p:sp>
      <p:graphicFrame>
        <p:nvGraphicFramePr>
          <p:cNvPr id="6" name="コンテンツ プレースホルダー 4">
            <a:extLst>
              <a:ext uri="{FF2B5EF4-FFF2-40B4-BE49-F238E27FC236}">
                <a16:creationId xmlns:a16="http://schemas.microsoft.com/office/drawing/2014/main" id="{C14F4C72-9886-450D-91E5-F102BBAB53F0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74745427"/>
              </p:ext>
            </p:extLst>
          </p:nvPr>
        </p:nvGraphicFramePr>
        <p:xfrm>
          <a:off x="9024811" y="1695697"/>
          <a:ext cx="2714544" cy="2662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7C1E27-E800-4C94-919F-764CC0615E2D}"/>
              </a:ext>
            </a:extLst>
          </p:cNvPr>
          <p:cNvSpPr txBox="1"/>
          <p:nvPr/>
        </p:nvSpPr>
        <p:spPr>
          <a:xfrm>
            <a:off x="10363033" y="1715784"/>
            <a:ext cx="1169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latin typeface="Calibri" pitchFamily="34" charset="0"/>
                <a:cs typeface="Calibri" pitchFamily="34" charset="0"/>
              </a:rPr>
              <a:t>JVET-J0026</a:t>
            </a:r>
            <a:endParaRPr kumimoji="1" lang="ja-JP" altLang="en-US" sz="11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74EE0C2-F816-47ED-B2A4-F7C76C41599F}"/>
              </a:ext>
            </a:extLst>
          </p:cNvPr>
          <p:cNvSpPr txBox="1"/>
          <p:nvPr/>
        </p:nvSpPr>
        <p:spPr>
          <a:xfrm>
            <a:off x="9876217" y="2850332"/>
            <a:ext cx="1169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i="1" dirty="0">
                <a:latin typeface="Calibri" pitchFamily="34" charset="0"/>
                <a:cs typeface="Calibri" pitchFamily="34" charset="0"/>
              </a:rPr>
              <a:t>JVET-J0027</a:t>
            </a:r>
            <a:endParaRPr kumimoji="1" lang="ja-JP" altLang="en-US" sz="11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0878AC97-572D-4372-BD27-3A3263E6C13F}"/>
              </a:ext>
            </a:extLst>
          </p:cNvPr>
          <p:cNvSpPr txBox="1"/>
          <p:nvPr/>
        </p:nvSpPr>
        <p:spPr>
          <a:xfrm>
            <a:off x="9523204" y="4380124"/>
            <a:ext cx="21416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Encoding Times (compared to JEM)</a:t>
            </a: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1999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AF29F-B84E-4AD8-AB50-D9D2A039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Summary of coding tools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3F14599-34C3-4100-98EA-0C5B59525E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9280224"/>
              </p:ext>
            </p:extLst>
          </p:nvPr>
        </p:nvGraphicFramePr>
        <p:xfrm>
          <a:off x="643466" y="1312333"/>
          <a:ext cx="10947399" cy="5350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64532">
                  <a:extLst>
                    <a:ext uri="{9D8B030D-6E8A-4147-A177-3AD203B41FA5}">
                      <a16:colId xmlns:a16="http://schemas.microsoft.com/office/drawing/2014/main" val="3210302879"/>
                    </a:ext>
                  </a:extLst>
                </a:gridCol>
                <a:gridCol w="6582867">
                  <a:extLst>
                    <a:ext uri="{9D8B030D-6E8A-4147-A177-3AD203B41FA5}">
                      <a16:colId xmlns:a16="http://schemas.microsoft.com/office/drawing/2014/main" val="438547843"/>
                    </a:ext>
                  </a:extLst>
                </a:gridCol>
              </a:tblGrid>
              <a:tr h="3344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Tool names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Short description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124463"/>
                  </a:ext>
                </a:extLst>
              </a:tr>
              <a:tr h="13377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Bi-</a:t>
                      </a: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pred</a:t>
                      </a: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 optimized TS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Transform-skipped coefficients are reordered using the estimated prediction accuracy calculated by the difference between L0 and L1 reference blocks when bi-prediction is applied.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5396650"/>
                  </a:ext>
                </a:extLst>
              </a:tr>
              <a:tr h="1337733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MVPlanar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Sub-block motion vector derivation by interpolating the neighboring MV predictors with explicit signaling of inter prediction indices and reference frame indices.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8338143"/>
                  </a:ext>
                </a:extLst>
              </a:tr>
              <a:tr h="1003300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 err="1">
                          <a:solidFill>
                            <a:schemeClr val="bg1"/>
                          </a:solidFill>
                          <a:effectLst/>
                        </a:rPr>
                        <a:t>PDIntrafilter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Two types of intra interpolation filters are alternatively applied depending on the position of the prediction samples.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9860880"/>
                  </a:ext>
                </a:extLst>
              </a:tr>
              <a:tr h="66886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Luma-adaptive deblocking filter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Deblocking filter strength increment according to the luma level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4437253"/>
                  </a:ext>
                </a:extLst>
              </a:tr>
              <a:tr h="668867">
                <a:tc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u="sng" dirty="0">
                          <a:solidFill>
                            <a:schemeClr val="bg1"/>
                          </a:solidFill>
                          <a:effectLst/>
                        </a:rPr>
                        <a:t>chroma DM binarization bug fix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The bug-fix reported in JVET-H0077 on binarization for chroma intra prediction modes.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9806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88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65C8552-4245-4CB9-8C4D-F47E61FCB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9395"/>
              </p:ext>
            </p:extLst>
          </p:nvPr>
        </p:nvGraphicFramePr>
        <p:xfrm>
          <a:off x="5241852" y="3689497"/>
          <a:ext cx="6864371" cy="28522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1895">
                  <a:extLst>
                    <a:ext uri="{9D8B030D-6E8A-4147-A177-3AD203B41FA5}">
                      <a16:colId xmlns:a16="http://schemas.microsoft.com/office/drawing/2014/main" val="49024563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86134337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623320417"/>
                    </a:ext>
                  </a:extLst>
                </a:gridCol>
                <a:gridCol w="1057198">
                  <a:extLst>
                    <a:ext uri="{9D8B030D-6E8A-4147-A177-3AD203B41FA5}">
                      <a16:colId xmlns:a16="http://schemas.microsoft.com/office/drawing/2014/main" val="2030115037"/>
                    </a:ext>
                  </a:extLst>
                </a:gridCol>
                <a:gridCol w="1035441">
                  <a:extLst>
                    <a:ext uri="{9D8B030D-6E8A-4147-A177-3AD203B41FA5}">
                      <a16:colId xmlns:a16="http://schemas.microsoft.com/office/drawing/2014/main" val="4020569177"/>
                    </a:ext>
                  </a:extLst>
                </a:gridCol>
                <a:gridCol w="1035441">
                  <a:extLst>
                    <a:ext uri="{9D8B030D-6E8A-4147-A177-3AD203B41FA5}">
                      <a16:colId xmlns:a16="http://schemas.microsoft.com/office/drawing/2014/main" val="2913731790"/>
                    </a:ext>
                  </a:extLst>
                </a:gridCol>
              </a:tblGrid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806207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JEM6 w/o DMVR,ATMVP,FRUC,MVPrecision,IC,BIO,AFFINE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85956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055062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6765901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7582048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9054850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1072841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8935575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2240213"/>
                  </a:ext>
                </a:extLst>
              </a:tr>
              <a:tr h="2419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Overall (Ref)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2478128"/>
                  </a:ext>
                </a:extLst>
              </a:tr>
              <a:tr h="409968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Class F(Optional)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620847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2268FC4-A2E0-49DE-8211-30424A859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519612"/>
              </p:ext>
            </p:extLst>
          </p:nvPr>
        </p:nvGraphicFramePr>
        <p:xfrm>
          <a:off x="2210272" y="1500183"/>
          <a:ext cx="6908202" cy="169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886">
                  <a:extLst>
                    <a:ext uri="{9D8B030D-6E8A-4147-A177-3AD203B41FA5}">
                      <a16:colId xmlns:a16="http://schemas.microsoft.com/office/drawing/2014/main" val="2902803716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48600973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856229131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378568499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012885124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9702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14471160"/>
                    </a:ext>
                  </a:extLst>
                </a:gridCol>
              </a:tblGrid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`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845514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7131559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119%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5391242"/>
                  </a:ext>
                </a:extLst>
              </a:tr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CS2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3316166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3579465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4239761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D999F35-C2F9-4D29-9DEF-DB4A4D7A363E}"/>
              </a:ext>
            </a:extLst>
          </p:cNvPr>
          <p:cNvSpPr/>
          <p:nvPr/>
        </p:nvSpPr>
        <p:spPr>
          <a:xfrm>
            <a:off x="110459" y="4267580"/>
            <a:ext cx="51295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-Alternative temporal motion vector prediction</a:t>
            </a:r>
          </a:p>
          <a:p>
            <a:r>
              <a:rPr lang="en-US" altLang="ja-JP" dirty="0"/>
              <a:t>-Higher motion vector storage accuracy</a:t>
            </a:r>
          </a:p>
          <a:p>
            <a:r>
              <a:rPr lang="en-US" altLang="ja-JP" dirty="0"/>
              <a:t>-Local illumination compensation</a:t>
            </a:r>
          </a:p>
          <a:p>
            <a:r>
              <a:rPr lang="en-US" altLang="ja-JP" dirty="0"/>
              <a:t>-Affine motion compensation prediction</a:t>
            </a:r>
          </a:p>
          <a:p>
            <a:r>
              <a:rPr lang="en-US" altLang="ja-JP" dirty="0"/>
              <a:t>-Pattern matched motion vector derivation</a:t>
            </a:r>
          </a:p>
          <a:p>
            <a:r>
              <a:rPr lang="en-US" altLang="ja-JP" dirty="0"/>
              <a:t>-Bi-directional optical flow</a:t>
            </a:r>
          </a:p>
          <a:p>
            <a:r>
              <a:rPr lang="en-US" altLang="ja-JP" dirty="0"/>
              <a:t>-Decoder-side motion vector refinement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9A3F0B0-D947-4684-B696-31900D64706A}"/>
              </a:ext>
            </a:extLst>
          </p:cNvPr>
          <p:cNvSpPr txBox="1"/>
          <p:nvPr/>
        </p:nvSpPr>
        <p:spPr>
          <a:xfrm>
            <a:off x="115128" y="3885061"/>
            <a:ext cx="5126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For tool-on test, following tools were disabled.</a:t>
            </a:r>
            <a:endParaRPr kumimoji="1" lang="ja-JP" altLang="en-US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3152CF9A-415F-4A7F-91A1-9522F70958AE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6B92C42-1549-4CB3-87E6-718A4F9AEF4D}"/>
              </a:ext>
            </a:extLst>
          </p:cNvPr>
          <p:cNvSpPr txBox="1"/>
          <p:nvPr/>
        </p:nvSpPr>
        <p:spPr>
          <a:xfrm>
            <a:off x="2099931" y="1124354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Tool-off test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FD9FA6-A5AB-451F-B987-18D343D5E8FB}"/>
              </a:ext>
            </a:extLst>
          </p:cNvPr>
          <p:cNvSpPr txBox="1"/>
          <p:nvPr/>
        </p:nvSpPr>
        <p:spPr>
          <a:xfrm>
            <a:off x="5087680" y="3394720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Tool-on test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0618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4E6AF6-C4FA-42BB-B179-B545A0065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HDR specific tool in J0027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D5DEE6-4398-40B6-A70B-73D6E1AE6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Luma adaptive deblocking filter</a:t>
            </a:r>
          </a:p>
          <a:p>
            <a:pPr lvl="1"/>
            <a:r>
              <a:rPr lang="en-US" altLang="ja-JP" dirty="0"/>
              <a:t>Controls deblocking filter strength based on the average luma level and transfer characteristics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/>
              <a:t>Applies to </a:t>
            </a:r>
            <a:r>
              <a:rPr lang="en-US" altLang="ja-JP" dirty="0"/>
              <a:t>SDR sequences as well as HDR sequences</a:t>
            </a:r>
          </a:p>
        </p:txBody>
      </p:sp>
    </p:spTree>
    <p:extLst>
      <p:ext uri="{BB962C8B-B14F-4D97-AF65-F5344CB8AC3E}">
        <p14:creationId xmlns:p14="http://schemas.microsoft.com/office/powerpoint/2010/main" val="351463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506EBCCF-641D-4C67-AB55-6A27B7C386DD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Summary of results (Submitted software)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F8DB32-5958-4516-8C89-AF5960EB9A71}"/>
              </a:ext>
            </a:extLst>
          </p:cNvPr>
          <p:cNvSpPr txBox="1"/>
          <p:nvPr/>
        </p:nvSpPr>
        <p:spPr>
          <a:xfrm>
            <a:off x="997082" y="5509428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HDR</a:t>
            </a:r>
            <a:endParaRPr kumimoji="1" lang="ja-JP" altLang="en-US" sz="2400" dirty="0"/>
          </a:p>
        </p:txBody>
      </p:sp>
      <p:graphicFrame>
        <p:nvGraphicFramePr>
          <p:cNvPr id="23" name="表 22">
            <a:extLst>
              <a:ext uri="{FF2B5EF4-FFF2-40B4-BE49-F238E27FC236}">
                <a16:creationId xmlns:a16="http://schemas.microsoft.com/office/drawing/2014/main" id="{619DD318-7842-4C4B-A44F-D71C35376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530480"/>
              </p:ext>
            </p:extLst>
          </p:nvPr>
        </p:nvGraphicFramePr>
        <p:xfrm>
          <a:off x="1998736" y="2219388"/>
          <a:ext cx="8639141" cy="1964690"/>
        </p:xfrm>
        <a:graphic>
          <a:graphicData uri="http://schemas.openxmlformats.org/drawingml/2006/table">
            <a:tbl>
              <a:tblPr/>
              <a:tblGrid>
                <a:gridCol w="929672">
                  <a:extLst>
                    <a:ext uri="{9D8B030D-6E8A-4147-A177-3AD203B41FA5}">
                      <a16:colId xmlns:a16="http://schemas.microsoft.com/office/drawing/2014/main" val="1424284200"/>
                    </a:ext>
                  </a:extLst>
                </a:gridCol>
                <a:gridCol w="929672">
                  <a:extLst>
                    <a:ext uri="{9D8B030D-6E8A-4147-A177-3AD203B41FA5}">
                      <a16:colId xmlns:a16="http://schemas.microsoft.com/office/drawing/2014/main" val="2124302313"/>
                    </a:ext>
                  </a:extLst>
                </a:gridCol>
                <a:gridCol w="1201770">
                  <a:extLst>
                    <a:ext uri="{9D8B030D-6E8A-4147-A177-3AD203B41FA5}">
                      <a16:colId xmlns:a16="http://schemas.microsoft.com/office/drawing/2014/main" val="2312140971"/>
                    </a:ext>
                  </a:extLst>
                </a:gridCol>
                <a:gridCol w="1201770">
                  <a:extLst>
                    <a:ext uri="{9D8B030D-6E8A-4147-A177-3AD203B41FA5}">
                      <a16:colId xmlns:a16="http://schemas.microsoft.com/office/drawing/2014/main" val="2898172585"/>
                    </a:ext>
                  </a:extLst>
                </a:gridCol>
                <a:gridCol w="1201770">
                  <a:extLst>
                    <a:ext uri="{9D8B030D-6E8A-4147-A177-3AD203B41FA5}">
                      <a16:colId xmlns:a16="http://schemas.microsoft.com/office/drawing/2014/main" val="779544358"/>
                    </a:ext>
                  </a:extLst>
                </a:gridCol>
                <a:gridCol w="1156420">
                  <a:extLst>
                    <a:ext uri="{9D8B030D-6E8A-4147-A177-3AD203B41FA5}">
                      <a16:colId xmlns:a16="http://schemas.microsoft.com/office/drawing/2014/main" val="166988689"/>
                    </a:ext>
                  </a:extLst>
                </a:gridCol>
                <a:gridCol w="1020371">
                  <a:extLst>
                    <a:ext uri="{9D8B030D-6E8A-4147-A177-3AD203B41FA5}">
                      <a16:colId xmlns:a16="http://schemas.microsoft.com/office/drawing/2014/main" val="904954930"/>
                    </a:ext>
                  </a:extLst>
                </a:gridCol>
                <a:gridCol w="997696">
                  <a:extLst>
                    <a:ext uri="{9D8B030D-6E8A-4147-A177-3AD203B41FA5}">
                      <a16:colId xmlns:a16="http://schemas.microsoft.com/office/drawing/2014/main" val="9416826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 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 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61525"/>
                  </a:ext>
                </a:extLst>
              </a:tr>
              <a:tr h="14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vsHM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-36.8%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1506%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114398"/>
                  </a:ext>
                </a:extLst>
              </a:tr>
              <a:tr h="1460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1764%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70404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667%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23870"/>
                  </a:ext>
                </a:extLst>
              </a:tr>
              <a:tr h="1460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vsJEM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111693"/>
                  </a:ext>
                </a:extLst>
              </a:tr>
              <a:tr h="1460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1038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SDR-B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14425"/>
                  </a:ext>
                </a:extLst>
              </a:tr>
            </a:tbl>
          </a:graphicData>
        </a:graphic>
      </p:graphicFrame>
      <p:graphicFrame>
        <p:nvGraphicFramePr>
          <p:cNvPr id="24" name="表 23">
            <a:extLst>
              <a:ext uri="{FF2B5EF4-FFF2-40B4-BE49-F238E27FC236}">
                <a16:creationId xmlns:a16="http://schemas.microsoft.com/office/drawing/2014/main" id="{50BF672E-81B6-4EB9-8711-01117BEE1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496322"/>
              </p:ext>
            </p:extLst>
          </p:nvPr>
        </p:nvGraphicFramePr>
        <p:xfrm>
          <a:off x="1845390" y="4404993"/>
          <a:ext cx="8792486" cy="2098998"/>
        </p:xfrm>
        <a:graphic>
          <a:graphicData uri="http://schemas.openxmlformats.org/drawingml/2006/table">
            <a:tbl>
              <a:tblPr/>
              <a:tblGrid>
                <a:gridCol w="1124838">
                  <a:extLst>
                    <a:ext uri="{9D8B030D-6E8A-4147-A177-3AD203B41FA5}">
                      <a16:colId xmlns:a16="http://schemas.microsoft.com/office/drawing/2014/main" val="775793054"/>
                    </a:ext>
                  </a:extLst>
                </a:gridCol>
                <a:gridCol w="693317">
                  <a:extLst>
                    <a:ext uri="{9D8B030D-6E8A-4147-A177-3AD203B41FA5}">
                      <a16:colId xmlns:a16="http://schemas.microsoft.com/office/drawing/2014/main" val="2525131897"/>
                    </a:ext>
                  </a:extLst>
                </a:gridCol>
                <a:gridCol w="830740">
                  <a:extLst>
                    <a:ext uri="{9D8B030D-6E8A-4147-A177-3AD203B41FA5}">
                      <a16:colId xmlns:a16="http://schemas.microsoft.com/office/drawing/2014/main" val="608371190"/>
                    </a:ext>
                  </a:extLst>
                </a:gridCol>
                <a:gridCol w="933301">
                  <a:extLst>
                    <a:ext uri="{9D8B030D-6E8A-4147-A177-3AD203B41FA5}">
                      <a16:colId xmlns:a16="http://schemas.microsoft.com/office/drawing/2014/main" val="3690284281"/>
                    </a:ext>
                  </a:extLst>
                </a:gridCol>
                <a:gridCol w="879662">
                  <a:extLst>
                    <a:ext uri="{9D8B030D-6E8A-4147-A177-3AD203B41FA5}">
                      <a16:colId xmlns:a16="http://schemas.microsoft.com/office/drawing/2014/main" val="1065607841"/>
                    </a:ext>
                  </a:extLst>
                </a:gridCol>
                <a:gridCol w="787387">
                  <a:extLst>
                    <a:ext uri="{9D8B030D-6E8A-4147-A177-3AD203B41FA5}">
                      <a16:colId xmlns:a16="http://schemas.microsoft.com/office/drawing/2014/main" val="3471915192"/>
                    </a:ext>
                  </a:extLst>
                </a:gridCol>
                <a:gridCol w="787387">
                  <a:extLst>
                    <a:ext uri="{9D8B030D-6E8A-4147-A177-3AD203B41FA5}">
                      <a16:colId xmlns:a16="http://schemas.microsoft.com/office/drawing/2014/main" val="127973215"/>
                    </a:ext>
                  </a:extLst>
                </a:gridCol>
                <a:gridCol w="787387">
                  <a:extLst>
                    <a:ext uri="{9D8B030D-6E8A-4147-A177-3AD203B41FA5}">
                      <a16:colId xmlns:a16="http://schemas.microsoft.com/office/drawing/2014/main" val="2626739955"/>
                    </a:ext>
                  </a:extLst>
                </a:gridCol>
                <a:gridCol w="922136">
                  <a:extLst>
                    <a:ext uri="{9D8B030D-6E8A-4147-A177-3AD203B41FA5}">
                      <a16:colId xmlns:a16="http://schemas.microsoft.com/office/drawing/2014/main" val="651378364"/>
                    </a:ext>
                  </a:extLst>
                </a:gridCol>
                <a:gridCol w="1046331">
                  <a:extLst>
                    <a:ext uri="{9D8B030D-6E8A-4147-A177-3AD203B41FA5}">
                      <a16:colId xmlns:a16="http://schemas.microsoft.com/office/drawing/2014/main" val="380106614"/>
                    </a:ext>
                  </a:extLst>
                </a:gridCol>
              </a:tblGrid>
              <a:tr h="386002">
                <a:tc>
                  <a:txBody>
                    <a:bodyPr/>
                    <a:lstStyle/>
                    <a:p>
                      <a:pPr algn="l" fontAlgn="b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PSNRL100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318310"/>
                  </a:ext>
                </a:extLst>
              </a:tr>
              <a:tr h="38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vsHM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1775%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287047"/>
                  </a:ext>
                </a:extLst>
              </a:tr>
              <a:tr h="386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973399"/>
                  </a:ext>
                </a:extLst>
              </a:tr>
              <a:tr h="38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vsJEM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066014"/>
                  </a:ext>
                </a:extLst>
              </a:tr>
              <a:tr h="386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HDR-B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-24.8%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306085"/>
                  </a:ext>
                </a:extLst>
              </a:tr>
            </a:tbl>
          </a:graphicData>
        </a:graphic>
      </p:graphicFrame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EE9AAB7-4FA2-47A4-AF24-ACADACEBF39A}"/>
              </a:ext>
            </a:extLst>
          </p:cNvPr>
          <p:cNvSpPr txBox="1"/>
          <p:nvPr/>
        </p:nvSpPr>
        <p:spPr>
          <a:xfrm>
            <a:off x="1008658" y="3050648"/>
            <a:ext cx="813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S</a:t>
            </a:r>
            <a:r>
              <a:rPr kumimoji="1" lang="en-US" altLang="ja-JP" sz="2400" dirty="0"/>
              <a:t>DR</a:t>
            </a:r>
            <a:endParaRPr kumimoji="1" lang="ja-JP" altLang="en-US" sz="2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23A00AB-BD7A-4FC1-94AE-89E76B19F82F}"/>
              </a:ext>
            </a:extLst>
          </p:cNvPr>
          <p:cNvSpPr txBox="1"/>
          <p:nvPr/>
        </p:nvSpPr>
        <p:spPr>
          <a:xfrm>
            <a:off x="94258" y="1137093"/>
            <a:ext cx="120308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This proposal achieves:</a:t>
            </a:r>
          </a:p>
          <a:p>
            <a:r>
              <a:rPr lang="en-US" altLang="ja-JP" sz="2000" dirty="0"/>
              <a:t>	</a:t>
            </a:r>
            <a:r>
              <a:rPr kumimoji="1" lang="en-US" altLang="ja-JP" sz="2000" dirty="0"/>
              <a:t>34.6% BD-rate gain with 18.9x encoding time and 16.3x decoding time over HM for SDR-CS1</a:t>
            </a:r>
          </a:p>
          <a:p>
            <a:r>
              <a:rPr kumimoji="1" lang="en-US" altLang="ja-JP" sz="2000" dirty="0"/>
              <a:t>	30.6% BD-rate gain with 17.9x encoding time and  17.3x decoding time over HM for HDR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5885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9CE2594-7A37-4857-A6A2-2FD2059C0FFD}"/>
              </a:ext>
            </a:extLst>
          </p:cNvPr>
          <p:cNvSpPr/>
          <p:nvPr/>
        </p:nvSpPr>
        <p:spPr>
          <a:xfrm>
            <a:off x="985846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Paritition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2056C5F-B269-41BD-9504-D57A49EE6747}"/>
              </a:ext>
            </a:extLst>
          </p:cNvPr>
          <p:cNvSpPr/>
          <p:nvPr/>
        </p:nvSpPr>
        <p:spPr>
          <a:xfrm>
            <a:off x="3801407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Transform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CAABA41-5A3A-4156-8BB5-A57BC26C8994}"/>
              </a:ext>
            </a:extLst>
          </p:cNvPr>
          <p:cNvSpPr/>
          <p:nvPr/>
        </p:nvSpPr>
        <p:spPr>
          <a:xfrm>
            <a:off x="5801245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Quant.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B24998D-1BB3-4813-9BF6-76442DE95CCC}"/>
              </a:ext>
            </a:extLst>
          </p:cNvPr>
          <p:cNvSpPr/>
          <p:nvPr/>
        </p:nvSpPr>
        <p:spPr>
          <a:xfrm>
            <a:off x="8478661" y="1429107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Entropy</a:t>
            </a:r>
            <a:b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coding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3071FB7-8C75-459D-B264-52A2113E5D4D}"/>
              </a:ext>
            </a:extLst>
          </p:cNvPr>
          <p:cNvSpPr/>
          <p:nvPr/>
        </p:nvSpPr>
        <p:spPr>
          <a:xfrm>
            <a:off x="7162977" y="26132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Dequant</a:t>
            </a: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4A6DA6-9D50-411E-93AA-1D2AEC075F6B}"/>
              </a:ext>
            </a:extLst>
          </p:cNvPr>
          <p:cNvSpPr/>
          <p:nvPr/>
        </p:nvSpPr>
        <p:spPr>
          <a:xfrm>
            <a:off x="7162977" y="37710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Inv.</a:t>
            </a:r>
            <a:b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transform</a:t>
            </a:r>
            <a:endParaRPr kumimoji="1" lang="en-US" altLang="ja-JP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70685FB-D2B3-4E93-9A7F-C160BA0BC5ED}"/>
              </a:ext>
            </a:extLst>
          </p:cNvPr>
          <p:cNvSpPr/>
          <p:nvPr/>
        </p:nvSpPr>
        <p:spPr>
          <a:xfrm>
            <a:off x="7162977" y="49288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In-loop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filter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BE7148B-996F-4425-A6C1-74F4BE23E2CB}"/>
              </a:ext>
            </a:extLst>
          </p:cNvPr>
          <p:cNvSpPr/>
          <p:nvPr/>
        </p:nvSpPr>
        <p:spPr>
          <a:xfrm>
            <a:off x="3801407" y="49288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prediction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1EA795F-35F4-41AC-9C01-564442B2E613}"/>
              </a:ext>
            </a:extLst>
          </p:cNvPr>
          <p:cNvSpPr/>
          <p:nvPr/>
        </p:nvSpPr>
        <p:spPr>
          <a:xfrm>
            <a:off x="3801407" y="3771022"/>
            <a:ext cx="1539350" cy="7565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Intra</a:t>
            </a:r>
            <a:b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kumimoji="1"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prediction</a:t>
            </a:r>
            <a:endParaRPr kumimoji="1"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6C0F471D-AC8C-43C3-8D5F-29F4407E013D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2525196" y="1807366"/>
            <a:ext cx="1276211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1F211509-CCCB-417C-AFD1-FABFEBEF3BF7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5340757" y="1807366"/>
            <a:ext cx="46048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4D7D6B80-FFE3-4E0A-99C0-C18D3AD668CB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7340595" y="1807366"/>
            <a:ext cx="113806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DD68C03E-5CAC-4113-BF86-A997F56542C4}"/>
              </a:ext>
            </a:extLst>
          </p:cNvPr>
          <p:cNvCxnSpPr>
            <a:stCxn id="7" idx="3"/>
          </p:cNvCxnSpPr>
          <p:nvPr/>
        </p:nvCxnSpPr>
        <p:spPr>
          <a:xfrm>
            <a:off x="10018011" y="1807366"/>
            <a:ext cx="638107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69F807F-7891-435A-9BE6-464F9C22D9B7}"/>
              </a:ext>
            </a:extLst>
          </p:cNvPr>
          <p:cNvCxnSpPr/>
          <p:nvPr/>
        </p:nvCxnSpPr>
        <p:spPr>
          <a:xfrm>
            <a:off x="347739" y="1807366"/>
            <a:ext cx="638107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41DB2EE5-7F2B-4308-8C9A-0E94ACE4FF60}"/>
              </a:ext>
            </a:extLst>
          </p:cNvPr>
          <p:cNvCxnSpPr>
            <a:stCxn id="8" idx="0"/>
          </p:cNvCxnSpPr>
          <p:nvPr/>
        </p:nvCxnSpPr>
        <p:spPr>
          <a:xfrm flipV="1">
            <a:off x="7932652" y="1807366"/>
            <a:ext cx="0" cy="80585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triangle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07E454D4-2C58-433B-A758-AA3C35892F3D}"/>
              </a:ext>
            </a:extLst>
          </p:cNvPr>
          <p:cNvCxnSpPr>
            <a:stCxn id="8" idx="2"/>
            <a:endCxn id="9" idx="0"/>
          </p:cNvCxnSpPr>
          <p:nvPr/>
        </p:nvCxnSpPr>
        <p:spPr>
          <a:xfrm>
            <a:off x="7932652" y="3369740"/>
            <a:ext cx="0" cy="40128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104103B6-56A0-41F5-8D53-17249AAD5E57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7932652" y="4527540"/>
            <a:ext cx="0" cy="40128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322582B-1E1A-4D99-BB9D-DA946798AA8C}"/>
              </a:ext>
            </a:extLst>
          </p:cNvPr>
          <p:cNvCxnSpPr>
            <a:stCxn id="9" idx="1"/>
            <a:endCxn id="12" idx="3"/>
          </p:cNvCxnSpPr>
          <p:nvPr/>
        </p:nvCxnSpPr>
        <p:spPr>
          <a:xfrm flipH="1">
            <a:off x="5340757" y="4149281"/>
            <a:ext cx="182222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E680DCCF-AF6B-4523-A521-C6AEEDC1714D}"/>
              </a:ext>
            </a:extLst>
          </p:cNvPr>
          <p:cNvCxnSpPr>
            <a:stCxn id="10" idx="1"/>
            <a:endCxn id="11" idx="3"/>
          </p:cNvCxnSpPr>
          <p:nvPr/>
        </p:nvCxnSpPr>
        <p:spPr>
          <a:xfrm flipH="1">
            <a:off x="5340757" y="5307081"/>
            <a:ext cx="182222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CA8EDC8A-2BD4-4681-833A-14D7F7105707}"/>
              </a:ext>
            </a:extLst>
          </p:cNvPr>
          <p:cNvCxnSpPr>
            <a:stCxn id="12" idx="1"/>
          </p:cNvCxnSpPr>
          <p:nvPr/>
        </p:nvCxnSpPr>
        <p:spPr>
          <a:xfrm flipH="1">
            <a:off x="3518534" y="4149281"/>
            <a:ext cx="282873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BF9BB42F-BB00-47BC-B773-EDB14110B9A8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3518535" y="5303791"/>
            <a:ext cx="282872" cy="329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46B406B3-35EE-46AD-8BC4-B34B59E99D52}"/>
              </a:ext>
            </a:extLst>
          </p:cNvPr>
          <p:cNvCxnSpPr>
            <a:cxnSpLocks/>
          </p:cNvCxnSpPr>
          <p:nvPr/>
        </p:nvCxnSpPr>
        <p:spPr>
          <a:xfrm flipV="1">
            <a:off x="3262771" y="4294663"/>
            <a:ext cx="330200" cy="448733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0D631E4D-967C-4DCC-8C6B-ECD8D3149B6F}"/>
              </a:ext>
            </a:extLst>
          </p:cNvPr>
          <p:cNvCxnSpPr>
            <a:cxnSpLocks/>
            <a:endCxn id="17" idx="4"/>
          </p:cNvCxnSpPr>
          <p:nvPr/>
        </p:nvCxnSpPr>
        <p:spPr>
          <a:xfrm flipH="1" flipV="1">
            <a:off x="2971728" y="1985166"/>
            <a:ext cx="10848" cy="2751088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9CD57961-1820-4971-BA9E-5D8535904A0B}"/>
              </a:ext>
            </a:extLst>
          </p:cNvPr>
          <p:cNvCxnSpPr/>
          <p:nvPr/>
        </p:nvCxnSpPr>
        <p:spPr>
          <a:xfrm flipH="1">
            <a:off x="2971728" y="4736253"/>
            <a:ext cx="300567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楕円 16">
            <a:extLst>
              <a:ext uri="{FF2B5EF4-FFF2-40B4-BE49-F238E27FC236}">
                <a16:creationId xmlns:a16="http://schemas.microsoft.com/office/drawing/2014/main" id="{79F44908-E9AA-4B4F-8530-3A253E97FAC9}"/>
              </a:ext>
            </a:extLst>
          </p:cNvPr>
          <p:cNvSpPr/>
          <p:nvPr/>
        </p:nvSpPr>
        <p:spPr>
          <a:xfrm>
            <a:off x="2793928" y="1629566"/>
            <a:ext cx="355600" cy="355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5E1CD88-24E2-44AB-B94D-40C8179298C0}"/>
              </a:ext>
            </a:extLst>
          </p:cNvPr>
          <p:cNvCxnSpPr/>
          <p:nvPr/>
        </p:nvCxnSpPr>
        <p:spPr>
          <a:xfrm>
            <a:off x="2878261" y="1807366"/>
            <a:ext cx="18958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ECC16638-FAD0-44DE-A227-296411373902}"/>
              </a:ext>
            </a:extLst>
          </p:cNvPr>
          <p:cNvCxnSpPr/>
          <p:nvPr/>
        </p:nvCxnSpPr>
        <p:spPr>
          <a:xfrm>
            <a:off x="2699137" y="2152648"/>
            <a:ext cx="18958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32954C3C-0CF2-4934-88AE-F58C2E5107A7}"/>
              </a:ext>
            </a:extLst>
          </p:cNvPr>
          <p:cNvCxnSpPr>
            <a:cxnSpLocks/>
          </p:cNvCxnSpPr>
          <p:nvPr/>
        </p:nvCxnSpPr>
        <p:spPr>
          <a:xfrm>
            <a:off x="2971728" y="1728784"/>
            <a:ext cx="0" cy="152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9A276383-5CBE-4F4F-A1EB-0E964D01F138}"/>
              </a:ext>
            </a:extLst>
          </p:cNvPr>
          <p:cNvGrpSpPr/>
          <p:nvPr/>
        </p:nvGrpSpPr>
        <p:grpSpPr>
          <a:xfrm>
            <a:off x="128200" y="2195136"/>
            <a:ext cx="11937121" cy="3830632"/>
            <a:chOff x="128200" y="2195136"/>
            <a:chExt cx="11937121" cy="3830632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5E03E69E-F8F1-45F9-9127-3FD31742B3F3}"/>
                </a:ext>
              </a:extLst>
            </p:cNvPr>
            <p:cNvGrpSpPr/>
            <p:nvPr/>
          </p:nvGrpSpPr>
          <p:grpSpPr>
            <a:xfrm>
              <a:off x="4439937" y="2219103"/>
              <a:ext cx="2183610" cy="998790"/>
              <a:chOff x="4439937" y="2219103"/>
              <a:chExt cx="2183610" cy="998790"/>
            </a:xfrm>
          </p:grpSpPr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83D4D653-7B33-4451-9348-C97BEAF292D7}"/>
                  </a:ext>
                </a:extLst>
              </p:cNvPr>
              <p:cNvSpPr txBox="1"/>
              <p:nvPr/>
            </p:nvSpPr>
            <p:spPr>
              <a:xfrm>
                <a:off x="4439937" y="2571562"/>
                <a:ext cx="218361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>
                    <a:solidFill>
                      <a:schemeClr val="accent2"/>
                    </a:solidFill>
                  </a:rPr>
                  <a:t>Bi-</a:t>
                </a:r>
                <a:r>
                  <a:rPr lang="en-US" altLang="ja-JP" b="1" dirty="0" err="1">
                    <a:solidFill>
                      <a:schemeClr val="accent2"/>
                    </a:solidFill>
                  </a:rPr>
                  <a:t>pred</a:t>
                </a:r>
                <a:r>
                  <a:rPr lang="ja-JP" altLang="en-US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b="1" dirty="0">
                    <a:solidFill>
                      <a:schemeClr val="accent2"/>
                    </a:solidFill>
                  </a:rPr>
                  <a:t>optimized</a:t>
                </a:r>
                <a:br>
                  <a:rPr lang="en-US" altLang="ja-JP" b="1" dirty="0">
                    <a:solidFill>
                      <a:schemeClr val="accent2"/>
                    </a:solidFill>
                  </a:rPr>
                </a:br>
                <a:r>
                  <a:rPr lang="en-US" altLang="ja-JP" b="1" dirty="0">
                    <a:solidFill>
                      <a:schemeClr val="accent2"/>
                    </a:solidFill>
                  </a:rPr>
                  <a:t>transform</a:t>
                </a:r>
                <a:r>
                  <a:rPr lang="ja-JP" altLang="en-US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b="1" dirty="0">
                    <a:solidFill>
                      <a:schemeClr val="accent2"/>
                    </a:solidFill>
                  </a:rPr>
                  <a:t>skip</a:t>
                </a:r>
                <a:endParaRPr kumimoji="1" lang="en-US" altLang="ja-JP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3" name="二等辺三角形 12">
                <a:extLst>
                  <a:ext uri="{FF2B5EF4-FFF2-40B4-BE49-F238E27FC236}">
                    <a16:creationId xmlns:a16="http://schemas.microsoft.com/office/drawing/2014/main" id="{A46C77A3-8C6D-4D36-8932-C26AB9D0CE48}"/>
                  </a:ext>
                </a:extLst>
              </p:cNvPr>
              <p:cNvSpPr/>
              <p:nvPr/>
            </p:nvSpPr>
            <p:spPr>
              <a:xfrm>
                <a:off x="4735951" y="2219103"/>
                <a:ext cx="113030" cy="339999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997529B-C3E6-4321-B586-4848FAE7BAD6}"/>
                </a:ext>
              </a:extLst>
            </p:cNvPr>
            <p:cNvGrpSpPr/>
            <p:nvPr/>
          </p:nvGrpSpPr>
          <p:grpSpPr>
            <a:xfrm>
              <a:off x="212575" y="5102438"/>
              <a:ext cx="3543740" cy="923330"/>
              <a:chOff x="212575" y="5102438"/>
              <a:chExt cx="3543740" cy="923330"/>
            </a:xfrm>
          </p:grpSpPr>
          <p:sp>
            <p:nvSpPr>
              <p:cNvPr id="48" name="テキスト ボックス 47">
                <a:extLst>
                  <a:ext uri="{FF2B5EF4-FFF2-40B4-BE49-F238E27FC236}">
                    <a16:creationId xmlns:a16="http://schemas.microsoft.com/office/drawing/2014/main" id="{2EFA74E8-FC2E-4416-9D66-261A7FB41EB4}"/>
                  </a:ext>
                </a:extLst>
              </p:cNvPr>
              <p:cNvSpPr txBox="1"/>
              <p:nvPr/>
            </p:nvSpPr>
            <p:spPr>
              <a:xfrm>
                <a:off x="212575" y="5102438"/>
                <a:ext cx="2967479" cy="923330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chemeClr val="accent2"/>
                    </a:solidFill>
                  </a:defRPr>
                </a:lvl1pPr>
              </a:lstStyle>
              <a:p>
                <a:r>
                  <a:rPr lang="en-US" altLang="ja-JP" b="1" dirty="0"/>
                  <a:t>Interpolated motion</a:t>
                </a:r>
                <a:br>
                  <a:rPr lang="en-US" altLang="ja-JP" b="1" dirty="0"/>
                </a:br>
                <a:r>
                  <a:rPr lang="en-US" altLang="ja-JP" b="1" dirty="0"/>
                  <a:t>compensation prediction</a:t>
                </a:r>
                <a:br>
                  <a:rPr lang="en-US" altLang="ja-JP" b="1" dirty="0"/>
                </a:br>
                <a:r>
                  <a:rPr lang="en-US" altLang="ja-JP" b="1" dirty="0"/>
                  <a:t>(MVPlanar)</a:t>
                </a:r>
              </a:p>
            </p:txBody>
          </p:sp>
          <p:sp>
            <p:nvSpPr>
              <p:cNvPr id="36" name="二等辺三角形 35">
                <a:extLst>
                  <a:ext uri="{FF2B5EF4-FFF2-40B4-BE49-F238E27FC236}">
                    <a16:creationId xmlns:a16="http://schemas.microsoft.com/office/drawing/2014/main" id="{2ED7569A-1A9C-4F94-92E2-286C0126556D}"/>
                  </a:ext>
                </a:extLst>
              </p:cNvPr>
              <p:cNvSpPr/>
              <p:nvPr/>
            </p:nvSpPr>
            <p:spPr>
              <a:xfrm rot="5400000">
                <a:off x="3401069" y="5230215"/>
                <a:ext cx="117477" cy="59301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1CE5BAE1-E650-43AC-AD5A-47DDC0631663}"/>
                </a:ext>
              </a:extLst>
            </p:cNvPr>
            <p:cNvGrpSpPr/>
            <p:nvPr/>
          </p:nvGrpSpPr>
          <p:grpSpPr>
            <a:xfrm>
              <a:off x="8736695" y="4899921"/>
              <a:ext cx="2561700" cy="646331"/>
              <a:chOff x="8736695" y="4899921"/>
              <a:chExt cx="2561700" cy="646331"/>
            </a:xfrm>
          </p:grpSpPr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1D2F4B4-3CED-41DF-959E-0D6E02099DF8}"/>
                  </a:ext>
                </a:extLst>
              </p:cNvPr>
              <p:cNvSpPr txBox="1"/>
              <p:nvPr/>
            </p:nvSpPr>
            <p:spPr>
              <a:xfrm>
                <a:off x="9294320" y="4899921"/>
                <a:ext cx="2004075" cy="646331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chemeClr val="accent2"/>
                    </a:solidFill>
                  </a:defRPr>
                </a:lvl1pPr>
              </a:lstStyle>
              <a:p>
                <a:pPr algn="ctr"/>
                <a:r>
                  <a:rPr lang="en-US" altLang="ja-JP" b="1" dirty="0"/>
                  <a:t>Luma-adaptive</a:t>
                </a:r>
                <a:br>
                  <a:rPr lang="en-US" altLang="ja-JP" b="1" dirty="0"/>
                </a:br>
                <a:r>
                  <a:rPr lang="en-US" altLang="ja-JP" b="1" dirty="0"/>
                  <a:t>deblocking filter</a:t>
                </a:r>
                <a:endParaRPr lang="ja-JP" altLang="en-US" b="1" dirty="0"/>
              </a:p>
            </p:txBody>
          </p:sp>
          <p:sp>
            <p:nvSpPr>
              <p:cNvPr id="39" name="二等辺三角形 38">
                <a:extLst>
                  <a:ext uri="{FF2B5EF4-FFF2-40B4-BE49-F238E27FC236}">
                    <a16:creationId xmlns:a16="http://schemas.microsoft.com/office/drawing/2014/main" id="{726715E5-EEE0-415E-86C6-BB020B979554}"/>
                  </a:ext>
                </a:extLst>
              </p:cNvPr>
              <p:cNvSpPr/>
              <p:nvPr/>
            </p:nvSpPr>
            <p:spPr>
              <a:xfrm rot="16200000">
                <a:off x="8945788" y="4955256"/>
                <a:ext cx="139442" cy="55762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BD75D87B-29CF-4A62-B8E3-839EF209089A}"/>
                </a:ext>
              </a:extLst>
            </p:cNvPr>
            <p:cNvGrpSpPr/>
            <p:nvPr/>
          </p:nvGrpSpPr>
          <p:grpSpPr>
            <a:xfrm>
              <a:off x="128200" y="3606613"/>
              <a:ext cx="3628114" cy="646331"/>
              <a:chOff x="128200" y="3606613"/>
              <a:chExt cx="3628114" cy="646331"/>
            </a:xfrm>
          </p:grpSpPr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306DDB62-0E84-4D89-B144-443D21CC59FE}"/>
                  </a:ext>
                </a:extLst>
              </p:cNvPr>
              <p:cNvSpPr txBox="1"/>
              <p:nvPr/>
            </p:nvSpPr>
            <p:spPr>
              <a:xfrm>
                <a:off x="128200" y="3606613"/>
                <a:ext cx="280237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b="1" dirty="0">
                    <a:solidFill>
                      <a:schemeClr val="accent2"/>
                    </a:solidFill>
                  </a:rPr>
                  <a:t>Position dependent</a:t>
                </a:r>
                <a:br>
                  <a:rPr kumimoji="1" lang="en-US" altLang="ja-JP" b="1" dirty="0">
                    <a:solidFill>
                      <a:schemeClr val="accent2"/>
                    </a:solidFill>
                  </a:rPr>
                </a:br>
                <a:r>
                  <a:rPr kumimoji="1" lang="en-US" altLang="ja-JP" b="1" dirty="0">
                    <a:solidFill>
                      <a:schemeClr val="accent2"/>
                    </a:solidFill>
                  </a:rPr>
                  <a:t>intra interpolation filter</a:t>
                </a:r>
                <a:endParaRPr kumimoji="1" lang="ja-JP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二等辺三角形 50">
                <a:extLst>
                  <a:ext uri="{FF2B5EF4-FFF2-40B4-BE49-F238E27FC236}">
                    <a16:creationId xmlns:a16="http://schemas.microsoft.com/office/drawing/2014/main" id="{FF506B4F-1EC2-43CA-8691-BA648A4685DC}"/>
                  </a:ext>
                </a:extLst>
              </p:cNvPr>
              <p:cNvSpPr/>
              <p:nvPr/>
            </p:nvSpPr>
            <p:spPr>
              <a:xfrm rot="5400000">
                <a:off x="3278746" y="3490074"/>
                <a:ext cx="129392" cy="82574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3875244B-D6A0-403C-A7B1-D2D96FBAB349}"/>
                </a:ext>
              </a:extLst>
            </p:cNvPr>
            <p:cNvGrpSpPr/>
            <p:nvPr/>
          </p:nvGrpSpPr>
          <p:grpSpPr>
            <a:xfrm>
              <a:off x="9153947" y="2195136"/>
              <a:ext cx="2911374" cy="906496"/>
              <a:chOff x="9153947" y="2195136"/>
              <a:chExt cx="2911374" cy="906496"/>
            </a:xfrm>
          </p:grpSpPr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F5D9372A-C7D0-4C29-BE8A-B92FD4FC3589}"/>
                  </a:ext>
                </a:extLst>
              </p:cNvPr>
              <p:cNvSpPr txBox="1"/>
              <p:nvPr/>
            </p:nvSpPr>
            <p:spPr>
              <a:xfrm>
                <a:off x="9153947" y="2455301"/>
                <a:ext cx="2911374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>
                    <a:solidFill>
                      <a:schemeClr val="accent2"/>
                    </a:solidFill>
                  </a:rPr>
                  <a:t>Chroma DM binarization</a:t>
                </a:r>
                <a:br>
                  <a:rPr lang="en-US" altLang="ja-JP" b="1" dirty="0">
                    <a:solidFill>
                      <a:schemeClr val="accent2"/>
                    </a:solidFill>
                  </a:rPr>
                </a:br>
                <a:r>
                  <a:rPr lang="en-US" altLang="ja-JP" b="1" dirty="0">
                    <a:solidFill>
                      <a:schemeClr val="accent2"/>
                    </a:solidFill>
                  </a:rPr>
                  <a:t>bug-fix</a:t>
                </a:r>
                <a:endParaRPr kumimoji="1" lang="en-US" altLang="ja-JP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4" name="二等辺三角形 53">
                <a:extLst>
                  <a:ext uri="{FF2B5EF4-FFF2-40B4-BE49-F238E27FC236}">
                    <a16:creationId xmlns:a16="http://schemas.microsoft.com/office/drawing/2014/main" id="{C5D6E62A-57CD-4131-B93C-4D4B1C578DDE}"/>
                  </a:ext>
                </a:extLst>
              </p:cNvPr>
              <p:cNvSpPr/>
              <p:nvPr/>
            </p:nvSpPr>
            <p:spPr>
              <a:xfrm>
                <a:off x="9564284" y="2195136"/>
                <a:ext cx="119465" cy="26758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59" name="タイトル 1">
            <a:extLst>
              <a:ext uri="{FF2B5EF4-FFF2-40B4-BE49-F238E27FC236}">
                <a16:creationId xmlns:a16="http://schemas.microsoft.com/office/drawing/2014/main" id="{FA98B76D-8CAA-4744-B570-77915097C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Overview of J0027-only tools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24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/>
        </p:nvGrpSpPr>
        <p:grpSpPr>
          <a:xfrm>
            <a:off x="1217895" y="2999071"/>
            <a:ext cx="4101915" cy="1631453"/>
            <a:chOff x="1696210" y="1494928"/>
            <a:chExt cx="4101915" cy="1631453"/>
          </a:xfrm>
        </p:grpSpPr>
        <p:cxnSp>
          <p:nvCxnSpPr>
            <p:cNvPr id="144" name="直線矢印コネクタ 143">
              <a:extLst>
                <a:ext uri="{FF2B5EF4-FFF2-40B4-BE49-F238E27FC236}">
                  <a16:creationId xmlns:a16="http://schemas.microsoft.com/office/drawing/2014/main" id="{A68B1C10-B2E1-4937-97CB-878CDAD7C7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98326" y="2054573"/>
              <a:ext cx="277898" cy="8994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正方形/長方形 144">
              <a:extLst>
                <a:ext uri="{FF2B5EF4-FFF2-40B4-BE49-F238E27FC236}">
                  <a16:creationId xmlns:a16="http://schemas.microsoft.com/office/drawing/2014/main" id="{DF0067F1-0BE3-45DF-A1F7-52E89969A11F}"/>
                </a:ext>
              </a:extLst>
            </p:cNvPr>
            <p:cNvSpPr/>
            <p:nvPr/>
          </p:nvSpPr>
          <p:spPr>
            <a:xfrm>
              <a:off x="4594394" y="1494928"/>
              <a:ext cx="1079500" cy="10604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星: 5 pt 145">
              <a:extLst>
                <a:ext uri="{FF2B5EF4-FFF2-40B4-BE49-F238E27FC236}">
                  <a16:creationId xmlns:a16="http://schemas.microsoft.com/office/drawing/2014/main" id="{997A805D-9796-4D3E-9058-F506F6ACB0E5}"/>
                </a:ext>
              </a:extLst>
            </p:cNvPr>
            <p:cNvSpPr/>
            <p:nvPr/>
          </p:nvSpPr>
          <p:spPr>
            <a:xfrm rot="120000">
              <a:off x="4735682" y="1604466"/>
              <a:ext cx="719137" cy="727075"/>
            </a:xfrm>
            <a:prstGeom prst="star5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48" name="グループ化 147">
              <a:extLst>
                <a:ext uri="{FF2B5EF4-FFF2-40B4-BE49-F238E27FC236}">
                  <a16:creationId xmlns:a16="http://schemas.microsoft.com/office/drawing/2014/main" id="{B53900A9-E951-4171-9097-69E90DD9E5C8}"/>
                </a:ext>
              </a:extLst>
            </p:cNvPr>
            <p:cNvGrpSpPr/>
            <p:nvPr/>
          </p:nvGrpSpPr>
          <p:grpSpPr>
            <a:xfrm>
              <a:off x="1777407" y="1494928"/>
              <a:ext cx="1079500" cy="1060450"/>
              <a:chOff x="3466465" y="4309110"/>
              <a:chExt cx="1079500" cy="1060450"/>
            </a:xfrm>
          </p:grpSpPr>
          <p:sp>
            <p:nvSpPr>
              <p:cNvPr id="149" name="正方形/長方形 148">
                <a:extLst>
                  <a:ext uri="{FF2B5EF4-FFF2-40B4-BE49-F238E27FC236}">
                    <a16:creationId xmlns:a16="http://schemas.microsoft.com/office/drawing/2014/main" id="{33DFF4D0-F64B-476C-8E72-7C242AE77B42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0" name="星: 5 pt 149">
                <a:extLst>
                  <a:ext uri="{FF2B5EF4-FFF2-40B4-BE49-F238E27FC236}">
                    <a16:creationId xmlns:a16="http://schemas.microsoft.com/office/drawing/2014/main" id="{395F6BB7-F229-413F-92EF-6A4E0816033E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1" name="楕円 150">
                <a:extLst>
                  <a:ext uri="{FF2B5EF4-FFF2-40B4-BE49-F238E27FC236}">
                    <a16:creationId xmlns:a16="http://schemas.microsoft.com/office/drawing/2014/main" id="{49ABA0DD-6015-4BC7-A561-8A9B72E8361E}"/>
                  </a:ext>
                </a:extLst>
              </p:cNvPr>
              <p:cNvSpPr/>
              <p:nvPr/>
            </p:nvSpPr>
            <p:spPr>
              <a:xfrm>
                <a:off x="4072447" y="5007478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2" name="テキスト ボックス 32">
              <a:extLst>
                <a:ext uri="{FF2B5EF4-FFF2-40B4-BE49-F238E27FC236}">
                  <a16:creationId xmlns:a16="http://schemas.microsoft.com/office/drawing/2014/main" id="{1C2B2D9C-BF72-4CEB-903A-1B71C8F4C0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6210" y="2570197"/>
              <a:ext cx="1261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Reference0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テキスト ボックス 33">
              <a:extLst>
                <a:ext uri="{FF2B5EF4-FFF2-40B4-BE49-F238E27FC236}">
                  <a16:creationId xmlns:a16="http://schemas.microsoft.com/office/drawing/2014/main" id="{1039DB5F-9F50-432A-B2BD-1180375CB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6241" y="2568610"/>
              <a:ext cx="1261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Reference1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93A53840-8564-4485-94AB-6070617B3697}"/>
                </a:ext>
              </a:extLst>
            </p:cNvPr>
            <p:cNvGrpSpPr/>
            <p:nvPr/>
          </p:nvGrpSpPr>
          <p:grpSpPr>
            <a:xfrm>
              <a:off x="3187076" y="1494928"/>
              <a:ext cx="1079500" cy="1060450"/>
              <a:chOff x="3466465" y="4309110"/>
              <a:chExt cx="1079500" cy="1060450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AEDB0927-350B-40AC-8D3A-F74874316080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8" name="星: 5 pt 187">
                <a:extLst>
                  <a:ext uri="{FF2B5EF4-FFF2-40B4-BE49-F238E27FC236}">
                    <a16:creationId xmlns:a16="http://schemas.microsoft.com/office/drawing/2014/main" id="{850FE1CC-74FE-4880-B3CA-563D99E71A75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9" name="楕円 188">
                <a:extLst>
                  <a:ext uri="{FF2B5EF4-FFF2-40B4-BE49-F238E27FC236}">
                    <a16:creationId xmlns:a16="http://schemas.microsoft.com/office/drawing/2014/main" id="{F7749718-7B54-4677-9343-39239503FA15}"/>
                  </a:ext>
                </a:extLst>
              </p:cNvPr>
              <p:cNvSpPr/>
              <p:nvPr/>
            </p:nvSpPr>
            <p:spPr>
              <a:xfrm>
                <a:off x="4070844" y="5008686"/>
                <a:ext cx="124333" cy="130307"/>
              </a:xfrm>
              <a:prstGeom prst="ellipse">
                <a:avLst/>
              </a:prstGeom>
              <a:solidFill>
                <a:schemeClr val="bg1">
                  <a:alpha val="46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0" name="星: 5 pt 189">
                <a:extLst>
                  <a:ext uri="{FF2B5EF4-FFF2-40B4-BE49-F238E27FC236}">
                    <a16:creationId xmlns:a16="http://schemas.microsoft.com/office/drawing/2014/main" id="{7079CBC7-6804-43E4-967E-7A91DCEF8651}"/>
                  </a:ext>
                </a:extLst>
              </p:cNvPr>
              <p:cNvSpPr/>
              <p:nvPr/>
            </p:nvSpPr>
            <p:spPr>
              <a:xfrm rot="187372">
                <a:off x="3596229" y="4424037"/>
                <a:ext cx="720725" cy="728663"/>
              </a:xfrm>
              <a:prstGeom prst="star5">
                <a:avLst/>
              </a:pr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1" name="テキスト ボックス 33">
              <a:extLst>
                <a:ext uri="{FF2B5EF4-FFF2-40B4-BE49-F238E27FC236}">
                  <a16:creationId xmlns:a16="http://schemas.microsoft.com/office/drawing/2014/main" id="{34522298-A8EE-4DCC-892D-EAF1930C0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2786" y="2572383"/>
              <a:ext cx="346504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Prediction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(Weighted average of both ref 0 and 1)</a:t>
              </a:r>
              <a:endParaRPr lang="ja-JP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8" name="直線矢印コネクタ 207">
              <a:extLst>
                <a:ext uri="{FF2B5EF4-FFF2-40B4-BE49-F238E27FC236}">
                  <a16:creationId xmlns:a16="http://schemas.microsoft.com/office/drawing/2014/main" id="{FB0509B1-7207-4E96-A1C9-A2F012A22FE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90528" y="2016159"/>
              <a:ext cx="287992" cy="8994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9" name="直線矢印コネクタ 208">
            <a:extLst>
              <a:ext uri="{FF2B5EF4-FFF2-40B4-BE49-F238E27FC236}">
                <a16:creationId xmlns:a16="http://schemas.microsoft.com/office/drawing/2014/main" id="{F796358B-6996-4F61-831D-93453EB621FC}"/>
              </a:ext>
            </a:extLst>
          </p:cNvPr>
          <p:cNvCxnSpPr/>
          <p:nvPr/>
        </p:nvCxnSpPr>
        <p:spPr>
          <a:xfrm flipV="1">
            <a:off x="2484395" y="1925473"/>
            <a:ext cx="1448938" cy="1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グループ化 6"/>
          <p:cNvGrpSpPr/>
          <p:nvPr/>
        </p:nvGrpSpPr>
        <p:grpSpPr>
          <a:xfrm rot="10800000">
            <a:off x="2836828" y="1917534"/>
            <a:ext cx="362600" cy="1071575"/>
            <a:chOff x="3677083" y="2869221"/>
            <a:chExt cx="362600" cy="809150"/>
          </a:xfrm>
        </p:grpSpPr>
        <p:sp>
          <p:nvSpPr>
            <p:cNvPr id="210" name="テキスト ボックス 209">
              <a:extLst>
                <a:ext uri="{FF2B5EF4-FFF2-40B4-BE49-F238E27FC236}">
                  <a16:creationId xmlns:a16="http://schemas.microsoft.com/office/drawing/2014/main" id="{50FED9BF-E27E-4217-8C20-7980DA61FFFA}"/>
                </a:ext>
              </a:extLst>
            </p:cNvPr>
            <p:cNvSpPr txBox="1"/>
            <p:nvPr/>
          </p:nvSpPr>
          <p:spPr>
            <a:xfrm>
              <a:off x="3677083" y="3092209"/>
              <a:ext cx="3626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</a:t>
              </a:r>
              <a:endParaRPr kumimoji="1" lang="ja-JP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11" name="直線矢印コネクタ 210">
              <a:extLst>
                <a:ext uri="{FF2B5EF4-FFF2-40B4-BE49-F238E27FC236}">
                  <a16:creationId xmlns:a16="http://schemas.microsoft.com/office/drawing/2014/main" id="{90C0653A-A9FE-4466-BECC-89EF471C4385}"/>
                </a:ext>
              </a:extLst>
            </p:cNvPr>
            <p:cNvCxnSpPr>
              <a:cxnSpLocks/>
            </p:cNvCxnSpPr>
            <p:nvPr/>
          </p:nvCxnSpPr>
          <p:spPr>
            <a:xfrm>
              <a:off x="3690314" y="2869221"/>
              <a:ext cx="0" cy="809150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グループ化 4"/>
          <p:cNvGrpSpPr/>
          <p:nvPr/>
        </p:nvGrpSpPr>
        <p:grpSpPr>
          <a:xfrm>
            <a:off x="1213152" y="1347655"/>
            <a:ext cx="1425828" cy="1376405"/>
            <a:chOff x="2207885" y="3158283"/>
            <a:chExt cx="1425828" cy="1376405"/>
          </a:xfrm>
        </p:grpSpPr>
        <p:grpSp>
          <p:nvGrpSpPr>
            <p:cNvPr id="182" name="グループ化 181">
              <a:extLst>
                <a:ext uri="{FF2B5EF4-FFF2-40B4-BE49-F238E27FC236}">
                  <a16:creationId xmlns:a16="http://schemas.microsoft.com/office/drawing/2014/main" id="{F5677F9B-30BF-4679-B133-56F0346C7458}"/>
                </a:ext>
              </a:extLst>
            </p:cNvPr>
            <p:cNvGrpSpPr/>
            <p:nvPr/>
          </p:nvGrpSpPr>
          <p:grpSpPr>
            <a:xfrm>
              <a:off x="2319952" y="3158283"/>
              <a:ext cx="1079500" cy="1060450"/>
              <a:chOff x="3466465" y="4309110"/>
              <a:chExt cx="1079500" cy="1060450"/>
            </a:xfrm>
          </p:grpSpPr>
          <p:sp>
            <p:nvSpPr>
              <p:cNvPr id="183" name="正方形/長方形 182">
                <a:extLst>
                  <a:ext uri="{FF2B5EF4-FFF2-40B4-BE49-F238E27FC236}">
                    <a16:creationId xmlns:a16="http://schemas.microsoft.com/office/drawing/2014/main" id="{DE04BFBF-05C2-4548-AEA5-602D394937CD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4" name="星: 5 pt 183">
                <a:extLst>
                  <a:ext uri="{FF2B5EF4-FFF2-40B4-BE49-F238E27FC236}">
                    <a16:creationId xmlns:a16="http://schemas.microsoft.com/office/drawing/2014/main" id="{5F1FE53C-972F-476D-BB88-D79415ABD8AD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5" name="楕円 184">
                <a:extLst>
                  <a:ext uri="{FF2B5EF4-FFF2-40B4-BE49-F238E27FC236}">
                    <a16:creationId xmlns:a16="http://schemas.microsoft.com/office/drawing/2014/main" id="{9A2C6A33-546E-4720-9D04-D3905E1985F7}"/>
                  </a:ext>
                </a:extLst>
              </p:cNvPr>
              <p:cNvSpPr/>
              <p:nvPr/>
            </p:nvSpPr>
            <p:spPr>
              <a:xfrm>
                <a:off x="4280394" y="5137580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2" name="テキスト ボックス 33">
              <a:extLst>
                <a:ext uri="{FF2B5EF4-FFF2-40B4-BE49-F238E27FC236}">
                  <a16:creationId xmlns:a16="http://schemas.microsoft.com/office/drawing/2014/main" id="{DE2EF1F9-70BB-464B-801F-405D973FE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7885" y="4196134"/>
              <a:ext cx="14258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Current CU</a:t>
              </a:r>
              <a:endParaRPr lang="ja-JP" altLang="en-US" sz="1600" baseline="30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4051786" y="1347786"/>
            <a:ext cx="1079500" cy="1377586"/>
            <a:chOff x="4161114" y="3157102"/>
            <a:chExt cx="1079500" cy="1377586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286E98A3-AA08-406A-B2F6-BB71917B05D8}"/>
                </a:ext>
              </a:extLst>
            </p:cNvPr>
            <p:cNvSpPr/>
            <p:nvPr/>
          </p:nvSpPr>
          <p:spPr>
            <a:xfrm>
              <a:off x="4161114" y="3157102"/>
              <a:ext cx="1079500" cy="106045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93" name="楕円 192">
              <a:extLst>
                <a:ext uri="{FF2B5EF4-FFF2-40B4-BE49-F238E27FC236}">
                  <a16:creationId xmlns:a16="http://schemas.microsoft.com/office/drawing/2014/main" id="{1D757349-3FE1-4BE0-BA53-737DE9DF69A0}"/>
                </a:ext>
              </a:extLst>
            </p:cNvPr>
            <p:cNvSpPr/>
            <p:nvPr/>
          </p:nvSpPr>
          <p:spPr>
            <a:xfrm>
              <a:off x="4765493" y="3856678"/>
              <a:ext cx="124333" cy="130307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grpSp>
          <p:nvGrpSpPr>
            <p:cNvPr id="194" name="グループ化 193">
              <a:extLst>
                <a:ext uri="{FF2B5EF4-FFF2-40B4-BE49-F238E27FC236}">
                  <a16:creationId xmlns:a16="http://schemas.microsoft.com/office/drawing/2014/main" id="{A50B49A8-D301-4512-AC04-D48552BFB156}"/>
                </a:ext>
              </a:extLst>
            </p:cNvPr>
            <p:cNvGrpSpPr/>
            <p:nvPr/>
          </p:nvGrpSpPr>
          <p:grpSpPr>
            <a:xfrm>
              <a:off x="4314155" y="3268163"/>
              <a:ext cx="727236" cy="745703"/>
              <a:chOff x="7921590" y="2471326"/>
              <a:chExt cx="727236" cy="745703"/>
            </a:xfrm>
          </p:grpSpPr>
          <p:sp>
            <p:nvSpPr>
              <p:cNvPr id="195" name="フリーフォーム: 図形 194">
                <a:extLst>
                  <a:ext uri="{FF2B5EF4-FFF2-40B4-BE49-F238E27FC236}">
                    <a16:creationId xmlns:a16="http://schemas.microsoft.com/office/drawing/2014/main" id="{B03C817A-C54F-4273-8A06-585683E87CF8}"/>
                  </a:ext>
                </a:extLst>
              </p:cNvPr>
              <p:cNvSpPr/>
              <p:nvPr/>
            </p:nvSpPr>
            <p:spPr>
              <a:xfrm rot="187372">
                <a:off x="8220972" y="2471326"/>
                <a:ext cx="63432" cy="239649"/>
              </a:xfrm>
              <a:custGeom>
                <a:avLst/>
                <a:gdLst>
                  <a:gd name="connsiteX0" fmla="*/ 50382 w 63432"/>
                  <a:gd name="connsiteY0" fmla="*/ 0 h 239649"/>
                  <a:gd name="connsiteX1" fmla="*/ 63432 w 63432"/>
                  <a:gd name="connsiteY1" fmla="*/ 32111 h 239649"/>
                  <a:gd name="connsiteX2" fmla="*/ 0 w 63432"/>
                  <a:gd name="connsiteY2" fmla="*/ 239649 h 239649"/>
                  <a:gd name="connsiteX3" fmla="*/ 50382 w 63432"/>
                  <a:gd name="connsiteY3" fmla="*/ 0 h 23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2" h="239649">
                    <a:moveTo>
                      <a:pt x="50382" y="0"/>
                    </a:moveTo>
                    <a:lnTo>
                      <a:pt x="63432" y="32111"/>
                    </a:lnTo>
                    <a:lnTo>
                      <a:pt x="0" y="239649"/>
                    </a:lnTo>
                    <a:lnTo>
                      <a:pt x="5038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6" name="フリーフォーム: 図形 195">
                <a:extLst>
                  <a:ext uri="{FF2B5EF4-FFF2-40B4-BE49-F238E27FC236}">
                    <a16:creationId xmlns:a16="http://schemas.microsoft.com/office/drawing/2014/main" id="{BBB356BF-66E9-4AE2-9E3B-AEAC377CF8C4}"/>
                  </a:ext>
                </a:extLst>
              </p:cNvPr>
              <p:cNvSpPr/>
              <p:nvPr/>
            </p:nvSpPr>
            <p:spPr>
              <a:xfrm rot="187372">
                <a:off x="8285960" y="2484020"/>
                <a:ext cx="55994" cy="160484"/>
              </a:xfrm>
              <a:custGeom>
                <a:avLst/>
                <a:gdLst>
                  <a:gd name="connsiteX0" fmla="*/ 6943 w 55994"/>
                  <a:gd name="connsiteY0" fmla="*/ 0 h 160484"/>
                  <a:gd name="connsiteX1" fmla="*/ 55994 w 55994"/>
                  <a:gd name="connsiteY1" fmla="*/ 160484 h 160484"/>
                  <a:gd name="connsiteX2" fmla="*/ 0 w 55994"/>
                  <a:gd name="connsiteY2" fmla="*/ 22715 h 160484"/>
                  <a:gd name="connsiteX3" fmla="*/ 6943 w 55994"/>
                  <a:gd name="connsiteY3" fmla="*/ 0 h 16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94" h="160484">
                    <a:moveTo>
                      <a:pt x="6943" y="0"/>
                    </a:moveTo>
                    <a:lnTo>
                      <a:pt x="55994" y="160484"/>
                    </a:lnTo>
                    <a:lnTo>
                      <a:pt x="0" y="22715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7" name="フリーフォーム: 図形 196">
                <a:extLst>
                  <a:ext uri="{FF2B5EF4-FFF2-40B4-BE49-F238E27FC236}">
                    <a16:creationId xmlns:a16="http://schemas.microsoft.com/office/drawing/2014/main" id="{AC02215D-F720-48A8-B910-B60026266141}"/>
                  </a:ext>
                </a:extLst>
              </p:cNvPr>
              <p:cNvSpPr/>
              <p:nvPr/>
            </p:nvSpPr>
            <p:spPr>
              <a:xfrm rot="187372">
                <a:off x="8334097" y="2654395"/>
                <a:ext cx="314729" cy="117842"/>
              </a:xfrm>
              <a:custGeom>
                <a:avLst/>
                <a:gdLst>
                  <a:gd name="connsiteX0" fmla="*/ 0 w 314729"/>
                  <a:gd name="connsiteY0" fmla="*/ 0 h 117842"/>
                  <a:gd name="connsiteX1" fmla="*/ 40536 w 314729"/>
                  <a:gd name="connsiteY1" fmla="*/ 99739 h 117842"/>
                  <a:gd name="connsiteX2" fmla="*/ 314729 w 314729"/>
                  <a:gd name="connsiteY2" fmla="*/ 75155 h 117842"/>
                  <a:gd name="connsiteX3" fmla="*/ 268638 w 314729"/>
                  <a:gd name="connsiteY3" fmla="*/ 117840 h 117842"/>
                  <a:gd name="connsiteX4" fmla="*/ 36017 w 314729"/>
                  <a:gd name="connsiteY4" fmla="*/ 117842 h 117842"/>
                  <a:gd name="connsiteX5" fmla="*/ 0 w 314729"/>
                  <a:gd name="connsiteY5" fmla="*/ 0 h 11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729" h="117842">
                    <a:moveTo>
                      <a:pt x="0" y="0"/>
                    </a:moveTo>
                    <a:lnTo>
                      <a:pt x="40536" y="99739"/>
                    </a:lnTo>
                    <a:lnTo>
                      <a:pt x="314729" y="75155"/>
                    </a:lnTo>
                    <a:lnTo>
                      <a:pt x="268638" y="117840"/>
                    </a:lnTo>
                    <a:lnTo>
                      <a:pt x="36017" y="1178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8" name="フリーフォーム: 図形 197">
                <a:extLst>
                  <a:ext uri="{FF2B5EF4-FFF2-40B4-BE49-F238E27FC236}">
                    <a16:creationId xmlns:a16="http://schemas.microsoft.com/office/drawing/2014/main" id="{76822B1E-7597-494B-B7CA-1E65530FC319}"/>
                  </a:ext>
                </a:extLst>
              </p:cNvPr>
              <p:cNvSpPr/>
              <p:nvPr/>
            </p:nvSpPr>
            <p:spPr>
              <a:xfrm rot="187372">
                <a:off x="8199336" y="2708656"/>
                <a:ext cx="13925" cy="45558"/>
              </a:xfrm>
              <a:custGeom>
                <a:avLst/>
                <a:gdLst>
                  <a:gd name="connsiteX0" fmla="*/ 13925 w 13925"/>
                  <a:gd name="connsiteY0" fmla="*/ 0 h 45558"/>
                  <a:gd name="connsiteX1" fmla="*/ 4430 w 13925"/>
                  <a:gd name="connsiteY1" fmla="*/ 45161 h 45558"/>
                  <a:gd name="connsiteX2" fmla="*/ 0 w 13925"/>
                  <a:gd name="connsiteY2" fmla="*/ 45558 h 45558"/>
                  <a:gd name="connsiteX3" fmla="*/ 13925 w 13925"/>
                  <a:gd name="connsiteY3" fmla="*/ 0 h 4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5" h="45558">
                    <a:moveTo>
                      <a:pt x="13925" y="0"/>
                    </a:moveTo>
                    <a:lnTo>
                      <a:pt x="4430" y="45161"/>
                    </a:lnTo>
                    <a:lnTo>
                      <a:pt x="0" y="45558"/>
                    </a:lnTo>
                    <a:lnTo>
                      <a:pt x="13925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99" name="フリーフォーム: 図形 198">
                <a:extLst>
                  <a:ext uri="{FF2B5EF4-FFF2-40B4-BE49-F238E27FC236}">
                    <a16:creationId xmlns:a16="http://schemas.microsoft.com/office/drawing/2014/main" id="{50EF2E23-D193-44D0-AFC9-D92442D1AB55}"/>
                  </a:ext>
                </a:extLst>
              </p:cNvPr>
              <p:cNvSpPr/>
              <p:nvPr/>
            </p:nvSpPr>
            <p:spPr>
              <a:xfrm rot="187372">
                <a:off x="7921590" y="2748012"/>
                <a:ext cx="248005" cy="19922"/>
              </a:xfrm>
              <a:custGeom>
                <a:avLst/>
                <a:gdLst>
                  <a:gd name="connsiteX0" fmla="*/ 0 w 248005"/>
                  <a:gd name="connsiteY0" fmla="*/ 0 h 19922"/>
                  <a:gd name="connsiteX1" fmla="*/ 248005 w 248005"/>
                  <a:gd name="connsiteY1" fmla="*/ 2 h 19922"/>
                  <a:gd name="connsiteX2" fmla="*/ 25795 w 248005"/>
                  <a:gd name="connsiteY2" fmla="*/ 19922 h 19922"/>
                  <a:gd name="connsiteX3" fmla="*/ 0 w 248005"/>
                  <a:gd name="connsiteY3" fmla="*/ 0 h 1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005" h="19922">
                    <a:moveTo>
                      <a:pt x="0" y="0"/>
                    </a:moveTo>
                    <a:lnTo>
                      <a:pt x="248005" y="2"/>
                    </a:lnTo>
                    <a:lnTo>
                      <a:pt x="25795" y="199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0" name="フリーフォーム: 図形 199">
                <a:extLst>
                  <a:ext uri="{FF2B5EF4-FFF2-40B4-BE49-F238E27FC236}">
                    <a16:creationId xmlns:a16="http://schemas.microsoft.com/office/drawing/2014/main" id="{AAC0FD23-1749-4178-93FF-17C50801814A}"/>
                  </a:ext>
                </a:extLst>
              </p:cNvPr>
              <p:cNvSpPr/>
              <p:nvPr/>
            </p:nvSpPr>
            <p:spPr>
              <a:xfrm rot="187372">
                <a:off x="8170001" y="2753035"/>
                <a:ext cx="28057" cy="2516"/>
              </a:xfrm>
              <a:custGeom>
                <a:avLst/>
                <a:gdLst>
                  <a:gd name="connsiteX0" fmla="*/ 28057 w 28057"/>
                  <a:gd name="connsiteY0" fmla="*/ 0 h 2516"/>
                  <a:gd name="connsiteX1" fmla="*/ 27288 w 28057"/>
                  <a:gd name="connsiteY1" fmla="*/ 2516 h 2516"/>
                  <a:gd name="connsiteX2" fmla="*/ 0 w 28057"/>
                  <a:gd name="connsiteY2" fmla="*/ 2515 h 2516"/>
                  <a:gd name="connsiteX3" fmla="*/ 28057 w 28057"/>
                  <a:gd name="connsiteY3" fmla="*/ 0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7" h="2516">
                    <a:moveTo>
                      <a:pt x="28057" y="0"/>
                    </a:moveTo>
                    <a:lnTo>
                      <a:pt x="27288" y="2516"/>
                    </a:lnTo>
                    <a:lnTo>
                      <a:pt x="0" y="2515"/>
                    </a:lnTo>
                    <a:lnTo>
                      <a:pt x="280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1" name="フリーフォーム: 図形 200">
                <a:extLst>
                  <a:ext uri="{FF2B5EF4-FFF2-40B4-BE49-F238E27FC236}">
                    <a16:creationId xmlns:a16="http://schemas.microsoft.com/office/drawing/2014/main" id="{02F2BF87-7825-41E6-810E-FF20D28E7E23}"/>
                  </a:ext>
                </a:extLst>
              </p:cNvPr>
              <p:cNvSpPr/>
              <p:nvPr/>
            </p:nvSpPr>
            <p:spPr>
              <a:xfrm rot="187372">
                <a:off x="7925196" y="2764865"/>
                <a:ext cx="125545" cy="81905"/>
              </a:xfrm>
              <a:custGeom>
                <a:avLst/>
                <a:gdLst>
                  <a:gd name="connsiteX0" fmla="*/ 19497 w 125545"/>
                  <a:gd name="connsiteY0" fmla="*/ 0 h 81905"/>
                  <a:gd name="connsiteX1" fmla="*/ 125545 w 125545"/>
                  <a:gd name="connsiteY1" fmla="*/ 81905 h 81905"/>
                  <a:gd name="connsiteX2" fmla="*/ 0 w 125545"/>
                  <a:gd name="connsiteY2" fmla="*/ 1748 h 81905"/>
                  <a:gd name="connsiteX3" fmla="*/ 19497 w 125545"/>
                  <a:gd name="connsiteY3" fmla="*/ 0 h 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45" h="81905">
                    <a:moveTo>
                      <a:pt x="19497" y="0"/>
                    </a:moveTo>
                    <a:lnTo>
                      <a:pt x="125545" y="81905"/>
                    </a:lnTo>
                    <a:lnTo>
                      <a:pt x="0" y="1748"/>
                    </a:lnTo>
                    <a:lnTo>
                      <a:pt x="1949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2" name="フリーフォーム: 図形 201">
                <a:extLst>
                  <a:ext uri="{FF2B5EF4-FFF2-40B4-BE49-F238E27FC236}">
                    <a16:creationId xmlns:a16="http://schemas.microsoft.com/office/drawing/2014/main" id="{8931AE00-6078-4F33-A214-20103F52B0E2}"/>
                  </a:ext>
                </a:extLst>
              </p:cNvPr>
              <p:cNvSpPr/>
              <p:nvPr/>
            </p:nvSpPr>
            <p:spPr>
              <a:xfrm rot="187372">
                <a:off x="8434854" y="2774888"/>
                <a:ext cx="203049" cy="154841"/>
              </a:xfrm>
              <a:custGeom>
                <a:avLst/>
                <a:gdLst>
                  <a:gd name="connsiteX0" fmla="*/ 160377 w 203049"/>
                  <a:gd name="connsiteY0" fmla="*/ 0 h 154841"/>
                  <a:gd name="connsiteX1" fmla="*/ 203049 w 203049"/>
                  <a:gd name="connsiteY1" fmla="*/ 0 h 154841"/>
                  <a:gd name="connsiteX2" fmla="*/ 2565 w 203049"/>
                  <a:gd name="connsiteY2" fmla="*/ 154841 h 154841"/>
                  <a:gd name="connsiteX3" fmla="*/ 0 w 203049"/>
                  <a:gd name="connsiteY3" fmla="*/ 148528 h 154841"/>
                  <a:gd name="connsiteX4" fmla="*/ 160377 w 203049"/>
                  <a:gd name="connsiteY4" fmla="*/ 0 h 15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49" h="154841">
                    <a:moveTo>
                      <a:pt x="160377" y="0"/>
                    </a:moveTo>
                    <a:lnTo>
                      <a:pt x="203049" y="0"/>
                    </a:lnTo>
                    <a:lnTo>
                      <a:pt x="2565" y="154841"/>
                    </a:lnTo>
                    <a:lnTo>
                      <a:pt x="0" y="148528"/>
                    </a:lnTo>
                    <a:lnTo>
                      <a:pt x="16037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3" name="フリーフォーム: 図形 202">
                <a:extLst>
                  <a:ext uri="{FF2B5EF4-FFF2-40B4-BE49-F238E27FC236}">
                    <a16:creationId xmlns:a16="http://schemas.microsoft.com/office/drawing/2014/main" id="{561B34D0-AC9A-4F7B-96C8-FCFE79045A90}"/>
                  </a:ext>
                </a:extLst>
              </p:cNvPr>
              <p:cNvSpPr/>
              <p:nvPr/>
            </p:nvSpPr>
            <p:spPr>
              <a:xfrm rot="187372">
                <a:off x="8038841" y="2852912"/>
                <a:ext cx="111643" cy="348510"/>
              </a:xfrm>
              <a:custGeom>
                <a:avLst/>
                <a:gdLst>
                  <a:gd name="connsiteX0" fmla="*/ 0 w 111643"/>
                  <a:gd name="connsiteY0" fmla="*/ 0 h 348510"/>
                  <a:gd name="connsiteX1" fmla="*/ 111643 w 111643"/>
                  <a:gd name="connsiteY1" fmla="*/ 71281 h 348510"/>
                  <a:gd name="connsiteX2" fmla="*/ 62576 w 111643"/>
                  <a:gd name="connsiteY2" fmla="*/ 304661 h 348510"/>
                  <a:gd name="connsiteX3" fmla="*/ 5803 w 111643"/>
                  <a:gd name="connsiteY3" fmla="*/ 348510 h 348510"/>
                  <a:gd name="connsiteX4" fmla="*/ 90875 w 111643"/>
                  <a:gd name="connsiteY4" fmla="*/ 70186 h 348510"/>
                  <a:gd name="connsiteX5" fmla="*/ 0 w 111643"/>
                  <a:gd name="connsiteY5" fmla="*/ 0 h 34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43" h="348510">
                    <a:moveTo>
                      <a:pt x="0" y="0"/>
                    </a:moveTo>
                    <a:lnTo>
                      <a:pt x="111643" y="71281"/>
                    </a:lnTo>
                    <a:lnTo>
                      <a:pt x="62576" y="304661"/>
                    </a:lnTo>
                    <a:lnTo>
                      <a:pt x="5803" y="348510"/>
                    </a:lnTo>
                    <a:lnTo>
                      <a:pt x="90875" y="701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4" name="フリーフォーム: 図形 203">
                <a:extLst>
                  <a:ext uri="{FF2B5EF4-FFF2-40B4-BE49-F238E27FC236}">
                    <a16:creationId xmlns:a16="http://schemas.microsoft.com/office/drawing/2014/main" id="{D014191E-9E16-476C-A74D-855A85EF5661}"/>
                  </a:ext>
                </a:extLst>
              </p:cNvPr>
              <p:cNvSpPr/>
              <p:nvPr/>
            </p:nvSpPr>
            <p:spPr>
              <a:xfrm rot="187372">
                <a:off x="8403879" y="2926338"/>
                <a:ext cx="129252" cy="263303"/>
              </a:xfrm>
              <a:custGeom>
                <a:avLst/>
                <a:gdLst>
                  <a:gd name="connsiteX0" fmla="*/ 22234 w 129252"/>
                  <a:gd name="connsiteY0" fmla="*/ 0 h 263303"/>
                  <a:gd name="connsiteX1" fmla="*/ 129252 w 129252"/>
                  <a:gd name="connsiteY1" fmla="*/ 263303 h 263303"/>
                  <a:gd name="connsiteX2" fmla="*/ 62133 w 129252"/>
                  <a:gd name="connsiteY2" fmla="*/ 220448 h 263303"/>
                  <a:gd name="connsiteX3" fmla="*/ 0 w 129252"/>
                  <a:gd name="connsiteY3" fmla="*/ 17172 h 263303"/>
                  <a:gd name="connsiteX4" fmla="*/ 22234 w 129252"/>
                  <a:gd name="connsiteY4" fmla="*/ 0 h 26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2" h="263303">
                    <a:moveTo>
                      <a:pt x="22234" y="0"/>
                    </a:moveTo>
                    <a:lnTo>
                      <a:pt x="129252" y="263303"/>
                    </a:lnTo>
                    <a:lnTo>
                      <a:pt x="62133" y="220448"/>
                    </a:lnTo>
                    <a:lnTo>
                      <a:pt x="0" y="17172"/>
                    </a:lnTo>
                    <a:lnTo>
                      <a:pt x="222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5" name="フリーフォーム: 図形 204">
                <a:extLst>
                  <a:ext uri="{FF2B5EF4-FFF2-40B4-BE49-F238E27FC236}">
                    <a16:creationId xmlns:a16="http://schemas.microsoft.com/office/drawing/2014/main" id="{9CD8B26A-2355-4ABB-BD3E-E91371120FD8}"/>
                  </a:ext>
                </a:extLst>
              </p:cNvPr>
              <p:cNvSpPr/>
              <p:nvPr/>
            </p:nvSpPr>
            <p:spPr>
              <a:xfrm rot="187372">
                <a:off x="8271799" y="3033394"/>
                <a:ext cx="213356" cy="183635"/>
              </a:xfrm>
              <a:custGeom>
                <a:avLst/>
                <a:gdLst>
                  <a:gd name="connsiteX0" fmla="*/ 20352 w 213356"/>
                  <a:gd name="connsiteY0" fmla="*/ 0 h 183635"/>
                  <a:gd name="connsiteX1" fmla="*/ 190417 w 213356"/>
                  <a:gd name="connsiteY1" fmla="*/ 108587 h 183635"/>
                  <a:gd name="connsiteX2" fmla="*/ 213356 w 213356"/>
                  <a:gd name="connsiteY2" fmla="*/ 183635 h 183635"/>
                  <a:gd name="connsiteX3" fmla="*/ 0 w 213356"/>
                  <a:gd name="connsiteY3" fmla="*/ 18848 h 183635"/>
                  <a:gd name="connsiteX4" fmla="*/ 20352 w 213356"/>
                  <a:gd name="connsiteY4" fmla="*/ 0 h 18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6" h="183635">
                    <a:moveTo>
                      <a:pt x="20352" y="0"/>
                    </a:moveTo>
                    <a:lnTo>
                      <a:pt x="190417" y="108587"/>
                    </a:lnTo>
                    <a:lnTo>
                      <a:pt x="213356" y="183635"/>
                    </a:lnTo>
                    <a:lnTo>
                      <a:pt x="0" y="18848"/>
                    </a:lnTo>
                    <a:lnTo>
                      <a:pt x="2035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06" name="フリーフォーム: 図形 205">
                <a:extLst>
                  <a:ext uri="{FF2B5EF4-FFF2-40B4-BE49-F238E27FC236}">
                    <a16:creationId xmlns:a16="http://schemas.microsoft.com/office/drawing/2014/main" id="{89432746-2F8D-411C-8D5A-260F0E5F246A}"/>
                  </a:ext>
                </a:extLst>
              </p:cNvPr>
              <p:cNvSpPr/>
              <p:nvPr/>
            </p:nvSpPr>
            <p:spPr>
              <a:xfrm rot="187372">
                <a:off x="8085458" y="3034119"/>
                <a:ext cx="186115" cy="179595"/>
              </a:xfrm>
              <a:custGeom>
                <a:avLst/>
                <a:gdLst>
                  <a:gd name="connsiteX0" fmla="*/ 176757 w 186115"/>
                  <a:gd name="connsiteY0" fmla="*/ 0 h 179595"/>
                  <a:gd name="connsiteX1" fmla="*/ 186115 w 186115"/>
                  <a:gd name="connsiteY1" fmla="*/ 7228 h 179595"/>
                  <a:gd name="connsiteX2" fmla="*/ 0 w 186115"/>
                  <a:gd name="connsiteY2" fmla="*/ 179595 h 179595"/>
                  <a:gd name="connsiteX3" fmla="*/ 10813 w 186115"/>
                  <a:gd name="connsiteY3" fmla="*/ 128166 h 179595"/>
                  <a:gd name="connsiteX4" fmla="*/ 176757 w 186115"/>
                  <a:gd name="connsiteY4" fmla="*/ 0 h 1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15" h="179595">
                    <a:moveTo>
                      <a:pt x="176757" y="0"/>
                    </a:moveTo>
                    <a:lnTo>
                      <a:pt x="186115" y="7228"/>
                    </a:lnTo>
                    <a:lnTo>
                      <a:pt x="0" y="179595"/>
                    </a:lnTo>
                    <a:lnTo>
                      <a:pt x="10813" y="128166"/>
                    </a:lnTo>
                    <a:lnTo>
                      <a:pt x="1767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207" name="楕円 206">
              <a:extLst>
                <a:ext uri="{FF2B5EF4-FFF2-40B4-BE49-F238E27FC236}">
                  <a16:creationId xmlns:a16="http://schemas.microsoft.com/office/drawing/2014/main" id="{BC7E3E79-2CD5-4CE1-A1D4-D2C7A3566699}"/>
                </a:ext>
              </a:extLst>
            </p:cNvPr>
            <p:cNvSpPr/>
            <p:nvPr/>
          </p:nvSpPr>
          <p:spPr>
            <a:xfrm>
              <a:off x="4969200" y="3988666"/>
              <a:ext cx="124333" cy="1303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213" name="テキスト ボックス 33">
              <a:extLst>
                <a:ext uri="{FF2B5EF4-FFF2-40B4-BE49-F238E27FC236}">
                  <a16:creationId xmlns:a16="http://schemas.microsoft.com/office/drawing/2014/main" id="{A1AA76C7-194A-448B-A3BA-BEBFB0BC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248" y="4196134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Residual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0966805F-9609-48F7-8B3D-1DC78008E0D1}"/>
              </a:ext>
            </a:extLst>
          </p:cNvPr>
          <p:cNvGrpSpPr/>
          <p:nvPr/>
        </p:nvGrpSpPr>
        <p:grpSpPr>
          <a:xfrm>
            <a:off x="100384" y="4636791"/>
            <a:ext cx="5425947" cy="2146982"/>
            <a:chOff x="100384" y="4636791"/>
            <a:chExt cx="5425947" cy="214698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EDFC5E6F-710F-4DBF-999A-CCBC2AC2B425}"/>
                </a:ext>
              </a:extLst>
            </p:cNvPr>
            <p:cNvGrpSpPr/>
            <p:nvPr/>
          </p:nvGrpSpPr>
          <p:grpSpPr>
            <a:xfrm>
              <a:off x="100384" y="4636791"/>
              <a:ext cx="5358061" cy="2146982"/>
              <a:chOff x="100384" y="4636791"/>
              <a:chExt cx="5358061" cy="2146982"/>
            </a:xfrm>
          </p:grpSpPr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E0D48173-5000-4314-856B-C00E1E7B41D7}"/>
                  </a:ext>
                </a:extLst>
              </p:cNvPr>
              <p:cNvSpPr txBox="1"/>
              <p:nvPr/>
            </p:nvSpPr>
            <p:spPr>
              <a:xfrm>
                <a:off x="133958" y="4642197"/>
                <a:ext cx="408958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Drawback of the convectional TS</a:t>
                </a:r>
                <a:endParaRPr kumimoji="1" lang="ja-JP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295326" y="5178427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19" name="楕円 218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0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1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2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3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4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5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6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7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8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29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0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1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2" name="楕円 231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3" name="正方形/長方形 232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4" name="正方形/長方形 233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5" name="正方形/長方形 234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6" name="正方形/長方形 235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37" name="正方形/長方形 236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38" name="正方形/長方形 237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39" name="正方形/長方形 238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0" name="正方形/長方形 239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1" name="正方形/長方形 240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2" name="正方形/長方形 241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3" name="正方形/長方形 242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4" name="正方形/長方形 243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5" name="正方形/長方形 244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6" name="正方形/長方形 245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7" name="正方形/長方形 246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48" name="正方形/長方形 247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sp>
            <p:nvSpPr>
              <p:cNvPr id="249" name="テキスト ボックス 33">
                <a:extLst>
                  <a:ext uri="{FF2B5EF4-FFF2-40B4-BE49-F238E27FC236}">
                    <a16:creationId xmlns:a16="http://schemas.microsoft.com/office/drawing/2014/main" id="{61B03F1B-234C-431C-84BC-EFF65947D0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562" y="6248147"/>
                <a:ext cx="100059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Residual</a:t>
                </a:r>
                <a:endParaRPr lang="ja-JP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5FAFD383-12BE-4169-8B37-EBA5E0F42AF1}"/>
                  </a:ext>
                </a:extLst>
              </p:cNvPr>
              <p:cNvSpPr/>
              <p:nvPr/>
            </p:nvSpPr>
            <p:spPr>
              <a:xfrm>
                <a:off x="100384" y="4636791"/>
                <a:ext cx="5358061" cy="2146982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E0CBCE16-B72E-47BF-88A9-762DBFAF085D}"/>
                </a:ext>
              </a:extLst>
            </p:cNvPr>
            <p:cNvGrpSpPr/>
            <p:nvPr/>
          </p:nvGrpSpPr>
          <p:grpSpPr>
            <a:xfrm>
              <a:off x="788374" y="5233347"/>
              <a:ext cx="4737957" cy="1477328"/>
              <a:chOff x="994705" y="5128733"/>
              <a:chExt cx="4737957" cy="1477328"/>
            </a:xfrm>
          </p:grpSpPr>
          <p:sp>
            <p:nvSpPr>
              <p:cNvPr id="252" name="テキスト ボックス 251">
                <a:extLst>
                  <a:ext uri="{FF2B5EF4-FFF2-40B4-BE49-F238E27FC236}">
                    <a16:creationId xmlns:a16="http://schemas.microsoft.com/office/drawing/2014/main" id="{C7D885FF-2CA5-4916-91CC-A4E1AC3A2DE7}"/>
                  </a:ext>
                </a:extLst>
              </p:cNvPr>
              <p:cNvSpPr txBox="1"/>
              <p:nvPr/>
            </p:nvSpPr>
            <p:spPr>
              <a:xfrm>
                <a:off x="1716819" y="5128733"/>
                <a:ext cx="4015843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When the residual has high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ampli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-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tude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in the bottom-right corner.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</a:t>
                </a:r>
                <a:r>
                  <a:rPr lang="ja-JP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the amount of generated bits</a:t>
                </a:r>
                <a:b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</a:b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   becomes higher</a:t>
                </a:r>
              </a:p>
              <a:p>
                <a:r>
                  <a:rPr kumimoji="1" lang="en-US" altLang="ja-JP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    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(e.g.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lastposition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, </a:t>
                </a:r>
                <a:r>
                  <a:rPr lang="en-US" altLang="ja-JP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sig_coeff_flag</a:t>
                </a:r>
                <a:r>
                  <a:rPr lang="en-US" altLang="ja-JP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Wingdings" panose="05000000000000000000" pitchFamily="2" charset="2"/>
                  </a:rPr>
                  <a:t>..)</a:t>
                </a:r>
                <a:endParaRPr kumimoji="1" lang="ja-JP" altLang="en-US" b="1" dirty="0">
                  <a:solidFill>
                    <a:srgbClr val="FF5050"/>
                  </a:solidFill>
                </a:endParaRPr>
              </a:p>
            </p:txBody>
          </p:sp>
          <p:sp>
            <p:nvSpPr>
              <p:cNvPr id="260" name="楕円 259">
                <a:extLst>
                  <a:ext uri="{FF2B5EF4-FFF2-40B4-BE49-F238E27FC236}">
                    <a16:creationId xmlns:a16="http://schemas.microsoft.com/office/drawing/2014/main" id="{1DE3B452-7CE6-492D-9AFD-658C0123E5A4}"/>
                  </a:ext>
                </a:extLst>
              </p:cNvPr>
              <p:cNvSpPr/>
              <p:nvPr/>
            </p:nvSpPr>
            <p:spPr>
              <a:xfrm>
                <a:off x="994705" y="5585968"/>
                <a:ext cx="599397" cy="504783"/>
              </a:xfrm>
              <a:prstGeom prst="ellipse">
                <a:avLst/>
              </a:prstGeom>
              <a:noFill/>
              <a:ln w="57150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33" name="グループ化 132"/>
          <p:cNvGrpSpPr/>
          <p:nvPr/>
        </p:nvGrpSpPr>
        <p:grpSpPr>
          <a:xfrm>
            <a:off x="6895507" y="1347786"/>
            <a:ext cx="2525149" cy="1377586"/>
            <a:chOff x="3438289" y="3157102"/>
            <a:chExt cx="2525149" cy="1377586"/>
          </a:xfrm>
        </p:grpSpPr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286E98A3-AA08-406A-B2F6-BB71917B05D8}"/>
                </a:ext>
              </a:extLst>
            </p:cNvPr>
            <p:cNvSpPr/>
            <p:nvPr/>
          </p:nvSpPr>
          <p:spPr>
            <a:xfrm>
              <a:off x="4161114" y="3157102"/>
              <a:ext cx="1079500" cy="106045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4" name="楕円 153">
              <a:extLst>
                <a:ext uri="{FF2B5EF4-FFF2-40B4-BE49-F238E27FC236}">
                  <a16:creationId xmlns:a16="http://schemas.microsoft.com/office/drawing/2014/main" id="{1D757349-3FE1-4BE0-BA53-737DE9DF69A0}"/>
                </a:ext>
              </a:extLst>
            </p:cNvPr>
            <p:cNvSpPr/>
            <p:nvPr/>
          </p:nvSpPr>
          <p:spPr>
            <a:xfrm>
              <a:off x="4765493" y="3856678"/>
              <a:ext cx="124333" cy="130307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A50B49A8-D301-4512-AC04-D48552BFB156}"/>
                </a:ext>
              </a:extLst>
            </p:cNvPr>
            <p:cNvGrpSpPr/>
            <p:nvPr/>
          </p:nvGrpSpPr>
          <p:grpSpPr>
            <a:xfrm>
              <a:off x="4314155" y="3268163"/>
              <a:ext cx="727236" cy="745703"/>
              <a:chOff x="7921590" y="2471326"/>
              <a:chExt cx="727236" cy="745703"/>
            </a:xfrm>
          </p:grpSpPr>
          <p:sp>
            <p:nvSpPr>
              <p:cNvPr id="158" name="フリーフォーム: 図形 194">
                <a:extLst>
                  <a:ext uri="{FF2B5EF4-FFF2-40B4-BE49-F238E27FC236}">
                    <a16:creationId xmlns:a16="http://schemas.microsoft.com/office/drawing/2014/main" id="{B03C817A-C54F-4273-8A06-585683E87CF8}"/>
                  </a:ext>
                </a:extLst>
              </p:cNvPr>
              <p:cNvSpPr/>
              <p:nvPr/>
            </p:nvSpPr>
            <p:spPr>
              <a:xfrm rot="187372">
                <a:off x="8220972" y="2471326"/>
                <a:ext cx="63432" cy="239649"/>
              </a:xfrm>
              <a:custGeom>
                <a:avLst/>
                <a:gdLst>
                  <a:gd name="connsiteX0" fmla="*/ 50382 w 63432"/>
                  <a:gd name="connsiteY0" fmla="*/ 0 h 239649"/>
                  <a:gd name="connsiteX1" fmla="*/ 63432 w 63432"/>
                  <a:gd name="connsiteY1" fmla="*/ 32111 h 239649"/>
                  <a:gd name="connsiteX2" fmla="*/ 0 w 63432"/>
                  <a:gd name="connsiteY2" fmla="*/ 239649 h 239649"/>
                  <a:gd name="connsiteX3" fmla="*/ 50382 w 63432"/>
                  <a:gd name="connsiteY3" fmla="*/ 0 h 23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2" h="239649">
                    <a:moveTo>
                      <a:pt x="50382" y="0"/>
                    </a:moveTo>
                    <a:lnTo>
                      <a:pt x="63432" y="32111"/>
                    </a:lnTo>
                    <a:lnTo>
                      <a:pt x="0" y="239649"/>
                    </a:lnTo>
                    <a:lnTo>
                      <a:pt x="5038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59" name="フリーフォーム: 図形 195">
                <a:extLst>
                  <a:ext uri="{FF2B5EF4-FFF2-40B4-BE49-F238E27FC236}">
                    <a16:creationId xmlns:a16="http://schemas.microsoft.com/office/drawing/2014/main" id="{BBB356BF-66E9-4AE2-9E3B-AEAC377CF8C4}"/>
                  </a:ext>
                </a:extLst>
              </p:cNvPr>
              <p:cNvSpPr/>
              <p:nvPr/>
            </p:nvSpPr>
            <p:spPr>
              <a:xfrm rot="187372">
                <a:off x="8285960" y="2484020"/>
                <a:ext cx="55994" cy="160484"/>
              </a:xfrm>
              <a:custGeom>
                <a:avLst/>
                <a:gdLst>
                  <a:gd name="connsiteX0" fmla="*/ 6943 w 55994"/>
                  <a:gd name="connsiteY0" fmla="*/ 0 h 160484"/>
                  <a:gd name="connsiteX1" fmla="*/ 55994 w 55994"/>
                  <a:gd name="connsiteY1" fmla="*/ 160484 h 160484"/>
                  <a:gd name="connsiteX2" fmla="*/ 0 w 55994"/>
                  <a:gd name="connsiteY2" fmla="*/ 22715 h 160484"/>
                  <a:gd name="connsiteX3" fmla="*/ 6943 w 55994"/>
                  <a:gd name="connsiteY3" fmla="*/ 0 h 16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94" h="160484">
                    <a:moveTo>
                      <a:pt x="6943" y="0"/>
                    </a:moveTo>
                    <a:lnTo>
                      <a:pt x="55994" y="160484"/>
                    </a:lnTo>
                    <a:lnTo>
                      <a:pt x="0" y="22715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0" name="フリーフォーム: 図形 196">
                <a:extLst>
                  <a:ext uri="{FF2B5EF4-FFF2-40B4-BE49-F238E27FC236}">
                    <a16:creationId xmlns:a16="http://schemas.microsoft.com/office/drawing/2014/main" id="{AC02215D-F720-48A8-B910-B60026266141}"/>
                  </a:ext>
                </a:extLst>
              </p:cNvPr>
              <p:cNvSpPr/>
              <p:nvPr/>
            </p:nvSpPr>
            <p:spPr>
              <a:xfrm rot="187372">
                <a:off x="8334097" y="2654395"/>
                <a:ext cx="314729" cy="117842"/>
              </a:xfrm>
              <a:custGeom>
                <a:avLst/>
                <a:gdLst>
                  <a:gd name="connsiteX0" fmla="*/ 0 w 314729"/>
                  <a:gd name="connsiteY0" fmla="*/ 0 h 117842"/>
                  <a:gd name="connsiteX1" fmla="*/ 40536 w 314729"/>
                  <a:gd name="connsiteY1" fmla="*/ 99739 h 117842"/>
                  <a:gd name="connsiteX2" fmla="*/ 314729 w 314729"/>
                  <a:gd name="connsiteY2" fmla="*/ 75155 h 117842"/>
                  <a:gd name="connsiteX3" fmla="*/ 268638 w 314729"/>
                  <a:gd name="connsiteY3" fmla="*/ 117840 h 117842"/>
                  <a:gd name="connsiteX4" fmla="*/ 36017 w 314729"/>
                  <a:gd name="connsiteY4" fmla="*/ 117842 h 117842"/>
                  <a:gd name="connsiteX5" fmla="*/ 0 w 314729"/>
                  <a:gd name="connsiteY5" fmla="*/ 0 h 11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729" h="117842">
                    <a:moveTo>
                      <a:pt x="0" y="0"/>
                    </a:moveTo>
                    <a:lnTo>
                      <a:pt x="40536" y="99739"/>
                    </a:lnTo>
                    <a:lnTo>
                      <a:pt x="314729" y="75155"/>
                    </a:lnTo>
                    <a:lnTo>
                      <a:pt x="268638" y="117840"/>
                    </a:lnTo>
                    <a:lnTo>
                      <a:pt x="36017" y="1178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1" name="フリーフォーム: 図形 197">
                <a:extLst>
                  <a:ext uri="{FF2B5EF4-FFF2-40B4-BE49-F238E27FC236}">
                    <a16:creationId xmlns:a16="http://schemas.microsoft.com/office/drawing/2014/main" id="{76822B1E-7597-494B-B7CA-1E65530FC319}"/>
                  </a:ext>
                </a:extLst>
              </p:cNvPr>
              <p:cNvSpPr/>
              <p:nvPr/>
            </p:nvSpPr>
            <p:spPr>
              <a:xfrm rot="187372">
                <a:off x="8199336" y="2708656"/>
                <a:ext cx="13925" cy="45558"/>
              </a:xfrm>
              <a:custGeom>
                <a:avLst/>
                <a:gdLst>
                  <a:gd name="connsiteX0" fmla="*/ 13925 w 13925"/>
                  <a:gd name="connsiteY0" fmla="*/ 0 h 45558"/>
                  <a:gd name="connsiteX1" fmla="*/ 4430 w 13925"/>
                  <a:gd name="connsiteY1" fmla="*/ 45161 h 45558"/>
                  <a:gd name="connsiteX2" fmla="*/ 0 w 13925"/>
                  <a:gd name="connsiteY2" fmla="*/ 45558 h 45558"/>
                  <a:gd name="connsiteX3" fmla="*/ 13925 w 13925"/>
                  <a:gd name="connsiteY3" fmla="*/ 0 h 4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5" h="45558">
                    <a:moveTo>
                      <a:pt x="13925" y="0"/>
                    </a:moveTo>
                    <a:lnTo>
                      <a:pt x="4430" y="45161"/>
                    </a:lnTo>
                    <a:lnTo>
                      <a:pt x="0" y="45558"/>
                    </a:lnTo>
                    <a:lnTo>
                      <a:pt x="13925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2" name="フリーフォーム: 図形 198">
                <a:extLst>
                  <a:ext uri="{FF2B5EF4-FFF2-40B4-BE49-F238E27FC236}">
                    <a16:creationId xmlns:a16="http://schemas.microsoft.com/office/drawing/2014/main" id="{50EF2E23-D193-44D0-AFC9-D92442D1AB55}"/>
                  </a:ext>
                </a:extLst>
              </p:cNvPr>
              <p:cNvSpPr/>
              <p:nvPr/>
            </p:nvSpPr>
            <p:spPr>
              <a:xfrm rot="187372">
                <a:off x="7921590" y="2748012"/>
                <a:ext cx="248005" cy="19922"/>
              </a:xfrm>
              <a:custGeom>
                <a:avLst/>
                <a:gdLst>
                  <a:gd name="connsiteX0" fmla="*/ 0 w 248005"/>
                  <a:gd name="connsiteY0" fmla="*/ 0 h 19922"/>
                  <a:gd name="connsiteX1" fmla="*/ 248005 w 248005"/>
                  <a:gd name="connsiteY1" fmla="*/ 2 h 19922"/>
                  <a:gd name="connsiteX2" fmla="*/ 25795 w 248005"/>
                  <a:gd name="connsiteY2" fmla="*/ 19922 h 19922"/>
                  <a:gd name="connsiteX3" fmla="*/ 0 w 248005"/>
                  <a:gd name="connsiteY3" fmla="*/ 0 h 1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005" h="19922">
                    <a:moveTo>
                      <a:pt x="0" y="0"/>
                    </a:moveTo>
                    <a:lnTo>
                      <a:pt x="248005" y="2"/>
                    </a:lnTo>
                    <a:lnTo>
                      <a:pt x="25795" y="199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3" name="フリーフォーム: 図形 199">
                <a:extLst>
                  <a:ext uri="{FF2B5EF4-FFF2-40B4-BE49-F238E27FC236}">
                    <a16:creationId xmlns:a16="http://schemas.microsoft.com/office/drawing/2014/main" id="{AAC0FD23-1749-4178-93FF-17C50801814A}"/>
                  </a:ext>
                </a:extLst>
              </p:cNvPr>
              <p:cNvSpPr/>
              <p:nvPr/>
            </p:nvSpPr>
            <p:spPr>
              <a:xfrm rot="187372">
                <a:off x="8170001" y="2753035"/>
                <a:ext cx="28057" cy="2516"/>
              </a:xfrm>
              <a:custGeom>
                <a:avLst/>
                <a:gdLst>
                  <a:gd name="connsiteX0" fmla="*/ 28057 w 28057"/>
                  <a:gd name="connsiteY0" fmla="*/ 0 h 2516"/>
                  <a:gd name="connsiteX1" fmla="*/ 27288 w 28057"/>
                  <a:gd name="connsiteY1" fmla="*/ 2516 h 2516"/>
                  <a:gd name="connsiteX2" fmla="*/ 0 w 28057"/>
                  <a:gd name="connsiteY2" fmla="*/ 2515 h 2516"/>
                  <a:gd name="connsiteX3" fmla="*/ 28057 w 28057"/>
                  <a:gd name="connsiteY3" fmla="*/ 0 h 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7" h="2516">
                    <a:moveTo>
                      <a:pt x="28057" y="0"/>
                    </a:moveTo>
                    <a:lnTo>
                      <a:pt x="27288" y="2516"/>
                    </a:lnTo>
                    <a:lnTo>
                      <a:pt x="0" y="2515"/>
                    </a:lnTo>
                    <a:lnTo>
                      <a:pt x="280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4" name="フリーフォーム: 図形 200">
                <a:extLst>
                  <a:ext uri="{FF2B5EF4-FFF2-40B4-BE49-F238E27FC236}">
                    <a16:creationId xmlns:a16="http://schemas.microsoft.com/office/drawing/2014/main" id="{02F2BF87-7825-41E6-810E-FF20D28E7E23}"/>
                  </a:ext>
                </a:extLst>
              </p:cNvPr>
              <p:cNvSpPr/>
              <p:nvPr/>
            </p:nvSpPr>
            <p:spPr>
              <a:xfrm rot="187372">
                <a:off x="7925196" y="2764865"/>
                <a:ext cx="125545" cy="81905"/>
              </a:xfrm>
              <a:custGeom>
                <a:avLst/>
                <a:gdLst>
                  <a:gd name="connsiteX0" fmla="*/ 19497 w 125545"/>
                  <a:gd name="connsiteY0" fmla="*/ 0 h 81905"/>
                  <a:gd name="connsiteX1" fmla="*/ 125545 w 125545"/>
                  <a:gd name="connsiteY1" fmla="*/ 81905 h 81905"/>
                  <a:gd name="connsiteX2" fmla="*/ 0 w 125545"/>
                  <a:gd name="connsiteY2" fmla="*/ 1748 h 81905"/>
                  <a:gd name="connsiteX3" fmla="*/ 19497 w 125545"/>
                  <a:gd name="connsiteY3" fmla="*/ 0 h 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45" h="81905">
                    <a:moveTo>
                      <a:pt x="19497" y="0"/>
                    </a:moveTo>
                    <a:lnTo>
                      <a:pt x="125545" y="81905"/>
                    </a:lnTo>
                    <a:lnTo>
                      <a:pt x="0" y="1748"/>
                    </a:lnTo>
                    <a:lnTo>
                      <a:pt x="1949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5" name="フリーフォーム: 図形 201">
                <a:extLst>
                  <a:ext uri="{FF2B5EF4-FFF2-40B4-BE49-F238E27FC236}">
                    <a16:creationId xmlns:a16="http://schemas.microsoft.com/office/drawing/2014/main" id="{8931AE00-6078-4F33-A214-20103F52B0E2}"/>
                  </a:ext>
                </a:extLst>
              </p:cNvPr>
              <p:cNvSpPr/>
              <p:nvPr/>
            </p:nvSpPr>
            <p:spPr>
              <a:xfrm rot="187372">
                <a:off x="8434854" y="2774888"/>
                <a:ext cx="203049" cy="154841"/>
              </a:xfrm>
              <a:custGeom>
                <a:avLst/>
                <a:gdLst>
                  <a:gd name="connsiteX0" fmla="*/ 160377 w 203049"/>
                  <a:gd name="connsiteY0" fmla="*/ 0 h 154841"/>
                  <a:gd name="connsiteX1" fmla="*/ 203049 w 203049"/>
                  <a:gd name="connsiteY1" fmla="*/ 0 h 154841"/>
                  <a:gd name="connsiteX2" fmla="*/ 2565 w 203049"/>
                  <a:gd name="connsiteY2" fmla="*/ 154841 h 154841"/>
                  <a:gd name="connsiteX3" fmla="*/ 0 w 203049"/>
                  <a:gd name="connsiteY3" fmla="*/ 148528 h 154841"/>
                  <a:gd name="connsiteX4" fmla="*/ 160377 w 203049"/>
                  <a:gd name="connsiteY4" fmla="*/ 0 h 15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49" h="154841">
                    <a:moveTo>
                      <a:pt x="160377" y="0"/>
                    </a:moveTo>
                    <a:lnTo>
                      <a:pt x="203049" y="0"/>
                    </a:lnTo>
                    <a:lnTo>
                      <a:pt x="2565" y="154841"/>
                    </a:lnTo>
                    <a:lnTo>
                      <a:pt x="0" y="148528"/>
                    </a:lnTo>
                    <a:lnTo>
                      <a:pt x="16037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6" name="フリーフォーム: 図形 202">
                <a:extLst>
                  <a:ext uri="{FF2B5EF4-FFF2-40B4-BE49-F238E27FC236}">
                    <a16:creationId xmlns:a16="http://schemas.microsoft.com/office/drawing/2014/main" id="{561B34D0-AC9A-4F7B-96C8-FCFE79045A90}"/>
                  </a:ext>
                </a:extLst>
              </p:cNvPr>
              <p:cNvSpPr/>
              <p:nvPr/>
            </p:nvSpPr>
            <p:spPr>
              <a:xfrm rot="187372">
                <a:off x="8038841" y="2852912"/>
                <a:ext cx="111643" cy="348510"/>
              </a:xfrm>
              <a:custGeom>
                <a:avLst/>
                <a:gdLst>
                  <a:gd name="connsiteX0" fmla="*/ 0 w 111643"/>
                  <a:gd name="connsiteY0" fmla="*/ 0 h 348510"/>
                  <a:gd name="connsiteX1" fmla="*/ 111643 w 111643"/>
                  <a:gd name="connsiteY1" fmla="*/ 71281 h 348510"/>
                  <a:gd name="connsiteX2" fmla="*/ 62576 w 111643"/>
                  <a:gd name="connsiteY2" fmla="*/ 304661 h 348510"/>
                  <a:gd name="connsiteX3" fmla="*/ 5803 w 111643"/>
                  <a:gd name="connsiteY3" fmla="*/ 348510 h 348510"/>
                  <a:gd name="connsiteX4" fmla="*/ 90875 w 111643"/>
                  <a:gd name="connsiteY4" fmla="*/ 70186 h 348510"/>
                  <a:gd name="connsiteX5" fmla="*/ 0 w 111643"/>
                  <a:gd name="connsiteY5" fmla="*/ 0 h 34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43" h="348510">
                    <a:moveTo>
                      <a:pt x="0" y="0"/>
                    </a:moveTo>
                    <a:lnTo>
                      <a:pt x="111643" y="71281"/>
                    </a:lnTo>
                    <a:lnTo>
                      <a:pt x="62576" y="304661"/>
                    </a:lnTo>
                    <a:lnTo>
                      <a:pt x="5803" y="348510"/>
                    </a:lnTo>
                    <a:lnTo>
                      <a:pt x="90875" y="701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7" name="フリーフォーム: 図形 203">
                <a:extLst>
                  <a:ext uri="{FF2B5EF4-FFF2-40B4-BE49-F238E27FC236}">
                    <a16:creationId xmlns:a16="http://schemas.microsoft.com/office/drawing/2014/main" id="{D014191E-9E16-476C-A74D-855A85EF5661}"/>
                  </a:ext>
                </a:extLst>
              </p:cNvPr>
              <p:cNvSpPr/>
              <p:nvPr/>
            </p:nvSpPr>
            <p:spPr>
              <a:xfrm rot="187372">
                <a:off x="8403879" y="2926338"/>
                <a:ext cx="129252" cy="263303"/>
              </a:xfrm>
              <a:custGeom>
                <a:avLst/>
                <a:gdLst>
                  <a:gd name="connsiteX0" fmla="*/ 22234 w 129252"/>
                  <a:gd name="connsiteY0" fmla="*/ 0 h 263303"/>
                  <a:gd name="connsiteX1" fmla="*/ 129252 w 129252"/>
                  <a:gd name="connsiteY1" fmla="*/ 263303 h 263303"/>
                  <a:gd name="connsiteX2" fmla="*/ 62133 w 129252"/>
                  <a:gd name="connsiteY2" fmla="*/ 220448 h 263303"/>
                  <a:gd name="connsiteX3" fmla="*/ 0 w 129252"/>
                  <a:gd name="connsiteY3" fmla="*/ 17172 h 263303"/>
                  <a:gd name="connsiteX4" fmla="*/ 22234 w 129252"/>
                  <a:gd name="connsiteY4" fmla="*/ 0 h 26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2" h="263303">
                    <a:moveTo>
                      <a:pt x="22234" y="0"/>
                    </a:moveTo>
                    <a:lnTo>
                      <a:pt x="129252" y="263303"/>
                    </a:lnTo>
                    <a:lnTo>
                      <a:pt x="62133" y="220448"/>
                    </a:lnTo>
                    <a:lnTo>
                      <a:pt x="0" y="17172"/>
                    </a:lnTo>
                    <a:lnTo>
                      <a:pt x="222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8" name="フリーフォーム: 図形 204">
                <a:extLst>
                  <a:ext uri="{FF2B5EF4-FFF2-40B4-BE49-F238E27FC236}">
                    <a16:creationId xmlns:a16="http://schemas.microsoft.com/office/drawing/2014/main" id="{9CD8B26A-2355-4ABB-BD3E-E91371120FD8}"/>
                  </a:ext>
                </a:extLst>
              </p:cNvPr>
              <p:cNvSpPr/>
              <p:nvPr/>
            </p:nvSpPr>
            <p:spPr>
              <a:xfrm rot="187372">
                <a:off x="8271799" y="3033394"/>
                <a:ext cx="213356" cy="183635"/>
              </a:xfrm>
              <a:custGeom>
                <a:avLst/>
                <a:gdLst>
                  <a:gd name="connsiteX0" fmla="*/ 20352 w 213356"/>
                  <a:gd name="connsiteY0" fmla="*/ 0 h 183635"/>
                  <a:gd name="connsiteX1" fmla="*/ 190417 w 213356"/>
                  <a:gd name="connsiteY1" fmla="*/ 108587 h 183635"/>
                  <a:gd name="connsiteX2" fmla="*/ 213356 w 213356"/>
                  <a:gd name="connsiteY2" fmla="*/ 183635 h 183635"/>
                  <a:gd name="connsiteX3" fmla="*/ 0 w 213356"/>
                  <a:gd name="connsiteY3" fmla="*/ 18848 h 183635"/>
                  <a:gd name="connsiteX4" fmla="*/ 20352 w 213356"/>
                  <a:gd name="connsiteY4" fmla="*/ 0 h 18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6" h="183635">
                    <a:moveTo>
                      <a:pt x="20352" y="0"/>
                    </a:moveTo>
                    <a:lnTo>
                      <a:pt x="190417" y="108587"/>
                    </a:lnTo>
                    <a:lnTo>
                      <a:pt x="213356" y="183635"/>
                    </a:lnTo>
                    <a:lnTo>
                      <a:pt x="0" y="18848"/>
                    </a:lnTo>
                    <a:lnTo>
                      <a:pt x="20352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69" name="フリーフォーム: 図形 205">
                <a:extLst>
                  <a:ext uri="{FF2B5EF4-FFF2-40B4-BE49-F238E27FC236}">
                    <a16:creationId xmlns:a16="http://schemas.microsoft.com/office/drawing/2014/main" id="{89432746-2F8D-411C-8D5A-260F0E5F246A}"/>
                  </a:ext>
                </a:extLst>
              </p:cNvPr>
              <p:cNvSpPr/>
              <p:nvPr/>
            </p:nvSpPr>
            <p:spPr>
              <a:xfrm rot="187372">
                <a:off x="8085458" y="3034119"/>
                <a:ext cx="186115" cy="179595"/>
              </a:xfrm>
              <a:custGeom>
                <a:avLst/>
                <a:gdLst>
                  <a:gd name="connsiteX0" fmla="*/ 176757 w 186115"/>
                  <a:gd name="connsiteY0" fmla="*/ 0 h 179595"/>
                  <a:gd name="connsiteX1" fmla="*/ 186115 w 186115"/>
                  <a:gd name="connsiteY1" fmla="*/ 7228 h 179595"/>
                  <a:gd name="connsiteX2" fmla="*/ 0 w 186115"/>
                  <a:gd name="connsiteY2" fmla="*/ 179595 h 179595"/>
                  <a:gd name="connsiteX3" fmla="*/ 10813 w 186115"/>
                  <a:gd name="connsiteY3" fmla="*/ 128166 h 179595"/>
                  <a:gd name="connsiteX4" fmla="*/ 176757 w 186115"/>
                  <a:gd name="connsiteY4" fmla="*/ 0 h 1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15" h="179595">
                    <a:moveTo>
                      <a:pt x="176757" y="0"/>
                    </a:moveTo>
                    <a:lnTo>
                      <a:pt x="186115" y="7228"/>
                    </a:lnTo>
                    <a:lnTo>
                      <a:pt x="0" y="179595"/>
                    </a:lnTo>
                    <a:lnTo>
                      <a:pt x="10813" y="128166"/>
                    </a:lnTo>
                    <a:lnTo>
                      <a:pt x="176757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156" name="楕円 155">
              <a:extLst>
                <a:ext uri="{FF2B5EF4-FFF2-40B4-BE49-F238E27FC236}">
                  <a16:creationId xmlns:a16="http://schemas.microsoft.com/office/drawing/2014/main" id="{BC7E3E79-2CD5-4CE1-A1D4-D2C7A3566699}"/>
                </a:ext>
              </a:extLst>
            </p:cNvPr>
            <p:cNvSpPr/>
            <p:nvPr/>
          </p:nvSpPr>
          <p:spPr>
            <a:xfrm>
              <a:off x="4969200" y="3988666"/>
              <a:ext cx="124333" cy="1303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/>
            </a:p>
          </p:txBody>
        </p:sp>
        <p:sp>
          <p:nvSpPr>
            <p:cNvPr id="157" name="テキスト ボックス 33">
              <a:extLst>
                <a:ext uri="{FF2B5EF4-FFF2-40B4-BE49-F238E27FC236}">
                  <a16:creationId xmlns:a16="http://schemas.microsoft.com/office/drawing/2014/main" id="{A1AA76C7-194A-448B-A3BA-BEBFB0BC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8289" y="4196134"/>
              <a:ext cx="25251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Reconstructed residual</a:t>
              </a:r>
              <a:endPara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右矢印 13"/>
          <p:cNvSpPr/>
          <p:nvPr/>
        </p:nvSpPr>
        <p:spPr>
          <a:xfrm>
            <a:off x="5398274" y="1507110"/>
            <a:ext cx="2038849" cy="789385"/>
          </a:xfrm>
          <a:prstGeom prst="rightArrow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量子化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17456" y="1721169"/>
            <a:ext cx="187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Residual coding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フリーフォーム 19"/>
          <p:cNvSpPr/>
          <p:nvPr/>
        </p:nvSpPr>
        <p:spPr>
          <a:xfrm>
            <a:off x="3183212" y="1945681"/>
            <a:ext cx="6173919" cy="797522"/>
          </a:xfrm>
          <a:custGeom>
            <a:avLst/>
            <a:gdLst>
              <a:gd name="connsiteX0" fmla="*/ 0 w 6173919"/>
              <a:gd name="connsiteY0" fmla="*/ 776896 h 776896"/>
              <a:gd name="connsiteX1" fmla="*/ 6173919 w 6173919"/>
              <a:gd name="connsiteY1" fmla="*/ 776896 h 776896"/>
              <a:gd name="connsiteX2" fmla="*/ 6173919 w 6173919"/>
              <a:gd name="connsiteY2" fmla="*/ 0 h 77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3919" h="776896">
                <a:moveTo>
                  <a:pt x="0" y="776896"/>
                </a:moveTo>
                <a:lnTo>
                  <a:pt x="6173919" y="776896"/>
                </a:lnTo>
                <a:lnTo>
                  <a:pt x="6173919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50FED9BF-E27E-4217-8C20-7980DA61FFFA}"/>
              </a:ext>
            </a:extLst>
          </p:cNvPr>
          <p:cNvSpPr txBox="1"/>
          <p:nvPr/>
        </p:nvSpPr>
        <p:spPr>
          <a:xfrm rot="10800000">
            <a:off x="9368390" y="2044448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1" name="グループ化 170"/>
          <p:cNvGrpSpPr/>
          <p:nvPr/>
        </p:nvGrpSpPr>
        <p:grpSpPr>
          <a:xfrm>
            <a:off x="10021908" y="1347655"/>
            <a:ext cx="1425828" cy="1376405"/>
            <a:chOff x="2127983" y="3158283"/>
            <a:chExt cx="1425828" cy="1376405"/>
          </a:xfrm>
        </p:grpSpPr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F5677F9B-30BF-4679-B133-56F0346C7458}"/>
                </a:ext>
              </a:extLst>
            </p:cNvPr>
            <p:cNvGrpSpPr/>
            <p:nvPr/>
          </p:nvGrpSpPr>
          <p:grpSpPr>
            <a:xfrm>
              <a:off x="2319952" y="3158283"/>
              <a:ext cx="1079500" cy="1060450"/>
              <a:chOff x="3466465" y="4309110"/>
              <a:chExt cx="1079500" cy="1060450"/>
            </a:xfrm>
          </p:grpSpPr>
          <p:sp>
            <p:nvSpPr>
              <p:cNvPr id="174" name="正方形/長方形 173">
                <a:extLst>
                  <a:ext uri="{FF2B5EF4-FFF2-40B4-BE49-F238E27FC236}">
                    <a16:creationId xmlns:a16="http://schemas.microsoft.com/office/drawing/2014/main" id="{DE04BFBF-05C2-4548-AEA5-602D394937CD}"/>
                  </a:ext>
                </a:extLst>
              </p:cNvPr>
              <p:cNvSpPr/>
              <p:nvPr/>
            </p:nvSpPr>
            <p:spPr>
              <a:xfrm>
                <a:off x="3466465" y="4309110"/>
                <a:ext cx="1079500" cy="10604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75" name="星: 5 pt 183">
                <a:extLst>
                  <a:ext uri="{FF2B5EF4-FFF2-40B4-BE49-F238E27FC236}">
                    <a16:creationId xmlns:a16="http://schemas.microsoft.com/office/drawing/2014/main" id="{5F1FE53C-972F-476D-BB88-D79415ABD8AD}"/>
                  </a:ext>
                </a:extLst>
              </p:cNvPr>
              <p:cNvSpPr/>
              <p:nvPr/>
            </p:nvSpPr>
            <p:spPr>
              <a:xfrm rot="21480000">
                <a:off x="3609340" y="4413885"/>
                <a:ext cx="720725" cy="728663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176" name="楕円 175">
                <a:extLst>
                  <a:ext uri="{FF2B5EF4-FFF2-40B4-BE49-F238E27FC236}">
                    <a16:creationId xmlns:a16="http://schemas.microsoft.com/office/drawing/2014/main" id="{9A2C6A33-546E-4720-9D04-D3905E1985F7}"/>
                  </a:ext>
                </a:extLst>
              </p:cNvPr>
              <p:cNvSpPr/>
              <p:nvPr/>
            </p:nvSpPr>
            <p:spPr>
              <a:xfrm>
                <a:off x="4280394" y="5137580"/>
                <a:ext cx="124333" cy="13030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173" name="テキスト ボックス 33">
              <a:extLst>
                <a:ext uri="{FF2B5EF4-FFF2-40B4-BE49-F238E27FC236}">
                  <a16:creationId xmlns:a16="http://schemas.microsoft.com/office/drawing/2014/main" id="{DE2EF1F9-70BB-464B-801F-405D973FE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7983" y="4196134"/>
              <a:ext cx="14258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Reconstruct</a:t>
              </a:r>
              <a:endParaRPr lang="ja-JP" altLang="en-US" sz="1600" baseline="30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5496310" y="5418221"/>
            <a:ext cx="6552739" cy="1416635"/>
            <a:chOff x="5496310" y="5350485"/>
            <a:chExt cx="6552739" cy="1416635"/>
          </a:xfrm>
        </p:grpSpPr>
        <p:sp>
          <p:nvSpPr>
            <p:cNvPr id="285" name="テキスト ボックス 33">
              <a:extLst>
                <a:ext uri="{FF2B5EF4-FFF2-40B4-BE49-F238E27FC236}">
                  <a16:creationId xmlns:a16="http://schemas.microsoft.com/office/drawing/2014/main" id="{C7E708CF-6F11-4609-B58D-22E61192F0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6310" y="6428566"/>
              <a:ext cx="24833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dirty="0"/>
                <a:t>Difference of references</a:t>
              </a:r>
              <a:endParaRPr lang="ja-JP" altLang="en-US" sz="1600" dirty="0"/>
            </a:p>
          </p:txBody>
        </p:sp>
        <p:grpSp>
          <p:nvGrpSpPr>
            <p:cNvPr id="286" name="グループ化 285">
              <a:extLst>
                <a:ext uri="{FF2B5EF4-FFF2-40B4-BE49-F238E27FC236}">
                  <a16:creationId xmlns:a16="http://schemas.microsoft.com/office/drawing/2014/main" id="{959510B8-EFD8-4116-9A2A-F9D559FC0004}"/>
                </a:ext>
              </a:extLst>
            </p:cNvPr>
            <p:cNvGrpSpPr/>
            <p:nvPr/>
          </p:nvGrpSpPr>
          <p:grpSpPr>
            <a:xfrm>
              <a:off x="6107445" y="5350485"/>
              <a:ext cx="1079500" cy="1060450"/>
              <a:chOff x="8004038" y="1562986"/>
              <a:chExt cx="1079500" cy="1060450"/>
            </a:xfrm>
          </p:grpSpPr>
          <p:sp>
            <p:nvSpPr>
              <p:cNvPr id="287" name="正方形/長方形 286">
                <a:extLst>
                  <a:ext uri="{FF2B5EF4-FFF2-40B4-BE49-F238E27FC236}">
                    <a16:creationId xmlns:a16="http://schemas.microsoft.com/office/drawing/2014/main" id="{B1B2E963-4FD3-41D0-B7F6-AA871BC78851}"/>
                  </a:ext>
                </a:extLst>
              </p:cNvPr>
              <p:cNvSpPr/>
              <p:nvPr/>
            </p:nvSpPr>
            <p:spPr>
              <a:xfrm>
                <a:off x="8004038" y="1562986"/>
                <a:ext cx="1079500" cy="106045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88" name="フリーフォーム: 図形 120">
                <a:extLst>
                  <a:ext uri="{FF2B5EF4-FFF2-40B4-BE49-F238E27FC236}">
                    <a16:creationId xmlns:a16="http://schemas.microsoft.com/office/drawing/2014/main" id="{CCBE3091-B27B-4A25-8F97-EDA46272291B}"/>
                  </a:ext>
                </a:extLst>
              </p:cNvPr>
              <p:cNvSpPr/>
              <p:nvPr/>
            </p:nvSpPr>
            <p:spPr>
              <a:xfrm rot="120000">
                <a:off x="8676956" y="2263666"/>
                <a:ext cx="53873" cy="106267"/>
              </a:xfrm>
              <a:custGeom>
                <a:avLst/>
                <a:gdLst>
                  <a:gd name="connsiteX0" fmla="*/ 0 w 53873"/>
                  <a:gd name="connsiteY0" fmla="*/ 0 h 106267"/>
                  <a:gd name="connsiteX1" fmla="*/ 17678 w 53873"/>
                  <a:gd name="connsiteY1" fmla="*/ 3101 h 106267"/>
                  <a:gd name="connsiteX2" fmla="*/ 23364 w 53873"/>
                  <a:gd name="connsiteY2" fmla="*/ 6828 h 106267"/>
                  <a:gd name="connsiteX3" fmla="*/ 53873 w 53873"/>
                  <a:gd name="connsiteY3" fmla="*/ 86323 h 106267"/>
                  <a:gd name="connsiteX4" fmla="*/ 53722 w 53873"/>
                  <a:gd name="connsiteY4" fmla="*/ 87289 h 106267"/>
                  <a:gd name="connsiteX5" fmla="*/ 42429 w 53873"/>
                  <a:gd name="connsiteY5" fmla="*/ 106267 h 106267"/>
                  <a:gd name="connsiteX6" fmla="*/ 29936 w 53873"/>
                  <a:gd name="connsiteY6" fmla="*/ 97940 h 106267"/>
                  <a:gd name="connsiteX7" fmla="*/ 0 w 53873"/>
                  <a:gd name="connsiteY7" fmla="*/ 0 h 10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3" h="106267">
                    <a:moveTo>
                      <a:pt x="0" y="0"/>
                    </a:moveTo>
                    <a:lnTo>
                      <a:pt x="17678" y="3101"/>
                    </a:lnTo>
                    <a:lnTo>
                      <a:pt x="23364" y="6828"/>
                    </a:lnTo>
                    <a:lnTo>
                      <a:pt x="53873" y="86323"/>
                    </a:lnTo>
                    <a:lnTo>
                      <a:pt x="53722" y="87289"/>
                    </a:lnTo>
                    <a:lnTo>
                      <a:pt x="42429" y="106267"/>
                    </a:lnTo>
                    <a:lnTo>
                      <a:pt x="29936" y="979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89" name="フリーフォーム: 図形 121">
                <a:extLst>
                  <a:ext uri="{FF2B5EF4-FFF2-40B4-BE49-F238E27FC236}">
                    <a16:creationId xmlns:a16="http://schemas.microsoft.com/office/drawing/2014/main" id="{DF394447-AA36-403E-A6CB-EA7AEC7C3616}"/>
                  </a:ext>
                </a:extLst>
              </p:cNvPr>
              <p:cNvSpPr/>
              <p:nvPr/>
            </p:nvSpPr>
            <p:spPr>
              <a:xfrm rot="120000">
                <a:off x="8610642" y="2299699"/>
                <a:ext cx="100031" cy="86296"/>
              </a:xfrm>
              <a:custGeom>
                <a:avLst/>
                <a:gdLst>
                  <a:gd name="connsiteX0" fmla="*/ 4662 w 100031"/>
                  <a:gd name="connsiteY0" fmla="*/ 0 h 86296"/>
                  <a:gd name="connsiteX1" fmla="*/ 95314 w 100031"/>
                  <a:gd name="connsiteY1" fmla="*/ 60414 h 86296"/>
                  <a:gd name="connsiteX2" fmla="*/ 100031 w 100031"/>
                  <a:gd name="connsiteY2" fmla="*/ 75849 h 86296"/>
                  <a:gd name="connsiteX3" fmla="*/ 87246 w 100031"/>
                  <a:gd name="connsiteY3" fmla="*/ 85569 h 86296"/>
                  <a:gd name="connsiteX4" fmla="*/ 84319 w 100031"/>
                  <a:gd name="connsiteY4" fmla="*/ 86296 h 86296"/>
                  <a:gd name="connsiteX5" fmla="*/ 0 w 100031"/>
                  <a:gd name="connsiteY5" fmla="*/ 21169 h 86296"/>
                  <a:gd name="connsiteX6" fmla="*/ 2835 w 100031"/>
                  <a:gd name="connsiteY6" fmla="*/ 3070 h 86296"/>
                  <a:gd name="connsiteX7" fmla="*/ 4662 w 100031"/>
                  <a:gd name="connsiteY7" fmla="*/ 0 h 8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31" h="86296">
                    <a:moveTo>
                      <a:pt x="4662" y="0"/>
                    </a:moveTo>
                    <a:lnTo>
                      <a:pt x="95314" y="60414"/>
                    </a:lnTo>
                    <a:lnTo>
                      <a:pt x="100031" y="75849"/>
                    </a:lnTo>
                    <a:lnTo>
                      <a:pt x="87246" y="85569"/>
                    </a:lnTo>
                    <a:lnTo>
                      <a:pt x="84319" y="86296"/>
                    </a:lnTo>
                    <a:lnTo>
                      <a:pt x="0" y="21169"/>
                    </a:lnTo>
                    <a:lnTo>
                      <a:pt x="2835" y="3070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0" name="フリーフォーム: 図形 122">
                <a:extLst>
                  <a:ext uri="{FF2B5EF4-FFF2-40B4-BE49-F238E27FC236}">
                    <a16:creationId xmlns:a16="http://schemas.microsoft.com/office/drawing/2014/main" id="{A5E96854-3BE5-4FE4-9DCB-EB3CD7928D9B}"/>
                  </a:ext>
                </a:extLst>
              </p:cNvPr>
              <p:cNvSpPr/>
              <p:nvPr/>
            </p:nvSpPr>
            <p:spPr>
              <a:xfrm rot="120000">
                <a:off x="8424682" y="1667031"/>
                <a:ext cx="80317" cy="281564"/>
              </a:xfrm>
              <a:custGeom>
                <a:avLst/>
                <a:gdLst>
                  <a:gd name="connsiteX0" fmla="*/ 64981 w 80317"/>
                  <a:gd name="connsiteY0" fmla="*/ 0 h 281564"/>
                  <a:gd name="connsiteX1" fmla="*/ 80317 w 80317"/>
                  <a:gd name="connsiteY1" fmla="*/ 39961 h 281564"/>
                  <a:gd name="connsiteX2" fmla="*/ 6474 w 80317"/>
                  <a:gd name="connsiteY2" fmla="*/ 281564 h 281564"/>
                  <a:gd name="connsiteX3" fmla="*/ 0 w 80317"/>
                  <a:gd name="connsiteY3" fmla="*/ 281564 h 281564"/>
                  <a:gd name="connsiteX4" fmla="*/ 64981 w 80317"/>
                  <a:gd name="connsiteY4" fmla="*/ 0 h 28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17" h="281564">
                    <a:moveTo>
                      <a:pt x="64981" y="0"/>
                    </a:moveTo>
                    <a:lnTo>
                      <a:pt x="80317" y="39961"/>
                    </a:lnTo>
                    <a:lnTo>
                      <a:pt x="6474" y="281564"/>
                    </a:lnTo>
                    <a:lnTo>
                      <a:pt x="0" y="281564"/>
                    </a:lnTo>
                    <a:lnTo>
                      <a:pt x="649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1" name="フリーフォーム: 図形 123">
                <a:extLst>
                  <a:ext uri="{FF2B5EF4-FFF2-40B4-BE49-F238E27FC236}">
                    <a16:creationId xmlns:a16="http://schemas.microsoft.com/office/drawing/2014/main" id="{CC665FEB-DF93-4497-9002-43BC86642229}"/>
                  </a:ext>
                </a:extLst>
              </p:cNvPr>
              <p:cNvSpPr/>
              <p:nvPr/>
            </p:nvSpPr>
            <p:spPr>
              <a:xfrm rot="120000">
                <a:off x="8505051" y="1673901"/>
                <a:ext cx="92826" cy="267868"/>
              </a:xfrm>
              <a:custGeom>
                <a:avLst/>
                <a:gdLst>
                  <a:gd name="connsiteX0" fmla="*/ 11039 w 92826"/>
                  <a:gd name="connsiteY0" fmla="*/ 0 h 267868"/>
                  <a:gd name="connsiteX1" fmla="*/ 92826 w 92826"/>
                  <a:gd name="connsiteY1" fmla="*/ 267596 h 267868"/>
                  <a:gd name="connsiteX2" fmla="*/ 88941 w 92826"/>
                  <a:gd name="connsiteY2" fmla="*/ 267868 h 267868"/>
                  <a:gd name="connsiteX3" fmla="*/ 0 w 92826"/>
                  <a:gd name="connsiteY3" fmla="*/ 36115 h 267868"/>
                  <a:gd name="connsiteX4" fmla="*/ 11039 w 92826"/>
                  <a:gd name="connsiteY4" fmla="*/ 0 h 26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26" h="267868">
                    <a:moveTo>
                      <a:pt x="11039" y="0"/>
                    </a:moveTo>
                    <a:lnTo>
                      <a:pt x="92826" y="267596"/>
                    </a:lnTo>
                    <a:lnTo>
                      <a:pt x="88941" y="267868"/>
                    </a:lnTo>
                    <a:lnTo>
                      <a:pt x="0" y="36115"/>
                    </a:lnTo>
                    <a:lnTo>
                      <a:pt x="1103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2" name="フリーフォーム: 図形 124">
                <a:extLst>
                  <a:ext uri="{FF2B5EF4-FFF2-40B4-BE49-F238E27FC236}">
                    <a16:creationId xmlns:a16="http://schemas.microsoft.com/office/drawing/2014/main" id="{B871EDED-7C1E-4EBA-AE95-866D96B45249}"/>
                  </a:ext>
                </a:extLst>
              </p:cNvPr>
              <p:cNvSpPr/>
              <p:nvPr/>
            </p:nvSpPr>
            <p:spPr>
              <a:xfrm rot="120000">
                <a:off x="8593255" y="1928828"/>
                <a:ext cx="270737" cy="29056"/>
              </a:xfrm>
              <a:custGeom>
                <a:avLst/>
                <a:gdLst>
                  <a:gd name="connsiteX0" fmla="*/ 270737 w 270737"/>
                  <a:gd name="connsiteY0" fmla="*/ 0 h 29056"/>
                  <a:gd name="connsiteX1" fmla="*/ 238104 w 270737"/>
                  <a:gd name="connsiteY1" fmla="*/ 29054 h 29056"/>
                  <a:gd name="connsiteX2" fmla="*/ 3094 w 270737"/>
                  <a:gd name="connsiteY2" fmla="*/ 29056 h 29056"/>
                  <a:gd name="connsiteX3" fmla="*/ 0 w 270737"/>
                  <a:gd name="connsiteY3" fmla="*/ 18934 h 29056"/>
                  <a:gd name="connsiteX4" fmla="*/ 270737 w 270737"/>
                  <a:gd name="connsiteY4" fmla="*/ 0 h 2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737" h="29056">
                    <a:moveTo>
                      <a:pt x="270737" y="0"/>
                    </a:moveTo>
                    <a:lnTo>
                      <a:pt x="238104" y="29054"/>
                    </a:lnTo>
                    <a:lnTo>
                      <a:pt x="3094" y="29056"/>
                    </a:lnTo>
                    <a:lnTo>
                      <a:pt x="0" y="18934"/>
                    </a:lnTo>
                    <a:lnTo>
                      <a:pt x="27073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3" name="フリーフォーム: 図形 125">
                <a:extLst>
                  <a:ext uri="{FF2B5EF4-FFF2-40B4-BE49-F238E27FC236}">
                    <a16:creationId xmlns:a16="http://schemas.microsoft.com/office/drawing/2014/main" id="{F5FC7E70-D7F7-4469-AC9B-5BB09B0E891F}"/>
                  </a:ext>
                </a:extLst>
              </p:cNvPr>
              <p:cNvSpPr/>
              <p:nvPr/>
            </p:nvSpPr>
            <p:spPr>
              <a:xfrm rot="120000">
                <a:off x="8151331" y="1942420"/>
                <a:ext cx="268212" cy="19019"/>
              </a:xfrm>
              <a:custGeom>
                <a:avLst/>
                <a:gdLst>
                  <a:gd name="connsiteX0" fmla="*/ 0 w 268212"/>
                  <a:gd name="connsiteY0" fmla="*/ 0 h 19019"/>
                  <a:gd name="connsiteX1" fmla="*/ 268212 w 268212"/>
                  <a:gd name="connsiteY1" fmla="*/ 2 h 19019"/>
                  <a:gd name="connsiteX2" fmla="*/ 267746 w 268212"/>
                  <a:gd name="connsiteY2" fmla="*/ 2019 h 19019"/>
                  <a:gd name="connsiteX3" fmla="*/ 24624 w 268212"/>
                  <a:gd name="connsiteY3" fmla="*/ 19019 h 19019"/>
                  <a:gd name="connsiteX4" fmla="*/ 0 w 268212"/>
                  <a:gd name="connsiteY4" fmla="*/ 0 h 1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12" h="19019">
                    <a:moveTo>
                      <a:pt x="0" y="0"/>
                    </a:moveTo>
                    <a:lnTo>
                      <a:pt x="268212" y="2"/>
                    </a:lnTo>
                    <a:lnTo>
                      <a:pt x="267746" y="2019"/>
                    </a:lnTo>
                    <a:lnTo>
                      <a:pt x="24624" y="190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4" name="フリーフォーム: 図形 126">
                <a:extLst>
                  <a:ext uri="{FF2B5EF4-FFF2-40B4-BE49-F238E27FC236}">
                    <a16:creationId xmlns:a16="http://schemas.microsoft.com/office/drawing/2014/main" id="{9543D702-FB6E-47D9-B46D-9FDE6AE6DDFC}"/>
                  </a:ext>
                </a:extLst>
              </p:cNvPr>
              <p:cNvSpPr/>
              <p:nvPr/>
            </p:nvSpPr>
            <p:spPr>
              <a:xfrm rot="120000">
                <a:off x="8141443" y="1960463"/>
                <a:ext cx="229103" cy="154498"/>
              </a:xfrm>
              <a:custGeom>
                <a:avLst/>
                <a:gdLst>
                  <a:gd name="connsiteX0" fmla="*/ 31500 w 229103"/>
                  <a:gd name="connsiteY0" fmla="*/ 0 h 154498"/>
                  <a:gd name="connsiteX1" fmla="*/ 229103 w 229103"/>
                  <a:gd name="connsiteY1" fmla="*/ 152619 h 154498"/>
                  <a:gd name="connsiteX2" fmla="*/ 228530 w 229103"/>
                  <a:gd name="connsiteY2" fmla="*/ 154498 h 154498"/>
                  <a:gd name="connsiteX3" fmla="*/ 0 w 229103"/>
                  <a:gd name="connsiteY3" fmla="*/ 2202 h 154498"/>
                  <a:gd name="connsiteX4" fmla="*/ 31500 w 229103"/>
                  <a:gd name="connsiteY4" fmla="*/ 0 h 15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103" h="154498">
                    <a:moveTo>
                      <a:pt x="31500" y="0"/>
                    </a:moveTo>
                    <a:lnTo>
                      <a:pt x="229103" y="152619"/>
                    </a:lnTo>
                    <a:lnTo>
                      <a:pt x="228530" y="154498"/>
                    </a:lnTo>
                    <a:lnTo>
                      <a:pt x="0" y="2202"/>
                    </a:lnTo>
                    <a:lnTo>
                      <a:pt x="315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5" name="フリーフォーム: 図形 127">
                <a:extLst>
                  <a:ext uri="{FF2B5EF4-FFF2-40B4-BE49-F238E27FC236}">
                    <a16:creationId xmlns:a16="http://schemas.microsoft.com/office/drawing/2014/main" id="{34A31461-06BC-40B1-BB49-17865C4B41BD}"/>
                  </a:ext>
                </a:extLst>
              </p:cNvPr>
              <p:cNvSpPr/>
              <p:nvPr/>
            </p:nvSpPr>
            <p:spPr>
              <a:xfrm rot="120000">
                <a:off x="8650398" y="1959002"/>
                <a:ext cx="217220" cy="165554"/>
              </a:xfrm>
              <a:custGeom>
                <a:avLst/>
                <a:gdLst>
                  <a:gd name="connsiteX0" fmla="*/ 177544 w 217220"/>
                  <a:gd name="connsiteY0" fmla="*/ 0 h 165554"/>
                  <a:gd name="connsiteX1" fmla="*/ 217220 w 217220"/>
                  <a:gd name="connsiteY1" fmla="*/ 0 h 165554"/>
                  <a:gd name="connsiteX2" fmla="*/ 2870 w 217220"/>
                  <a:gd name="connsiteY2" fmla="*/ 165554 h 165554"/>
                  <a:gd name="connsiteX3" fmla="*/ 0 w 217220"/>
                  <a:gd name="connsiteY3" fmla="*/ 158076 h 165554"/>
                  <a:gd name="connsiteX4" fmla="*/ 177544 w 217220"/>
                  <a:gd name="connsiteY4" fmla="*/ 0 h 165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220" h="165554">
                    <a:moveTo>
                      <a:pt x="177544" y="0"/>
                    </a:moveTo>
                    <a:lnTo>
                      <a:pt x="217220" y="0"/>
                    </a:lnTo>
                    <a:lnTo>
                      <a:pt x="2870" y="165554"/>
                    </a:lnTo>
                    <a:lnTo>
                      <a:pt x="0" y="158076"/>
                    </a:lnTo>
                    <a:lnTo>
                      <a:pt x="1775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6" name="フリーフォーム: 図形 128">
                <a:extLst>
                  <a:ext uri="{FF2B5EF4-FFF2-40B4-BE49-F238E27FC236}">
                    <a16:creationId xmlns:a16="http://schemas.microsoft.com/office/drawing/2014/main" id="{CF556354-D849-4575-8DDA-CA2B64E809EA}"/>
                  </a:ext>
                </a:extLst>
              </p:cNvPr>
              <p:cNvSpPr/>
              <p:nvPr/>
            </p:nvSpPr>
            <p:spPr>
              <a:xfrm rot="120000">
                <a:off x="8278106" y="2117435"/>
                <a:ext cx="89956" cy="275839"/>
              </a:xfrm>
              <a:custGeom>
                <a:avLst/>
                <a:gdLst>
                  <a:gd name="connsiteX0" fmla="*/ 84312 w 89956"/>
                  <a:gd name="connsiteY0" fmla="*/ 0 h 275839"/>
                  <a:gd name="connsiteX1" fmla="*/ 89956 w 89956"/>
                  <a:gd name="connsiteY1" fmla="*/ 3762 h 275839"/>
                  <a:gd name="connsiteX2" fmla="*/ 33055 w 89956"/>
                  <a:gd name="connsiteY2" fmla="*/ 250309 h 275839"/>
                  <a:gd name="connsiteX3" fmla="*/ 0 w 89956"/>
                  <a:gd name="connsiteY3" fmla="*/ 275839 h 275839"/>
                  <a:gd name="connsiteX4" fmla="*/ 84312 w 89956"/>
                  <a:gd name="connsiteY4" fmla="*/ 0 h 27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56" h="275839">
                    <a:moveTo>
                      <a:pt x="84312" y="0"/>
                    </a:moveTo>
                    <a:lnTo>
                      <a:pt x="89956" y="3762"/>
                    </a:lnTo>
                    <a:lnTo>
                      <a:pt x="33055" y="250309"/>
                    </a:lnTo>
                    <a:lnTo>
                      <a:pt x="0" y="275839"/>
                    </a:lnTo>
                    <a:lnTo>
                      <a:pt x="843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7" name="フリーフォーム: 図形 129">
                <a:extLst>
                  <a:ext uri="{FF2B5EF4-FFF2-40B4-BE49-F238E27FC236}">
                    <a16:creationId xmlns:a16="http://schemas.microsoft.com/office/drawing/2014/main" id="{113B024A-83F3-4E80-8055-7C1A29FB32D2}"/>
                  </a:ext>
                </a:extLst>
              </p:cNvPr>
              <p:cNvSpPr/>
              <p:nvPr/>
            </p:nvSpPr>
            <p:spPr>
              <a:xfrm rot="120000">
                <a:off x="8639974" y="2121622"/>
                <a:ext cx="64560" cy="147694"/>
              </a:xfrm>
              <a:custGeom>
                <a:avLst/>
                <a:gdLst>
                  <a:gd name="connsiteX0" fmla="*/ 7877 w 64560"/>
                  <a:gd name="connsiteY0" fmla="*/ 0 h 147694"/>
                  <a:gd name="connsiteX1" fmla="*/ 64560 w 64560"/>
                  <a:gd name="connsiteY1" fmla="*/ 147694 h 147694"/>
                  <a:gd name="connsiteX2" fmla="*/ 58874 w 64560"/>
                  <a:gd name="connsiteY2" fmla="*/ 143967 h 147694"/>
                  <a:gd name="connsiteX3" fmla="*/ 41196 w 64560"/>
                  <a:gd name="connsiteY3" fmla="*/ 140866 h 147694"/>
                  <a:gd name="connsiteX4" fmla="*/ 0 w 64560"/>
                  <a:gd name="connsiteY4" fmla="*/ 6084 h 147694"/>
                  <a:gd name="connsiteX5" fmla="*/ 7877 w 64560"/>
                  <a:gd name="connsiteY5" fmla="*/ 0 h 1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560" h="147694">
                    <a:moveTo>
                      <a:pt x="7877" y="0"/>
                    </a:moveTo>
                    <a:lnTo>
                      <a:pt x="64560" y="147694"/>
                    </a:lnTo>
                    <a:lnTo>
                      <a:pt x="58874" y="143967"/>
                    </a:lnTo>
                    <a:lnTo>
                      <a:pt x="41196" y="140866"/>
                    </a:lnTo>
                    <a:lnTo>
                      <a:pt x="0" y="6084"/>
                    </a:lnTo>
                    <a:lnTo>
                      <a:pt x="78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8" name="フリーフォーム: 図形 131">
                <a:extLst>
                  <a:ext uri="{FF2B5EF4-FFF2-40B4-BE49-F238E27FC236}">
                    <a16:creationId xmlns:a16="http://schemas.microsoft.com/office/drawing/2014/main" id="{3FD5AB37-8A66-46BB-9674-4B785ACA08F2}"/>
                  </a:ext>
                </a:extLst>
              </p:cNvPr>
              <p:cNvSpPr/>
              <p:nvPr/>
            </p:nvSpPr>
            <p:spPr>
              <a:xfrm rot="120000">
                <a:off x="8504179" y="2225957"/>
                <a:ext cx="113549" cy="91388"/>
              </a:xfrm>
              <a:custGeom>
                <a:avLst/>
                <a:gdLst>
                  <a:gd name="connsiteX0" fmla="*/ 8184 w 113549"/>
                  <a:gd name="connsiteY0" fmla="*/ 0 h 91388"/>
                  <a:gd name="connsiteX1" fmla="*/ 113549 w 113549"/>
                  <a:gd name="connsiteY1" fmla="*/ 70219 h 91388"/>
                  <a:gd name="connsiteX2" fmla="*/ 111722 w 113549"/>
                  <a:gd name="connsiteY2" fmla="*/ 73289 h 91388"/>
                  <a:gd name="connsiteX3" fmla="*/ 108887 w 113549"/>
                  <a:gd name="connsiteY3" fmla="*/ 91388 h 91388"/>
                  <a:gd name="connsiteX4" fmla="*/ 0 w 113549"/>
                  <a:gd name="connsiteY4" fmla="*/ 7287 h 91388"/>
                  <a:gd name="connsiteX5" fmla="*/ 8184 w 113549"/>
                  <a:gd name="connsiteY5" fmla="*/ 0 h 9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549" h="91388">
                    <a:moveTo>
                      <a:pt x="8184" y="0"/>
                    </a:moveTo>
                    <a:lnTo>
                      <a:pt x="113549" y="70219"/>
                    </a:lnTo>
                    <a:lnTo>
                      <a:pt x="111722" y="73289"/>
                    </a:lnTo>
                    <a:lnTo>
                      <a:pt x="108887" y="91388"/>
                    </a:lnTo>
                    <a:lnTo>
                      <a:pt x="0" y="7287"/>
                    </a:lnTo>
                    <a:lnTo>
                      <a:pt x="818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299" name="フリーフォーム: 図形 133">
                <a:extLst>
                  <a:ext uri="{FF2B5EF4-FFF2-40B4-BE49-F238E27FC236}">
                    <a16:creationId xmlns:a16="http://schemas.microsoft.com/office/drawing/2014/main" id="{02740458-B579-4333-9634-D3DACB2B5A47}"/>
                  </a:ext>
                </a:extLst>
              </p:cNvPr>
              <p:cNvSpPr/>
              <p:nvPr/>
            </p:nvSpPr>
            <p:spPr>
              <a:xfrm rot="120000">
                <a:off x="8300545" y="2224409"/>
                <a:ext cx="201990" cy="183145"/>
              </a:xfrm>
              <a:custGeom>
                <a:avLst/>
                <a:gdLst>
                  <a:gd name="connsiteX0" fmla="*/ 197719 w 201990"/>
                  <a:gd name="connsiteY0" fmla="*/ 0 h 183145"/>
                  <a:gd name="connsiteX1" fmla="*/ 201990 w 201990"/>
                  <a:gd name="connsiteY1" fmla="*/ 3299 h 183145"/>
                  <a:gd name="connsiteX2" fmla="*/ 0 w 201990"/>
                  <a:gd name="connsiteY2" fmla="*/ 183145 h 183145"/>
                  <a:gd name="connsiteX3" fmla="*/ 8548 w 201990"/>
                  <a:gd name="connsiteY3" fmla="*/ 146111 h 183145"/>
                  <a:gd name="connsiteX4" fmla="*/ 197719 w 201990"/>
                  <a:gd name="connsiteY4" fmla="*/ 0 h 1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90" h="183145">
                    <a:moveTo>
                      <a:pt x="197719" y="0"/>
                    </a:moveTo>
                    <a:lnTo>
                      <a:pt x="201990" y="3299"/>
                    </a:lnTo>
                    <a:lnTo>
                      <a:pt x="0" y="183145"/>
                    </a:lnTo>
                    <a:lnTo>
                      <a:pt x="8548" y="146111"/>
                    </a:lnTo>
                    <a:lnTo>
                      <a:pt x="19771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0" name="フリーフォーム: 図形 134">
                <a:extLst>
                  <a:ext uri="{FF2B5EF4-FFF2-40B4-BE49-F238E27FC236}">
                    <a16:creationId xmlns:a16="http://schemas.microsoft.com/office/drawing/2014/main" id="{B1BFEC29-870D-47E2-9CB2-B506F5A549D2}"/>
                  </a:ext>
                </a:extLst>
              </p:cNvPr>
              <p:cNvSpPr/>
              <p:nvPr/>
            </p:nvSpPr>
            <p:spPr>
              <a:xfrm rot="120000">
                <a:off x="8616431" y="2261020"/>
                <a:ext cx="90652" cy="99112"/>
              </a:xfrm>
              <a:custGeom>
                <a:avLst/>
                <a:gdLst>
                  <a:gd name="connsiteX0" fmla="*/ 54032 w 90652"/>
                  <a:gd name="connsiteY0" fmla="*/ 0 h 99112"/>
                  <a:gd name="connsiteX1" fmla="*/ 60716 w 90652"/>
                  <a:gd name="connsiteY1" fmla="*/ 1172 h 99112"/>
                  <a:gd name="connsiteX2" fmla="*/ 90652 w 90652"/>
                  <a:gd name="connsiteY2" fmla="*/ 99112 h 99112"/>
                  <a:gd name="connsiteX3" fmla="*/ 0 w 90652"/>
                  <a:gd name="connsiteY3" fmla="*/ 38698 h 99112"/>
                  <a:gd name="connsiteX4" fmla="*/ 10765 w 90652"/>
                  <a:gd name="connsiteY4" fmla="*/ 20606 h 99112"/>
                  <a:gd name="connsiteX5" fmla="*/ 54032 w 90652"/>
                  <a:gd name="connsiteY5" fmla="*/ 0 h 9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652" h="99112">
                    <a:moveTo>
                      <a:pt x="54032" y="0"/>
                    </a:moveTo>
                    <a:lnTo>
                      <a:pt x="60716" y="1172"/>
                    </a:lnTo>
                    <a:lnTo>
                      <a:pt x="90652" y="99112"/>
                    </a:lnTo>
                    <a:lnTo>
                      <a:pt x="0" y="38698"/>
                    </a:lnTo>
                    <a:lnTo>
                      <a:pt x="10765" y="20606"/>
                    </a:lnTo>
                    <a:cubicBezTo>
                      <a:pt x="21597" y="8430"/>
                      <a:pt x="36875" y="599"/>
                      <a:pt x="5403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1" name="フリーフォーム: 図形 135">
                <a:extLst>
                  <a:ext uri="{FF2B5EF4-FFF2-40B4-BE49-F238E27FC236}">
                    <a16:creationId xmlns:a16="http://schemas.microsoft.com/office/drawing/2014/main" id="{9FC0BDD8-87E1-48B4-BE31-19C9BE51F414}"/>
                  </a:ext>
                </a:extLst>
              </p:cNvPr>
              <p:cNvSpPr/>
              <p:nvPr/>
            </p:nvSpPr>
            <p:spPr>
              <a:xfrm rot="120000">
                <a:off x="8700541" y="2270973"/>
                <a:ext cx="34355" cy="79495"/>
              </a:xfrm>
              <a:custGeom>
                <a:avLst/>
                <a:gdLst>
                  <a:gd name="connsiteX0" fmla="*/ 0 w 34355"/>
                  <a:gd name="connsiteY0" fmla="*/ 0 h 79495"/>
                  <a:gd name="connsiteX1" fmla="*/ 14550 w 34355"/>
                  <a:gd name="connsiteY1" fmla="*/ 9537 h 79495"/>
                  <a:gd name="connsiteX2" fmla="*/ 34355 w 34355"/>
                  <a:gd name="connsiteY2" fmla="*/ 54945 h 79495"/>
                  <a:gd name="connsiteX3" fmla="*/ 30509 w 34355"/>
                  <a:gd name="connsiteY3" fmla="*/ 79495 h 79495"/>
                  <a:gd name="connsiteX4" fmla="*/ 0 w 34355"/>
                  <a:gd name="connsiteY4" fmla="*/ 0 h 79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55" h="79495">
                    <a:moveTo>
                      <a:pt x="0" y="0"/>
                    </a:moveTo>
                    <a:lnTo>
                      <a:pt x="14550" y="9537"/>
                    </a:lnTo>
                    <a:cubicBezTo>
                      <a:pt x="26204" y="20928"/>
                      <a:pt x="33727" y="36964"/>
                      <a:pt x="34355" y="54945"/>
                    </a:cubicBezTo>
                    <a:lnTo>
                      <a:pt x="30509" y="794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2" name="フリーフォーム: 図形 136">
                <a:extLst>
                  <a:ext uri="{FF2B5EF4-FFF2-40B4-BE49-F238E27FC236}">
                    <a16:creationId xmlns:a16="http://schemas.microsoft.com/office/drawing/2014/main" id="{5BCBED5D-31DC-414D-9E52-74FF776DE4F6}"/>
                  </a:ext>
                </a:extLst>
              </p:cNvPr>
              <p:cNvSpPr/>
              <p:nvPr/>
            </p:nvSpPr>
            <p:spPr>
              <a:xfrm rot="120000">
                <a:off x="8609024" y="2320566"/>
                <a:ext cx="85481" cy="70398"/>
              </a:xfrm>
              <a:custGeom>
                <a:avLst/>
                <a:gdLst>
                  <a:gd name="connsiteX0" fmla="*/ 1162 w 85481"/>
                  <a:gd name="connsiteY0" fmla="*/ 0 h 70398"/>
                  <a:gd name="connsiteX1" fmla="*/ 85481 w 85481"/>
                  <a:gd name="connsiteY1" fmla="*/ 65127 h 70398"/>
                  <a:gd name="connsiteX2" fmla="*/ 64403 w 85481"/>
                  <a:gd name="connsiteY2" fmla="*/ 70362 h 70398"/>
                  <a:gd name="connsiteX3" fmla="*/ 0 w 85481"/>
                  <a:gd name="connsiteY3" fmla="*/ 7417 h 70398"/>
                  <a:gd name="connsiteX4" fmla="*/ 1162 w 85481"/>
                  <a:gd name="connsiteY4" fmla="*/ 0 h 7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1" h="70398">
                    <a:moveTo>
                      <a:pt x="1162" y="0"/>
                    </a:moveTo>
                    <a:lnTo>
                      <a:pt x="85481" y="65127"/>
                    </a:lnTo>
                    <a:lnTo>
                      <a:pt x="64403" y="70362"/>
                    </a:lnTo>
                    <a:cubicBezTo>
                      <a:pt x="30090" y="71560"/>
                      <a:pt x="1256" y="43379"/>
                      <a:pt x="0" y="7417"/>
                    </a:cubicBezTo>
                    <a:lnTo>
                      <a:pt x="1162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3" name="フリーフォーム: 図形 137">
                <a:extLst>
                  <a:ext uri="{FF2B5EF4-FFF2-40B4-BE49-F238E27FC236}">
                    <a16:creationId xmlns:a16="http://schemas.microsoft.com/office/drawing/2014/main" id="{30F53BF4-A8FB-4B7A-B9B0-0B827467C891}"/>
                  </a:ext>
                </a:extLst>
              </p:cNvPr>
              <p:cNvSpPr/>
              <p:nvPr/>
            </p:nvSpPr>
            <p:spPr>
              <a:xfrm rot="120000">
                <a:off x="8717563" y="2350946"/>
                <a:ext cx="25662" cy="37045"/>
              </a:xfrm>
              <a:custGeom>
                <a:avLst/>
                <a:gdLst>
                  <a:gd name="connsiteX0" fmla="*/ 11444 w 25662"/>
                  <a:gd name="connsiteY0" fmla="*/ 0 h 37045"/>
                  <a:gd name="connsiteX1" fmla="*/ 25662 w 25662"/>
                  <a:gd name="connsiteY1" fmla="*/ 37045 h 37045"/>
                  <a:gd name="connsiteX2" fmla="*/ 0 w 25662"/>
                  <a:gd name="connsiteY2" fmla="*/ 19944 h 37045"/>
                  <a:gd name="connsiteX3" fmla="*/ 11293 w 25662"/>
                  <a:gd name="connsiteY3" fmla="*/ 966 h 37045"/>
                  <a:gd name="connsiteX4" fmla="*/ 11444 w 25662"/>
                  <a:gd name="connsiteY4" fmla="*/ 0 h 3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62" h="37045">
                    <a:moveTo>
                      <a:pt x="11444" y="0"/>
                    </a:moveTo>
                    <a:lnTo>
                      <a:pt x="25662" y="37045"/>
                    </a:lnTo>
                    <a:lnTo>
                      <a:pt x="0" y="19944"/>
                    </a:lnTo>
                    <a:lnTo>
                      <a:pt x="11293" y="966"/>
                    </a:lnTo>
                    <a:lnTo>
                      <a:pt x="114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4" name="フリーフォーム: 図形 138">
                <a:extLst>
                  <a:ext uri="{FF2B5EF4-FFF2-40B4-BE49-F238E27FC236}">
                    <a16:creationId xmlns:a16="http://schemas.microsoft.com/office/drawing/2014/main" id="{332AE8A1-474E-4A32-A828-CE4222F51F55}"/>
                  </a:ext>
                </a:extLst>
              </p:cNvPr>
              <p:cNvSpPr/>
              <p:nvPr/>
            </p:nvSpPr>
            <p:spPr>
              <a:xfrm rot="120000">
                <a:off x="8705053" y="2361897"/>
                <a:ext cx="12493" cy="15435"/>
              </a:xfrm>
              <a:custGeom>
                <a:avLst/>
                <a:gdLst>
                  <a:gd name="connsiteX0" fmla="*/ 0 w 12493"/>
                  <a:gd name="connsiteY0" fmla="*/ 0 h 15435"/>
                  <a:gd name="connsiteX1" fmla="*/ 12493 w 12493"/>
                  <a:gd name="connsiteY1" fmla="*/ 8327 h 15435"/>
                  <a:gd name="connsiteX2" fmla="*/ 11194 w 12493"/>
                  <a:gd name="connsiteY2" fmla="*/ 10511 h 15435"/>
                  <a:gd name="connsiteX3" fmla="*/ 4717 w 12493"/>
                  <a:gd name="connsiteY3" fmla="*/ 15435 h 15435"/>
                  <a:gd name="connsiteX4" fmla="*/ 0 w 12493"/>
                  <a:gd name="connsiteY4" fmla="*/ 0 h 1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3" h="15435">
                    <a:moveTo>
                      <a:pt x="0" y="0"/>
                    </a:moveTo>
                    <a:lnTo>
                      <a:pt x="12493" y="8327"/>
                    </a:lnTo>
                    <a:lnTo>
                      <a:pt x="11194" y="10511"/>
                    </a:lnTo>
                    <a:lnTo>
                      <a:pt x="4717" y="154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  <p:sp>
            <p:nvSpPr>
              <p:cNvPr id="305" name="フリーフォーム: 図形 139">
                <a:extLst>
                  <a:ext uri="{FF2B5EF4-FFF2-40B4-BE49-F238E27FC236}">
                    <a16:creationId xmlns:a16="http://schemas.microsoft.com/office/drawing/2014/main" id="{08618A9A-9E81-4A28-B03E-15EA17D96118}"/>
                  </a:ext>
                </a:extLst>
              </p:cNvPr>
              <p:cNvSpPr/>
              <p:nvPr/>
            </p:nvSpPr>
            <p:spPr>
              <a:xfrm rot="120000">
                <a:off x="8693276" y="2377149"/>
                <a:ext cx="24748" cy="29561"/>
              </a:xfrm>
              <a:custGeom>
                <a:avLst/>
                <a:gdLst>
                  <a:gd name="connsiteX0" fmla="*/ 15712 w 24748"/>
                  <a:gd name="connsiteY0" fmla="*/ 0 h 29561"/>
                  <a:gd name="connsiteX1" fmla="*/ 24748 w 24748"/>
                  <a:gd name="connsiteY1" fmla="*/ 29561 h 29561"/>
                  <a:gd name="connsiteX2" fmla="*/ 0 w 24748"/>
                  <a:gd name="connsiteY2" fmla="*/ 10447 h 29561"/>
                  <a:gd name="connsiteX3" fmla="*/ 2927 w 24748"/>
                  <a:gd name="connsiteY3" fmla="*/ 9720 h 29561"/>
                  <a:gd name="connsiteX4" fmla="*/ 15712 w 24748"/>
                  <a:gd name="connsiteY4" fmla="*/ 0 h 2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8" h="29561">
                    <a:moveTo>
                      <a:pt x="15712" y="0"/>
                    </a:moveTo>
                    <a:lnTo>
                      <a:pt x="24748" y="29561"/>
                    </a:lnTo>
                    <a:lnTo>
                      <a:pt x="0" y="10447"/>
                    </a:lnTo>
                    <a:lnTo>
                      <a:pt x="2927" y="9720"/>
                    </a:lnTo>
                    <a:lnTo>
                      <a:pt x="1571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/>
              </a:p>
            </p:txBody>
          </p:sp>
        </p:grpSp>
        <p:sp>
          <p:nvSpPr>
            <p:cNvPr id="22" name="テキスト ボックス 21"/>
            <p:cNvSpPr txBox="1"/>
            <p:nvPr/>
          </p:nvSpPr>
          <p:spPr>
            <a:xfrm>
              <a:off x="7309056" y="5466974"/>
              <a:ext cx="47399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Derive the estimated energy distribution by taking difference between the reference blocks used for bi-prediction</a:t>
              </a:r>
              <a:endPara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5442813" y="2923849"/>
            <a:ext cx="6825242" cy="3859924"/>
            <a:chOff x="5442813" y="2923849"/>
            <a:chExt cx="6825242" cy="3859924"/>
          </a:xfrm>
        </p:grpSpPr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DB1F2F64-3CC7-4686-9CDB-4294960B3971}"/>
                </a:ext>
              </a:extLst>
            </p:cNvPr>
            <p:cNvSpPr txBox="1"/>
            <p:nvPr/>
          </p:nvSpPr>
          <p:spPr>
            <a:xfrm>
              <a:off x="5442813" y="2928298"/>
              <a:ext cx="12843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solidFill>
                    <a:schemeClr val="accent6"/>
                  </a:solidFill>
                </a:rPr>
                <a:t>Proposal</a:t>
              </a:r>
              <a:endParaRPr kumimoji="1" lang="ja-JP" altLang="en-US" sz="2000" b="1" dirty="0">
                <a:solidFill>
                  <a:schemeClr val="accent6"/>
                </a:solidFill>
              </a:endParaRPr>
            </a:p>
          </p:txBody>
        </p:sp>
        <p:sp>
          <p:nvSpPr>
            <p:cNvPr id="259" name="正方形/長方形 258">
              <a:extLst>
                <a:ext uri="{FF2B5EF4-FFF2-40B4-BE49-F238E27FC236}">
                  <a16:creationId xmlns:a16="http://schemas.microsoft.com/office/drawing/2014/main" id="{F2A10369-6E0C-43A0-97D6-17791F3A3252}"/>
                </a:ext>
              </a:extLst>
            </p:cNvPr>
            <p:cNvSpPr/>
            <p:nvPr/>
          </p:nvSpPr>
          <p:spPr>
            <a:xfrm>
              <a:off x="5456069" y="2923849"/>
              <a:ext cx="6678638" cy="385992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8B094383-0486-48D5-8DDB-706DCC2D4E17}"/>
                </a:ext>
              </a:extLst>
            </p:cNvPr>
            <p:cNvSpPr txBox="1"/>
            <p:nvPr/>
          </p:nvSpPr>
          <p:spPr>
            <a:xfrm>
              <a:off x="5505532" y="4736130"/>
              <a:ext cx="6396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E</a:t>
              </a:r>
              <a:r>
                <a:rPr kumimoji="1" lang="en-US" altLang="ja-JP" dirty="0"/>
                <a:t>stimate energy distribution of the residual and reorder it in the descending order of the estimated energy</a:t>
              </a:r>
              <a:endPara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7" name="右矢印 306"/>
            <p:cNvSpPr/>
            <p:nvPr/>
          </p:nvSpPr>
          <p:spPr>
            <a:xfrm>
              <a:off x="6666874" y="3658382"/>
              <a:ext cx="415756" cy="420714"/>
            </a:xfrm>
            <a:prstGeom prst="rightArrow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27" name="グループ化 26"/>
            <p:cNvGrpSpPr/>
            <p:nvPr/>
          </p:nvGrpSpPr>
          <p:grpSpPr>
            <a:xfrm>
              <a:off x="8272683" y="3353785"/>
              <a:ext cx="1018184" cy="1013946"/>
              <a:chOff x="8272683" y="3353785"/>
              <a:chExt cx="1018184" cy="1013946"/>
            </a:xfrm>
          </p:grpSpPr>
          <p:sp>
            <p:nvSpPr>
              <p:cNvPr id="308" name="右矢印 307"/>
              <p:cNvSpPr/>
              <p:nvPr/>
            </p:nvSpPr>
            <p:spPr>
              <a:xfrm>
                <a:off x="8293308" y="3353785"/>
                <a:ext cx="997559" cy="1013946"/>
              </a:xfrm>
              <a:prstGeom prst="rightArrow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09" name="テキスト ボックス 308"/>
              <p:cNvSpPr txBox="1"/>
              <p:nvPr/>
            </p:nvSpPr>
            <p:spPr>
              <a:xfrm>
                <a:off x="8272683" y="3613870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/>
                  <a:t>Residual</a:t>
                </a:r>
                <a:br>
                  <a:rPr kumimoji="1" lang="en-US" altLang="ja-JP" sz="1400" dirty="0"/>
                </a:br>
                <a:r>
                  <a:rPr kumimoji="1" lang="en-US" altLang="ja-JP" sz="1400" dirty="0"/>
                  <a:t>coding</a:t>
                </a:r>
                <a:endParaRPr kumimoji="1" lang="ja-JP" altLang="en-US" sz="1400" dirty="0"/>
              </a:p>
            </p:txBody>
          </p:sp>
        </p:grpSp>
        <p:grpSp>
          <p:nvGrpSpPr>
            <p:cNvPr id="24" name="グループ化 23"/>
            <p:cNvGrpSpPr/>
            <p:nvPr/>
          </p:nvGrpSpPr>
          <p:grpSpPr>
            <a:xfrm>
              <a:off x="5552839" y="3312733"/>
              <a:ext cx="1118651" cy="1328677"/>
              <a:chOff x="5552839" y="3312733"/>
              <a:chExt cx="1118651" cy="1328677"/>
            </a:xfrm>
          </p:grpSpPr>
          <p:grpSp>
            <p:nvGrpSpPr>
              <p:cNvPr id="177" name="グループ化 176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5552839" y="3312733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178" name="正方形/長方形 177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79" name="楕円 178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80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81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14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0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1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5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56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2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3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4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5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6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7" name="楕円 266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8" name="正方形/長方形 267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69" name="正方形/長方形 268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0" name="正方形/長方形 269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1" name="正方形/長方形 270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272" name="正方形/長方形 271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3" name="正方形/長方形 272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4" name="正方形/長方形 273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5" name="正方形/長方形 274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6" name="正方形/長方形 275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7" name="正方形/長方形 276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78" name="正方形/長方形 277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 dirty="0">
                    <a:noFill/>
                  </a:endParaRPr>
                </a:p>
              </p:txBody>
            </p:sp>
            <p:sp>
              <p:nvSpPr>
                <p:cNvPr id="279" name="正方形/長方形 278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0" name="正方形/長方形 279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1" name="正方形/長方形 280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2" name="正方形/長方形 281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283" name="正方形/長方形 282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sp>
            <p:nvSpPr>
              <p:cNvPr id="377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66087" y="4333633"/>
                <a:ext cx="100540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Residual</a:t>
                </a:r>
                <a:endParaRPr lang="ja-JP" altLang="en-US" sz="1400" dirty="0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6789111" y="3304972"/>
              <a:ext cx="1827788" cy="1342004"/>
              <a:chOff x="6789111" y="3304972"/>
              <a:chExt cx="1827788" cy="1342004"/>
            </a:xfrm>
          </p:grpSpPr>
          <p:pic>
            <p:nvPicPr>
              <p:cNvPr id="253" name="図 252">
                <a:extLst>
                  <a:ext uri="{FF2B5EF4-FFF2-40B4-BE49-F238E27FC236}">
                    <a16:creationId xmlns:a16="http://schemas.microsoft.com/office/drawing/2014/main" id="{1746C6B4-03A2-448F-AC62-FEA417BA01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107069" y="3304972"/>
                <a:ext cx="1094086" cy="1079784"/>
              </a:xfrm>
              <a:prstGeom prst="rect">
                <a:avLst/>
              </a:prstGeom>
            </p:spPr>
          </p:pic>
          <p:sp>
            <p:nvSpPr>
              <p:cNvPr id="378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9111" y="4339199"/>
                <a:ext cx="182778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Reordered residual</a:t>
                </a:r>
                <a:endParaRPr lang="ja-JP" altLang="en-US" sz="1400" dirty="0"/>
              </a:p>
            </p:txBody>
          </p:sp>
        </p:grpSp>
        <p:grpSp>
          <p:nvGrpSpPr>
            <p:cNvPr id="26" name="グループ化 25"/>
            <p:cNvGrpSpPr/>
            <p:nvPr/>
          </p:nvGrpSpPr>
          <p:grpSpPr>
            <a:xfrm>
              <a:off x="8958890" y="3304972"/>
              <a:ext cx="3309165" cy="1584906"/>
              <a:chOff x="8958890" y="3304972"/>
              <a:chExt cx="3309165" cy="1584906"/>
            </a:xfrm>
          </p:grpSpPr>
          <p:sp>
            <p:nvSpPr>
              <p:cNvPr id="344" name="右矢印 343"/>
              <p:cNvSpPr/>
              <p:nvPr/>
            </p:nvSpPr>
            <p:spPr>
              <a:xfrm>
                <a:off x="10493815" y="3658382"/>
                <a:ext cx="415756" cy="420714"/>
              </a:xfrm>
              <a:prstGeom prst="rightArrow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345" name="グループ化 344">
                <a:extLst>
                  <a:ext uri="{FF2B5EF4-FFF2-40B4-BE49-F238E27FC236}">
                    <a16:creationId xmlns:a16="http://schemas.microsoft.com/office/drawing/2014/main" id="{5373AD56-06BE-4875-88B8-C7A979E9377C}"/>
                  </a:ext>
                </a:extLst>
              </p:cNvPr>
              <p:cNvGrpSpPr/>
              <p:nvPr/>
            </p:nvGrpSpPr>
            <p:grpSpPr>
              <a:xfrm>
                <a:off x="10969549" y="3312733"/>
                <a:ext cx="1079500" cy="1064261"/>
                <a:chOff x="10000002" y="2349638"/>
                <a:chExt cx="1079500" cy="1064261"/>
              </a:xfrm>
            </p:grpSpPr>
            <p:sp>
              <p:nvSpPr>
                <p:cNvPr id="346" name="正方形/長方形 345">
                  <a:extLst>
                    <a:ext uri="{FF2B5EF4-FFF2-40B4-BE49-F238E27FC236}">
                      <a16:creationId xmlns:a16="http://schemas.microsoft.com/office/drawing/2014/main" id="{54EE9E2A-944F-4069-BB7F-E055DE9125D0}"/>
                    </a:ext>
                  </a:extLst>
                </p:cNvPr>
                <p:cNvSpPr/>
                <p:nvPr/>
              </p:nvSpPr>
              <p:spPr>
                <a:xfrm>
                  <a:off x="10000002" y="2349638"/>
                  <a:ext cx="1079500" cy="1060450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7" name="楕円 346">
                  <a:extLst>
                    <a:ext uri="{FF2B5EF4-FFF2-40B4-BE49-F238E27FC236}">
                      <a16:creationId xmlns:a16="http://schemas.microsoft.com/office/drawing/2014/main" id="{0F91964A-D982-4B0D-A852-C9D4185489D0}"/>
                    </a:ext>
                  </a:extLst>
                </p:cNvPr>
                <p:cNvSpPr/>
                <p:nvPr/>
              </p:nvSpPr>
              <p:spPr>
                <a:xfrm>
                  <a:off x="10604381" y="3049214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46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8" name="フリーフォーム: 図形 219">
                  <a:extLst>
                    <a:ext uri="{FF2B5EF4-FFF2-40B4-BE49-F238E27FC236}">
                      <a16:creationId xmlns:a16="http://schemas.microsoft.com/office/drawing/2014/main" id="{7345F560-DCE5-4819-BD33-2E2344A63967}"/>
                    </a:ext>
                  </a:extLst>
                </p:cNvPr>
                <p:cNvSpPr/>
                <p:nvPr/>
              </p:nvSpPr>
              <p:spPr>
                <a:xfrm rot="187372">
                  <a:off x="10452424" y="2460699"/>
                  <a:ext cx="63432" cy="239648"/>
                </a:xfrm>
                <a:custGeom>
                  <a:avLst/>
                  <a:gdLst>
                    <a:gd name="connsiteX0" fmla="*/ 50382 w 63432"/>
                    <a:gd name="connsiteY0" fmla="*/ 0 h 239648"/>
                    <a:gd name="connsiteX1" fmla="*/ 63432 w 63432"/>
                    <a:gd name="connsiteY1" fmla="*/ 32110 h 239648"/>
                    <a:gd name="connsiteX2" fmla="*/ 0 w 63432"/>
                    <a:gd name="connsiteY2" fmla="*/ 239648 h 239648"/>
                    <a:gd name="connsiteX3" fmla="*/ 50382 w 63432"/>
                    <a:gd name="connsiteY3" fmla="*/ 0 h 239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432" h="239648">
                      <a:moveTo>
                        <a:pt x="50382" y="0"/>
                      </a:moveTo>
                      <a:lnTo>
                        <a:pt x="63432" y="32110"/>
                      </a:lnTo>
                      <a:lnTo>
                        <a:pt x="0" y="239648"/>
                      </a:lnTo>
                      <a:lnTo>
                        <a:pt x="50382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49" name="フリーフォーム: 図形 220">
                  <a:extLst>
                    <a:ext uri="{FF2B5EF4-FFF2-40B4-BE49-F238E27FC236}">
                      <a16:creationId xmlns:a16="http://schemas.microsoft.com/office/drawing/2014/main" id="{267EB335-C9F4-49C8-BE37-A7190EDEDABA}"/>
                    </a:ext>
                  </a:extLst>
                </p:cNvPr>
                <p:cNvSpPr/>
                <p:nvPr/>
              </p:nvSpPr>
              <p:spPr>
                <a:xfrm rot="187372">
                  <a:off x="10517412" y="2473393"/>
                  <a:ext cx="55994" cy="160485"/>
                </a:xfrm>
                <a:custGeom>
                  <a:avLst/>
                  <a:gdLst>
                    <a:gd name="connsiteX0" fmla="*/ 6944 w 55994"/>
                    <a:gd name="connsiteY0" fmla="*/ 0 h 160485"/>
                    <a:gd name="connsiteX1" fmla="*/ 55994 w 55994"/>
                    <a:gd name="connsiteY1" fmla="*/ 160485 h 160485"/>
                    <a:gd name="connsiteX2" fmla="*/ 0 w 55994"/>
                    <a:gd name="connsiteY2" fmla="*/ 22715 h 160485"/>
                    <a:gd name="connsiteX3" fmla="*/ 6944 w 55994"/>
                    <a:gd name="connsiteY3" fmla="*/ 0 h 16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4" h="160485">
                      <a:moveTo>
                        <a:pt x="6944" y="0"/>
                      </a:moveTo>
                      <a:lnTo>
                        <a:pt x="55994" y="160485"/>
                      </a:lnTo>
                      <a:lnTo>
                        <a:pt x="0" y="22715"/>
                      </a:lnTo>
                      <a:lnTo>
                        <a:pt x="694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0" name="フリーフォーム: 図形 221">
                  <a:extLst>
                    <a:ext uri="{FF2B5EF4-FFF2-40B4-BE49-F238E27FC236}">
                      <a16:creationId xmlns:a16="http://schemas.microsoft.com/office/drawing/2014/main" id="{19A54CC9-AF92-4533-8D0E-0F8B19BCC62B}"/>
                    </a:ext>
                  </a:extLst>
                </p:cNvPr>
                <p:cNvSpPr/>
                <p:nvPr/>
              </p:nvSpPr>
              <p:spPr>
                <a:xfrm rot="187372">
                  <a:off x="10565551" y="2643769"/>
                  <a:ext cx="314729" cy="117841"/>
                </a:xfrm>
                <a:custGeom>
                  <a:avLst/>
                  <a:gdLst>
                    <a:gd name="connsiteX0" fmla="*/ 0 w 314729"/>
                    <a:gd name="connsiteY0" fmla="*/ 0 h 117841"/>
                    <a:gd name="connsiteX1" fmla="*/ 40536 w 314729"/>
                    <a:gd name="connsiteY1" fmla="*/ 99738 h 117841"/>
                    <a:gd name="connsiteX2" fmla="*/ 314729 w 314729"/>
                    <a:gd name="connsiteY2" fmla="*/ 75155 h 117841"/>
                    <a:gd name="connsiteX3" fmla="*/ 268639 w 314729"/>
                    <a:gd name="connsiteY3" fmla="*/ 117839 h 117841"/>
                    <a:gd name="connsiteX4" fmla="*/ 268639 w 314729"/>
                    <a:gd name="connsiteY4" fmla="*/ 117839 h 117841"/>
                    <a:gd name="connsiteX5" fmla="*/ 268638 w 314729"/>
                    <a:gd name="connsiteY5" fmla="*/ 117840 h 117841"/>
                    <a:gd name="connsiteX6" fmla="*/ 36017 w 314729"/>
                    <a:gd name="connsiteY6" fmla="*/ 117841 h 117841"/>
                    <a:gd name="connsiteX7" fmla="*/ 0 w 314729"/>
                    <a:gd name="connsiteY7" fmla="*/ 0 h 117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29" h="117841">
                      <a:moveTo>
                        <a:pt x="0" y="0"/>
                      </a:moveTo>
                      <a:lnTo>
                        <a:pt x="40536" y="99738"/>
                      </a:lnTo>
                      <a:lnTo>
                        <a:pt x="314729" y="75155"/>
                      </a:lnTo>
                      <a:lnTo>
                        <a:pt x="268639" y="117839"/>
                      </a:lnTo>
                      <a:lnTo>
                        <a:pt x="268639" y="117839"/>
                      </a:lnTo>
                      <a:lnTo>
                        <a:pt x="268638" y="117840"/>
                      </a:lnTo>
                      <a:lnTo>
                        <a:pt x="36017" y="1178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1" name="フリーフォーム: 図形 222">
                  <a:extLst>
                    <a:ext uri="{FF2B5EF4-FFF2-40B4-BE49-F238E27FC236}">
                      <a16:creationId xmlns:a16="http://schemas.microsoft.com/office/drawing/2014/main" id="{03586A48-A874-4465-99C5-C15B77474CEC}"/>
                    </a:ext>
                  </a:extLst>
                </p:cNvPr>
                <p:cNvSpPr/>
                <p:nvPr/>
              </p:nvSpPr>
              <p:spPr>
                <a:xfrm rot="187372">
                  <a:off x="10430789" y="2698028"/>
                  <a:ext cx="13926" cy="45558"/>
                </a:xfrm>
                <a:custGeom>
                  <a:avLst/>
                  <a:gdLst>
                    <a:gd name="connsiteX0" fmla="*/ 13926 w 13926"/>
                    <a:gd name="connsiteY0" fmla="*/ 0 h 45558"/>
                    <a:gd name="connsiteX1" fmla="*/ 4430 w 13926"/>
                    <a:gd name="connsiteY1" fmla="*/ 45162 h 45558"/>
                    <a:gd name="connsiteX2" fmla="*/ 0 w 13926"/>
                    <a:gd name="connsiteY2" fmla="*/ 45558 h 45558"/>
                    <a:gd name="connsiteX3" fmla="*/ 13926 w 13926"/>
                    <a:gd name="connsiteY3" fmla="*/ 0 h 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26" h="45558">
                      <a:moveTo>
                        <a:pt x="13926" y="0"/>
                      </a:moveTo>
                      <a:lnTo>
                        <a:pt x="4430" y="45162"/>
                      </a:lnTo>
                      <a:lnTo>
                        <a:pt x="0" y="45558"/>
                      </a:lnTo>
                      <a:lnTo>
                        <a:pt x="1392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2" name="フリーフォーム: 図形 223">
                  <a:extLst>
                    <a:ext uri="{FF2B5EF4-FFF2-40B4-BE49-F238E27FC236}">
                      <a16:creationId xmlns:a16="http://schemas.microsoft.com/office/drawing/2014/main" id="{0A8CBF46-877E-46EE-A4F5-189F416E949A}"/>
                    </a:ext>
                  </a:extLst>
                </p:cNvPr>
                <p:cNvSpPr/>
                <p:nvPr/>
              </p:nvSpPr>
              <p:spPr>
                <a:xfrm rot="187372">
                  <a:off x="10153042" y="2737385"/>
                  <a:ext cx="248004" cy="19922"/>
                </a:xfrm>
                <a:custGeom>
                  <a:avLst/>
                  <a:gdLst>
                    <a:gd name="connsiteX0" fmla="*/ 0 w 248004"/>
                    <a:gd name="connsiteY0" fmla="*/ 0 h 19922"/>
                    <a:gd name="connsiteX1" fmla="*/ 248004 w 248004"/>
                    <a:gd name="connsiteY1" fmla="*/ 2 h 19922"/>
                    <a:gd name="connsiteX2" fmla="*/ 25796 w 248004"/>
                    <a:gd name="connsiteY2" fmla="*/ 19922 h 19922"/>
                    <a:gd name="connsiteX3" fmla="*/ 25795 w 248004"/>
                    <a:gd name="connsiteY3" fmla="*/ 19921 h 19922"/>
                    <a:gd name="connsiteX4" fmla="*/ 25794 w 248004"/>
                    <a:gd name="connsiteY4" fmla="*/ 19921 h 19922"/>
                    <a:gd name="connsiteX5" fmla="*/ 0 w 248004"/>
                    <a:gd name="connsiteY5" fmla="*/ 0 h 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004" h="19922">
                      <a:moveTo>
                        <a:pt x="0" y="0"/>
                      </a:moveTo>
                      <a:lnTo>
                        <a:pt x="248004" y="2"/>
                      </a:lnTo>
                      <a:lnTo>
                        <a:pt x="25796" y="19922"/>
                      </a:lnTo>
                      <a:lnTo>
                        <a:pt x="25795" y="19921"/>
                      </a:lnTo>
                      <a:lnTo>
                        <a:pt x="25794" y="199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3" name="フリーフォーム: 図形 224">
                  <a:extLst>
                    <a:ext uri="{FF2B5EF4-FFF2-40B4-BE49-F238E27FC236}">
                      <a16:creationId xmlns:a16="http://schemas.microsoft.com/office/drawing/2014/main" id="{EDB7DA67-4F32-4CF4-B3E7-E0362999D778}"/>
                    </a:ext>
                  </a:extLst>
                </p:cNvPr>
                <p:cNvSpPr/>
                <p:nvPr/>
              </p:nvSpPr>
              <p:spPr>
                <a:xfrm rot="187372">
                  <a:off x="10401454" y="2742407"/>
                  <a:ext cx="28058" cy="2517"/>
                </a:xfrm>
                <a:custGeom>
                  <a:avLst/>
                  <a:gdLst>
                    <a:gd name="connsiteX0" fmla="*/ 28058 w 28058"/>
                    <a:gd name="connsiteY0" fmla="*/ 0 h 2517"/>
                    <a:gd name="connsiteX1" fmla="*/ 27289 w 28058"/>
                    <a:gd name="connsiteY1" fmla="*/ 2517 h 2517"/>
                    <a:gd name="connsiteX2" fmla="*/ 0 w 28058"/>
                    <a:gd name="connsiteY2" fmla="*/ 2516 h 2517"/>
                    <a:gd name="connsiteX3" fmla="*/ 28058 w 28058"/>
                    <a:gd name="connsiteY3" fmla="*/ 0 h 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58" h="2517">
                      <a:moveTo>
                        <a:pt x="28058" y="0"/>
                      </a:moveTo>
                      <a:lnTo>
                        <a:pt x="27289" y="2517"/>
                      </a:lnTo>
                      <a:lnTo>
                        <a:pt x="0" y="2516"/>
                      </a:lnTo>
                      <a:lnTo>
                        <a:pt x="28058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4" name="フリーフォーム: 図形 225">
                  <a:extLst>
                    <a:ext uri="{FF2B5EF4-FFF2-40B4-BE49-F238E27FC236}">
                      <a16:creationId xmlns:a16="http://schemas.microsoft.com/office/drawing/2014/main" id="{3BEB3F2A-CA83-43B1-9041-0AFE03F3D2D8}"/>
                    </a:ext>
                  </a:extLst>
                </p:cNvPr>
                <p:cNvSpPr/>
                <p:nvPr/>
              </p:nvSpPr>
              <p:spPr>
                <a:xfrm rot="187372">
                  <a:off x="10156649" y="2754238"/>
                  <a:ext cx="125545" cy="81905"/>
                </a:xfrm>
                <a:custGeom>
                  <a:avLst/>
                  <a:gdLst>
                    <a:gd name="connsiteX0" fmla="*/ 19496 w 125545"/>
                    <a:gd name="connsiteY0" fmla="*/ 0 h 81905"/>
                    <a:gd name="connsiteX1" fmla="*/ 19497 w 125545"/>
                    <a:gd name="connsiteY1" fmla="*/ 1 h 81905"/>
                    <a:gd name="connsiteX2" fmla="*/ 19498 w 125545"/>
                    <a:gd name="connsiteY2" fmla="*/ 1 h 81905"/>
                    <a:gd name="connsiteX3" fmla="*/ 125545 w 125545"/>
                    <a:gd name="connsiteY3" fmla="*/ 81905 h 81905"/>
                    <a:gd name="connsiteX4" fmla="*/ 0 w 125545"/>
                    <a:gd name="connsiteY4" fmla="*/ 1748 h 81905"/>
                    <a:gd name="connsiteX5" fmla="*/ 19496 w 125545"/>
                    <a:gd name="connsiteY5" fmla="*/ 0 h 8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545" h="81905">
                      <a:moveTo>
                        <a:pt x="19496" y="0"/>
                      </a:moveTo>
                      <a:lnTo>
                        <a:pt x="19497" y="1"/>
                      </a:lnTo>
                      <a:lnTo>
                        <a:pt x="19498" y="1"/>
                      </a:lnTo>
                      <a:lnTo>
                        <a:pt x="125545" y="81905"/>
                      </a:lnTo>
                      <a:lnTo>
                        <a:pt x="0" y="1748"/>
                      </a:lnTo>
                      <a:lnTo>
                        <a:pt x="19496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5" name="フリーフォーム: 図形 226">
                  <a:extLst>
                    <a:ext uri="{FF2B5EF4-FFF2-40B4-BE49-F238E27FC236}">
                      <a16:creationId xmlns:a16="http://schemas.microsoft.com/office/drawing/2014/main" id="{D9325E1C-ABC6-4C4D-8A99-3F48DE2171EF}"/>
                    </a:ext>
                  </a:extLst>
                </p:cNvPr>
                <p:cNvSpPr/>
                <p:nvPr/>
              </p:nvSpPr>
              <p:spPr>
                <a:xfrm rot="187372">
                  <a:off x="10666307" y="2764261"/>
                  <a:ext cx="203049" cy="154841"/>
                </a:xfrm>
                <a:custGeom>
                  <a:avLst/>
                  <a:gdLst>
                    <a:gd name="connsiteX0" fmla="*/ 160377 w 203049"/>
                    <a:gd name="connsiteY0" fmla="*/ 0 h 154841"/>
                    <a:gd name="connsiteX1" fmla="*/ 203049 w 203049"/>
                    <a:gd name="connsiteY1" fmla="*/ 0 h 154841"/>
                    <a:gd name="connsiteX2" fmla="*/ 2565 w 203049"/>
                    <a:gd name="connsiteY2" fmla="*/ 154841 h 154841"/>
                    <a:gd name="connsiteX3" fmla="*/ 0 w 203049"/>
                    <a:gd name="connsiteY3" fmla="*/ 148528 h 154841"/>
                    <a:gd name="connsiteX4" fmla="*/ 160376 w 203049"/>
                    <a:gd name="connsiteY4" fmla="*/ 1 h 154841"/>
                    <a:gd name="connsiteX5" fmla="*/ 160376 w 203049"/>
                    <a:gd name="connsiteY5" fmla="*/ 1 h 154841"/>
                    <a:gd name="connsiteX6" fmla="*/ 160377 w 203049"/>
                    <a:gd name="connsiteY6" fmla="*/ 0 h 15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49" h="154841">
                      <a:moveTo>
                        <a:pt x="160377" y="0"/>
                      </a:moveTo>
                      <a:lnTo>
                        <a:pt x="203049" y="0"/>
                      </a:lnTo>
                      <a:lnTo>
                        <a:pt x="2565" y="154841"/>
                      </a:lnTo>
                      <a:lnTo>
                        <a:pt x="0" y="148528"/>
                      </a:lnTo>
                      <a:lnTo>
                        <a:pt x="160376" y="1"/>
                      </a:lnTo>
                      <a:lnTo>
                        <a:pt x="160376" y="1"/>
                      </a:lnTo>
                      <a:lnTo>
                        <a:pt x="16037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6" name="フリーフォーム: 図形 227">
                  <a:extLst>
                    <a:ext uri="{FF2B5EF4-FFF2-40B4-BE49-F238E27FC236}">
                      <a16:creationId xmlns:a16="http://schemas.microsoft.com/office/drawing/2014/main" id="{11D320EE-7A2E-4342-8866-509C7DE7660A}"/>
                    </a:ext>
                  </a:extLst>
                </p:cNvPr>
                <p:cNvSpPr/>
                <p:nvPr/>
              </p:nvSpPr>
              <p:spPr>
                <a:xfrm rot="187372">
                  <a:off x="10270294" y="2842285"/>
                  <a:ext cx="111643" cy="348509"/>
                </a:xfrm>
                <a:custGeom>
                  <a:avLst/>
                  <a:gdLst>
                    <a:gd name="connsiteX0" fmla="*/ 0 w 111643"/>
                    <a:gd name="connsiteY0" fmla="*/ 0 h 348509"/>
                    <a:gd name="connsiteX1" fmla="*/ 111643 w 111643"/>
                    <a:gd name="connsiteY1" fmla="*/ 71281 h 348509"/>
                    <a:gd name="connsiteX2" fmla="*/ 62576 w 111643"/>
                    <a:gd name="connsiteY2" fmla="*/ 304660 h 348509"/>
                    <a:gd name="connsiteX3" fmla="*/ 5803 w 111643"/>
                    <a:gd name="connsiteY3" fmla="*/ 348509 h 348509"/>
                    <a:gd name="connsiteX4" fmla="*/ 90875 w 111643"/>
                    <a:gd name="connsiteY4" fmla="*/ 70186 h 348509"/>
                    <a:gd name="connsiteX5" fmla="*/ 0 w 111643"/>
                    <a:gd name="connsiteY5" fmla="*/ 0 h 3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643" h="348509">
                      <a:moveTo>
                        <a:pt x="0" y="0"/>
                      </a:moveTo>
                      <a:lnTo>
                        <a:pt x="111643" y="71281"/>
                      </a:lnTo>
                      <a:lnTo>
                        <a:pt x="62576" y="304660"/>
                      </a:lnTo>
                      <a:lnTo>
                        <a:pt x="5803" y="348509"/>
                      </a:lnTo>
                      <a:lnTo>
                        <a:pt x="90875" y="70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7" name="フリーフォーム: 図形 228">
                  <a:extLst>
                    <a:ext uri="{FF2B5EF4-FFF2-40B4-BE49-F238E27FC236}">
                      <a16:creationId xmlns:a16="http://schemas.microsoft.com/office/drawing/2014/main" id="{BDF2DC20-49F6-4247-A080-E9F3126C7322}"/>
                    </a:ext>
                  </a:extLst>
                </p:cNvPr>
                <p:cNvSpPr/>
                <p:nvPr/>
              </p:nvSpPr>
              <p:spPr>
                <a:xfrm rot="187372">
                  <a:off x="10635332" y="2915711"/>
                  <a:ext cx="129252" cy="263303"/>
                </a:xfrm>
                <a:custGeom>
                  <a:avLst/>
                  <a:gdLst>
                    <a:gd name="connsiteX0" fmla="*/ 22234 w 129252"/>
                    <a:gd name="connsiteY0" fmla="*/ 0 h 263303"/>
                    <a:gd name="connsiteX1" fmla="*/ 129252 w 129252"/>
                    <a:gd name="connsiteY1" fmla="*/ 263303 h 263303"/>
                    <a:gd name="connsiteX2" fmla="*/ 62133 w 129252"/>
                    <a:gd name="connsiteY2" fmla="*/ 220448 h 263303"/>
                    <a:gd name="connsiteX3" fmla="*/ 0 w 129252"/>
                    <a:gd name="connsiteY3" fmla="*/ 17172 h 263303"/>
                    <a:gd name="connsiteX4" fmla="*/ 22234 w 129252"/>
                    <a:gd name="connsiteY4" fmla="*/ 0 h 26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52" h="263303">
                      <a:moveTo>
                        <a:pt x="22234" y="0"/>
                      </a:moveTo>
                      <a:lnTo>
                        <a:pt x="129252" y="263303"/>
                      </a:lnTo>
                      <a:lnTo>
                        <a:pt x="62133" y="220448"/>
                      </a:lnTo>
                      <a:lnTo>
                        <a:pt x="0" y="17172"/>
                      </a:lnTo>
                      <a:lnTo>
                        <a:pt x="22234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8" name="フリーフォーム: 図形 229">
                  <a:extLst>
                    <a:ext uri="{FF2B5EF4-FFF2-40B4-BE49-F238E27FC236}">
                      <a16:creationId xmlns:a16="http://schemas.microsoft.com/office/drawing/2014/main" id="{DE7DD04C-CD51-4571-8F93-AB0068442D32}"/>
                    </a:ext>
                  </a:extLst>
                </p:cNvPr>
                <p:cNvSpPr/>
                <p:nvPr/>
              </p:nvSpPr>
              <p:spPr>
                <a:xfrm rot="187372">
                  <a:off x="10503252" y="3022767"/>
                  <a:ext cx="213356" cy="183635"/>
                </a:xfrm>
                <a:custGeom>
                  <a:avLst/>
                  <a:gdLst>
                    <a:gd name="connsiteX0" fmla="*/ 20351 w 213356"/>
                    <a:gd name="connsiteY0" fmla="*/ 0 h 183635"/>
                    <a:gd name="connsiteX1" fmla="*/ 190417 w 213356"/>
                    <a:gd name="connsiteY1" fmla="*/ 108587 h 183635"/>
                    <a:gd name="connsiteX2" fmla="*/ 213356 w 213356"/>
                    <a:gd name="connsiteY2" fmla="*/ 183635 h 183635"/>
                    <a:gd name="connsiteX3" fmla="*/ 0 w 213356"/>
                    <a:gd name="connsiteY3" fmla="*/ 18848 h 183635"/>
                    <a:gd name="connsiteX4" fmla="*/ 20351 w 213356"/>
                    <a:gd name="connsiteY4" fmla="*/ 0 h 18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6" h="183635">
                      <a:moveTo>
                        <a:pt x="20351" y="0"/>
                      </a:moveTo>
                      <a:lnTo>
                        <a:pt x="190417" y="108587"/>
                      </a:lnTo>
                      <a:lnTo>
                        <a:pt x="213356" y="183635"/>
                      </a:lnTo>
                      <a:lnTo>
                        <a:pt x="0" y="18848"/>
                      </a:lnTo>
                      <a:lnTo>
                        <a:pt x="20351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59" name="フリーフォーム: 図形 230">
                  <a:extLst>
                    <a:ext uri="{FF2B5EF4-FFF2-40B4-BE49-F238E27FC236}">
                      <a16:creationId xmlns:a16="http://schemas.microsoft.com/office/drawing/2014/main" id="{2A89C91D-32EB-4128-8C57-7D940667F7D6}"/>
                    </a:ext>
                  </a:extLst>
                </p:cNvPr>
                <p:cNvSpPr/>
                <p:nvPr/>
              </p:nvSpPr>
              <p:spPr>
                <a:xfrm rot="187372">
                  <a:off x="10316911" y="3023492"/>
                  <a:ext cx="186115" cy="179595"/>
                </a:xfrm>
                <a:custGeom>
                  <a:avLst/>
                  <a:gdLst>
                    <a:gd name="connsiteX0" fmla="*/ 176757 w 186115"/>
                    <a:gd name="connsiteY0" fmla="*/ 0 h 179595"/>
                    <a:gd name="connsiteX1" fmla="*/ 186115 w 186115"/>
                    <a:gd name="connsiteY1" fmla="*/ 7228 h 179595"/>
                    <a:gd name="connsiteX2" fmla="*/ 0 w 186115"/>
                    <a:gd name="connsiteY2" fmla="*/ 179595 h 179595"/>
                    <a:gd name="connsiteX3" fmla="*/ 10813 w 186115"/>
                    <a:gd name="connsiteY3" fmla="*/ 128166 h 179595"/>
                    <a:gd name="connsiteX4" fmla="*/ 176757 w 186115"/>
                    <a:gd name="connsiteY4" fmla="*/ 0 h 17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15" h="179595">
                      <a:moveTo>
                        <a:pt x="176757" y="0"/>
                      </a:moveTo>
                      <a:lnTo>
                        <a:pt x="186115" y="7228"/>
                      </a:lnTo>
                      <a:lnTo>
                        <a:pt x="0" y="179595"/>
                      </a:lnTo>
                      <a:lnTo>
                        <a:pt x="10813" y="128166"/>
                      </a:lnTo>
                      <a:lnTo>
                        <a:pt x="176757" y="0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0" name="楕円 359">
                  <a:extLst>
                    <a:ext uri="{FF2B5EF4-FFF2-40B4-BE49-F238E27FC236}">
                      <a16:creationId xmlns:a16="http://schemas.microsoft.com/office/drawing/2014/main" id="{34405C7F-9EA9-4F9E-9A05-485F9737BF37}"/>
                    </a:ext>
                  </a:extLst>
                </p:cNvPr>
                <p:cNvSpPr/>
                <p:nvPr/>
              </p:nvSpPr>
              <p:spPr>
                <a:xfrm>
                  <a:off x="10808088" y="3181202"/>
                  <a:ext cx="124333" cy="13030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1" name="正方形/長方形 360">
                  <a:extLst>
                    <a:ext uri="{FF2B5EF4-FFF2-40B4-BE49-F238E27FC236}">
                      <a16:creationId xmlns:a16="http://schemas.microsoft.com/office/drawing/2014/main" id="{C1154A88-E0FD-4A71-AE92-036CD3AC7016}"/>
                    </a:ext>
                  </a:extLst>
                </p:cNvPr>
                <p:cNvSpPr/>
                <p:nvPr/>
              </p:nvSpPr>
              <p:spPr>
                <a:xfrm>
                  <a:off x="1000000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2" name="正方形/長方形 361">
                  <a:extLst>
                    <a:ext uri="{FF2B5EF4-FFF2-40B4-BE49-F238E27FC236}">
                      <a16:creationId xmlns:a16="http://schemas.microsoft.com/office/drawing/2014/main" id="{F376E87E-18BC-43A1-B6F2-B3702F603A14}"/>
                    </a:ext>
                  </a:extLst>
                </p:cNvPr>
                <p:cNvSpPr/>
                <p:nvPr/>
              </p:nvSpPr>
              <p:spPr>
                <a:xfrm>
                  <a:off x="1026987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3" name="正方形/長方形 362">
                  <a:extLst>
                    <a:ext uri="{FF2B5EF4-FFF2-40B4-BE49-F238E27FC236}">
                      <a16:creationId xmlns:a16="http://schemas.microsoft.com/office/drawing/2014/main" id="{48578156-697E-4530-BDC5-2897A6235617}"/>
                    </a:ext>
                  </a:extLst>
                </p:cNvPr>
                <p:cNvSpPr/>
                <p:nvPr/>
              </p:nvSpPr>
              <p:spPr>
                <a:xfrm>
                  <a:off x="10539752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4" name="正方形/長方形 363">
                  <a:extLst>
                    <a:ext uri="{FF2B5EF4-FFF2-40B4-BE49-F238E27FC236}">
                      <a16:creationId xmlns:a16="http://schemas.microsoft.com/office/drawing/2014/main" id="{C8AF48B2-07A4-4F69-9244-BB6D7ED771C2}"/>
                    </a:ext>
                  </a:extLst>
                </p:cNvPr>
                <p:cNvSpPr/>
                <p:nvPr/>
              </p:nvSpPr>
              <p:spPr>
                <a:xfrm>
                  <a:off x="10809627" y="3148786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/>
                </a:p>
              </p:txBody>
            </p:sp>
            <p:sp>
              <p:nvSpPr>
                <p:cNvPr id="365" name="正方形/長方形 364">
                  <a:extLst>
                    <a:ext uri="{FF2B5EF4-FFF2-40B4-BE49-F238E27FC236}">
                      <a16:creationId xmlns:a16="http://schemas.microsoft.com/office/drawing/2014/main" id="{5951E994-E32A-4BC3-9A4B-E4BC78C486E9}"/>
                    </a:ext>
                  </a:extLst>
                </p:cNvPr>
                <p:cNvSpPr/>
                <p:nvPr/>
              </p:nvSpPr>
              <p:spPr>
                <a:xfrm>
                  <a:off x="1000000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6" name="正方形/長方形 365">
                  <a:extLst>
                    <a:ext uri="{FF2B5EF4-FFF2-40B4-BE49-F238E27FC236}">
                      <a16:creationId xmlns:a16="http://schemas.microsoft.com/office/drawing/2014/main" id="{57855BE0-4F9A-4998-BF1E-55678305F412}"/>
                    </a:ext>
                  </a:extLst>
                </p:cNvPr>
                <p:cNvSpPr/>
                <p:nvPr/>
              </p:nvSpPr>
              <p:spPr>
                <a:xfrm>
                  <a:off x="1026987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7" name="正方形/長方形 366">
                  <a:extLst>
                    <a:ext uri="{FF2B5EF4-FFF2-40B4-BE49-F238E27FC236}">
                      <a16:creationId xmlns:a16="http://schemas.microsoft.com/office/drawing/2014/main" id="{C3827A48-542E-46D8-B9C2-9C81E4866FEA}"/>
                    </a:ext>
                  </a:extLst>
                </p:cNvPr>
                <p:cNvSpPr/>
                <p:nvPr/>
              </p:nvSpPr>
              <p:spPr>
                <a:xfrm>
                  <a:off x="10539752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8" name="正方形/長方形 367">
                  <a:extLst>
                    <a:ext uri="{FF2B5EF4-FFF2-40B4-BE49-F238E27FC236}">
                      <a16:creationId xmlns:a16="http://schemas.microsoft.com/office/drawing/2014/main" id="{D8D9E665-BF2A-4E83-99FD-E9AD97C69AFF}"/>
                    </a:ext>
                  </a:extLst>
                </p:cNvPr>
                <p:cNvSpPr/>
                <p:nvPr/>
              </p:nvSpPr>
              <p:spPr>
                <a:xfrm>
                  <a:off x="10809627" y="2881998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69" name="正方形/長方形 368">
                  <a:extLst>
                    <a:ext uri="{FF2B5EF4-FFF2-40B4-BE49-F238E27FC236}">
                      <a16:creationId xmlns:a16="http://schemas.microsoft.com/office/drawing/2014/main" id="{E07D2044-8C57-4285-B8BF-4641D24DB1C4}"/>
                    </a:ext>
                  </a:extLst>
                </p:cNvPr>
                <p:cNvSpPr/>
                <p:nvPr/>
              </p:nvSpPr>
              <p:spPr>
                <a:xfrm>
                  <a:off x="1000000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0" name="正方形/長方形 369">
                  <a:extLst>
                    <a:ext uri="{FF2B5EF4-FFF2-40B4-BE49-F238E27FC236}">
                      <a16:creationId xmlns:a16="http://schemas.microsoft.com/office/drawing/2014/main" id="{CFC02D76-37B9-46B3-8E97-BAA9613A8565}"/>
                    </a:ext>
                  </a:extLst>
                </p:cNvPr>
                <p:cNvSpPr/>
                <p:nvPr/>
              </p:nvSpPr>
              <p:spPr>
                <a:xfrm>
                  <a:off x="1026987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1" name="正方形/長方形 370">
                  <a:extLst>
                    <a:ext uri="{FF2B5EF4-FFF2-40B4-BE49-F238E27FC236}">
                      <a16:creationId xmlns:a16="http://schemas.microsoft.com/office/drawing/2014/main" id="{CE61DE80-830E-4676-9BDA-8B6E09D91D14}"/>
                    </a:ext>
                  </a:extLst>
                </p:cNvPr>
                <p:cNvSpPr/>
                <p:nvPr/>
              </p:nvSpPr>
              <p:spPr>
                <a:xfrm>
                  <a:off x="10539752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 dirty="0">
                    <a:noFill/>
                  </a:endParaRPr>
                </a:p>
              </p:txBody>
            </p:sp>
            <p:sp>
              <p:nvSpPr>
                <p:cNvPr id="372" name="正方形/長方形 371">
                  <a:extLst>
                    <a:ext uri="{FF2B5EF4-FFF2-40B4-BE49-F238E27FC236}">
                      <a16:creationId xmlns:a16="http://schemas.microsoft.com/office/drawing/2014/main" id="{9F1DCCFD-D8B5-46E3-A846-6FEC702FBBB1}"/>
                    </a:ext>
                  </a:extLst>
                </p:cNvPr>
                <p:cNvSpPr/>
                <p:nvPr/>
              </p:nvSpPr>
              <p:spPr>
                <a:xfrm>
                  <a:off x="10809627" y="2616885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3" name="正方形/長方形 372">
                  <a:extLst>
                    <a:ext uri="{FF2B5EF4-FFF2-40B4-BE49-F238E27FC236}">
                      <a16:creationId xmlns:a16="http://schemas.microsoft.com/office/drawing/2014/main" id="{C369A459-6AE0-43A3-B557-FC6A23E0EA71}"/>
                    </a:ext>
                  </a:extLst>
                </p:cNvPr>
                <p:cNvSpPr/>
                <p:nvPr/>
              </p:nvSpPr>
              <p:spPr>
                <a:xfrm>
                  <a:off x="1000000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4" name="正方形/長方形 373">
                  <a:extLst>
                    <a:ext uri="{FF2B5EF4-FFF2-40B4-BE49-F238E27FC236}">
                      <a16:creationId xmlns:a16="http://schemas.microsoft.com/office/drawing/2014/main" id="{C28E9AC0-3168-4938-87B9-0D6E8E8190C1}"/>
                    </a:ext>
                  </a:extLst>
                </p:cNvPr>
                <p:cNvSpPr/>
                <p:nvPr/>
              </p:nvSpPr>
              <p:spPr>
                <a:xfrm>
                  <a:off x="1026987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5" name="正方形/長方形 374">
                  <a:extLst>
                    <a:ext uri="{FF2B5EF4-FFF2-40B4-BE49-F238E27FC236}">
                      <a16:creationId xmlns:a16="http://schemas.microsoft.com/office/drawing/2014/main" id="{39008249-D2FE-48C8-9D7A-1DD768DC2BB8}"/>
                    </a:ext>
                  </a:extLst>
                </p:cNvPr>
                <p:cNvSpPr/>
                <p:nvPr/>
              </p:nvSpPr>
              <p:spPr>
                <a:xfrm>
                  <a:off x="10539752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  <p:sp>
              <p:nvSpPr>
                <p:cNvPr id="376" name="正方形/長方形 375">
                  <a:extLst>
                    <a:ext uri="{FF2B5EF4-FFF2-40B4-BE49-F238E27FC236}">
                      <a16:creationId xmlns:a16="http://schemas.microsoft.com/office/drawing/2014/main" id="{1273C815-B8F0-4EA0-9BE7-2D2880C756F1}"/>
                    </a:ext>
                  </a:extLst>
                </p:cNvPr>
                <p:cNvSpPr/>
                <p:nvPr/>
              </p:nvSpPr>
              <p:spPr>
                <a:xfrm>
                  <a:off x="10809627" y="2350479"/>
                  <a:ext cx="269875" cy="265113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ja-JP" altLang="en-US">
                    <a:noFill/>
                  </a:endParaRPr>
                </a:p>
              </p:txBody>
            </p:sp>
          </p:grpSp>
          <p:pic>
            <p:nvPicPr>
              <p:cNvPr id="379" name="図 378">
                <a:extLst>
                  <a:ext uri="{FF2B5EF4-FFF2-40B4-BE49-F238E27FC236}">
                    <a16:creationId xmlns:a16="http://schemas.microsoft.com/office/drawing/2014/main" id="{1746C6B4-03A2-448F-AC62-FEA417BA01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8069" y="3304972"/>
                <a:ext cx="1094086" cy="1079784"/>
              </a:xfrm>
              <a:prstGeom prst="rect">
                <a:avLst/>
              </a:prstGeom>
            </p:spPr>
          </p:pic>
          <p:sp>
            <p:nvSpPr>
              <p:cNvPr id="380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58890" y="4366658"/>
                <a:ext cx="18277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Reconstructed reordered residual</a:t>
                </a:r>
                <a:endParaRPr lang="ja-JP" altLang="en-US" sz="1400" dirty="0"/>
              </a:p>
            </p:txBody>
          </p:sp>
          <p:sp>
            <p:nvSpPr>
              <p:cNvPr id="458" name="テキスト ボックス 33">
                <a:extLst>
                  <a:ext uri="{FF2B5EF4-FFF2-40B4-BE49-F238E27FC236}">
                    <a16:creationId xmlns:a16="http://schemas.microsoft.com/office/drawing/2014/main" id="{A1AA76C7-194A-448B-A3BA-BEBFB0BC4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775701" y="4366658"/>
                <a:ext cx="149235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ja-JP" sz="1400" dirty="0"/>
                  <a:t>Reconstructed</a:t>
                </a:r>
                <a:br>
                  <a:rPr lang="en-US" altLang="ja-JP" sz="1400" dirty="0"/>
                </a:br>
                <a:r>
                  <a:rPr lang="en-US" altLang="ja-JP" sz="1400" dirty="0"/>
                  <a:t>residual</a:t>
                </a:r>
                <a:endParaRPr lang="ja-JP" altLang="en-US" sz="1400" dirty="0"/>
              </a:p>
            </p:txBody>
          </p:sp>
        </p:grpSp>
      </p:grpSp>
      <p:cxnSp>
        <p:nvCxnSpPr>
          <p:cNvPr id="381" name="直線矢印コネクタ 380">
            <a:extLst>
              <a:ext uri="{FF2B5EF4-FFF2-40B4-BE49-F238E27FC236}">
                <a16:creationId xmlns:a16="http://schemas.microsoft.com/office/drawing/2014/main" id="{F796358B-6996-4F61-831D-93453EB621FC}"/>
              </a:ext>
            </a:extLst>
          </p:cNvPr>
          <p:cNvCxnSpPr/>
          <p:nvPr/>
        </p:nvCxnSpPr>
        <p:spPr>
          <a:xfrm flipV="1">
            <a:off x="8733696" y="1925473"/>
            <a:ext cx="1448938" cy="1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化 29"/>
          <p:cNvGrpSpPr/>
          <p:nvPr/>
        </p:nvGrpSpPr>
        <p:grpSpPr>
          <a:xfrm>
            <a:off x="7552492" y="2650882"/>
            <a:ext cx="3852540" cy="1698653"/>
            <a:chOff x="7552492" y="2650882"/>
            <a:chExt cx="3852540" cy="1698653"/>
          </a:xfrm>
        </p:grpSpPr>
        <p:sp>
          <p:nvSpPr>
            <p:cNvPr id="258" name="楕円 257">
              <a:extLst>
                <a:ext uri="{FF2B5EF4-FFF2-40B4-BE49-F238E27FC236}">
                  <a16:creationId xmlns:a16="http://schemas.microsoft.com/office/drawing/2014/main" id="{D5D20A85-F9FB-4A55-9125-99A4B13D31B0}"/>
                </a:ext>
              </a:extLst>
            </p:cNvPr>
            <p:cNvSpPr/>
            <p:nvPr/>
          </p:nvSpPr>
          <p:spPr>
            <a:xfrm>
              <a:off x="7600324" y="3844752"/>
              <a:ext cx="599397" cy="504783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/>
          </p:nvGrpSpPr>
          <p:grpSpPr>
            <a:xfrm>
              <a:off x="7552492" y="2650882"/>
              <a:ext cx="3852540" cy="1158649"/>
              <a:chOff x="8502776" y="4162825"/>
              <a:chExt cx="3852540" cy="1158649"/>
            </a:xfrm>
          </p:grpSpPr>
          <p:sp>
            <p:nvSpPr>
              <p:cNvPr id="310" name="二等辺三角形 309">
                <a:extLst>
                  <a:ext uri="{FF2B5EF4-FFF2-40B4-BE49-F238E27FC236}">
                    <a16:creationId xmlns:a16="http://schemas.microsoft.com/office/drawing/2014/main" id="{A46C77A3-8C6D-4D36-8932-C26AB9D0CE48}"/>
                  </a:ext>
                </a:extLst>
              </p:cNvPr>
              <p:cNvSpPr/>
              <p:nvPr/>
            </p:nvSpPr>
            <p:spPr>
              <a:xfrm rot="10800000">
                <a:off x="8800965" y="4830900"/>
                <a:ext cx="180099" cy="490574"/>
              </a:xfrm>
              <a:prstGeom prst="triangl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7" name="テキスト ボックス 256">
                <a:extLst>
                  <a:ext uri="{FF2B5EF4-FFF2-40B4-BE49-F238E27FC236}">
                    <a16:creationId xmlns:a16="http://schemas.microsoft.com/office/drawing/2014/main" id="{76E98E2D-775F-4024-B103-E1B2807C5D9B}"/>
                  </a:ext>
                </a:extLst>
              </p:cNvPr>
              <p:cNvSpPr txBox="1"/>
              <p:nvPr/>
            </p:nvSpPr>
            <p:spPr>
              <a:xfrm>
                <a:off x="8502776" y="4162825"/>
                <a:ext cx="3852540" cy="64633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The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amplitude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of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the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bottom-right corner becomes lower</a:t>
                </a:r>
                <a:endParaRPr kumimoji="1" lang="ja-JP" altLang="en-US" b="1" dirty="0">
                  <a:solidFill>
                    <a:srgbClr val="00B0F0"/>
                  </a:solidFill>
                </a:endParaRPr>
              </a:p>
            </p:txBody>
          </p:sp>
        </p:grpSp>
      </p:grpSp>
      <p:sp>
        <p:nvSpPr>
          <p:cNvPr id="254" name="タイトル 1">
            <a:extLst>
              <a:ext uri="{FF2B5EF4-FFF2-40B4-BE49-F238E27FC236}">
                <a16:creationId xmlns:a16="http://schemas.microsoft.com/office/drawing/2014/main" id="{751F3EC5-1CA6-4A29-8341-8D26E203174C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Bi-</a:t>
            </a:r>
            <a:r>
              <a:rPr lang="en-US" altLang="ja-JP" dirty="0" err="1"/>
              <a:t>pred</a:t>
            </a:r>
            <a:r>
              <a:rPr lang="en-US" altLang="ja-JP" dirty="0"/>
              <a:t> optimized transform skip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232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BFCB911-2D3A-479B-931E-197D441ABC13}"/>
              </a:ext>
            </a:extLst>
          </p:cNvPr>
          <p:cNvSpPr/>
          <p:nvPr/>
        </p:nvSpPr>
        <p:spPr>
          <a:xfrm>
            <a:off x="2743990" y="3571367"/>
            <a:ext cx="641525" cy="6383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DBB980-633D-49DA-B19D-5B15271DF42A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259217F5-A065-4ACF-887F-E9B274ADC212}"/>
              </a:ext>
            </a:extLst>
          </p:cNvPr>
          <p:cNvSpPr txBox="1"/>
          <p:nvPr/>
        </p:nvSpPr>
        <p:spPr>
          <a:xfrm>
            <a:off x="4840015" y="1843891"/>
            <a:ext cx="68536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Sub-block MVs are derived by interpolating MVs of all the neighboring blocks.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The interpolation is carried out in a similar way as intra planar prediction except that x and y values of each sub-MV are calculated separately.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If needed, substitution process of neighboring MV is invoked also in a similar way as intra reference sample substitution.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C3C6B11A-8EA2-4A49-91E3-FA0164B0C024}"/>
              </a:ext>
            </a:extLst>
          </p:cNvPr>
          <p:cNvGrpSpPr/>
          <p:nvPr/>
        </p:nvGrpSpPr>
        <p:grpSpPr>
          <a:xfrm>
            <a:off x="176087" y="1278417"/>
            <a:ext cx="4490673" cy="4853809"/>
            <a:chOff x="798372" y="1105942"/>
            <a:chExt cx="4490673" cy="4853809"/>
          </a:xfrm>
        </p:grpSpPr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02811762-7BAB-4350-829A-B1A2BEDAF052}"/>
                </a:ext>
              </a:extLst>
            </p:cNvPr>
            <p:cNvGrpSpPr/>
            <p:nvPr/>
          </p:nvGrpSpPr>
          <p:grpSpPr>
            <a:xfrm>
              <a:off x="798372" y="1105942"/>
              <a:ext cx="4490673" cy="4853809"/>
              <a:chOff x="8490437" y="1862240"/>
              <a:chExt cx="2720339" cy="2940318"/>
            </a:xfrm>
          </p:grpSpPr>
          <p:sp>
            <p:nvSpPr>
              <p:cNvPr id="97" name="正方形/長方形 96">
                <a:extLst>
                  <a:ext uri="{FF2B5EF4-FFF2-40B4-BE49-F238E27FC236}">
                    <a16:creationId xmlns:a16="http://schemas.microsoft.com/office/drawing/2014/main" id="{F73EB571-EBE6-4065-91EB-83F7FAEB68C0}"/>
                  </a:ext>
                </a:extLst>
              </p:cNvPr>
              <p:cNvSpPr/>
              <p:nvPr/>
            </p:nvSpPr>
            <p:spPr>
              <a:xfrm flipH="1">
                <a:off x="926767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467D31EE-E2EF-4597-ABD6-F19D47D9AB7C}"/>
                  </a:ext>
                </a:extLst>
              </p:cNvPr>
              <p:cNvSpPr/>
              <p:nvPr/>
            </p:nvSpPr>
            <p:spPr>
              <a:xfrm flipH="1">
                <a:off x="965629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>
                    <a:solidFill>
                      <a:schemeClr val="tx1"/>
                    </a:solidFill>
                  </a:rPr>
                  <a:t>intra</a:t>
                </a:r>
                <a:endParaRPr kumimoji="1" lang="ja-JP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正方形/長方形 98">
                <a:extLst>
                  <a:ext uri="{FF2B5EF4-FFF2-40B4-BE49-F238E27FC236}">
                    <a16:creationId xmlns:a16="http://schemas.microsoft.com/office/drawing/2014/main" id="{9FE5E107-4A81-40DC-AAB8-C1178605873B}"/>
                  </a:ext>
                </a:extLst>
              </p:cNvPr>
              <p:cNvSpPr/>
              <p:nvPr/>
            </p:nvSpPr>
            <p:spPr>
              <a:xfrm flipH="1">
                <a:off x="1004491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0" name="正方形/長方形 99">
                <a:extLst>
                  <a:ext uri="{FF2B5EF4-FFF2-40B4-BE49-F238E27FC236}">
                    <a16:creationId xmlns:a16="http://schemas.microsoft.com/office/drawing/2014/main" id="{DF5F95E7-35CA-434A-A819-84A2345A62AC}"/>
                  </a:ext>
                </a:extLst>
              </p:cNvPr>
              <p:cNvSpPr/>
              <p:nvPr/>
            </p:nvSpPr>
            <p:spPr>
              <a:xfrm flipH="1">
                <a:off x="849043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1" name="正方形/長方形 100">
                <a:extLst>
                  <a:ext uri="{FF2B5EF4-FFF2-40B4-BE49-F238E27FC236}">
                    <a16:creationId xmlns:a16="http://schemas.microsoft.com/office/drawing/2014/main" id="{BFB1FCB8-CC46-4764-A436-BA9E04C85796}"/>
                  </a:ext>
                </a:extLst>
              </p:cNvPr>
              <p:cNvSpPr/>
              <p:nvPr/>
            </p:nvSpPr>
            <p:spPr>
              <a:xfrm flipH="1">
                <a:off x="8490437" y="286453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2" name="正方形/長方形 101">
                <a:extLst>
                  <a:ext uri="{FF2B5EF4-FFF2-40B4-BE49-F238E27FC236}">
                    <a16:creationId xmlns:a16="http://schemas.microsoft.com/office/drawing/2014/main" id="{0198B3A1-4F46-4E90-BA8D-09A3C450D7CA}"/>
                  </a:ext>
                </a:extLst>
              </p:cNvPr>
              <p:cNvSpPr/>
              <p:nvPr/>
            </p:nvSpPr>
            <p:spPr>
              <a:xfrm flipH="1">
                <a:off x="8879057" y="364177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3" name="正方形/長方形 102">
                <a:extLst>
                  <a:ext uri="{FF2B5EF4-FFF2-40B4-BE49-F238E27FC236}">
                    <a16:creationId xmlns:a16="http://schemas.microsoft.com/office/drawing/2014/main" id="{06B78ED9-2F53-415A-B827-D5B561002B1C}"/>
                  </a:ext>
                </a:extLst>
              </p:cNvPr>
              <p:cNvSpPr/>
              <p:nvPr/>
            </p:nvSpPr>
            <p:spPr>
              <a:xfrm flipH="1">
                <a:off x="8879057" y="403039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04" name="直線矢印コネクタ 103">
                <a:extLst>
                  <a:ext uri="{FF2B5EF4-FFF2-40B4-BE49-F238E27FC236}">
                    <a16:creationId xmlns:a16="http://schemas.microsoft.com/office/drawing/2014/main" id="{9AF281D9-FFD3-48A4-BC1E-D36CA3F97F6B}"/>
                  </a:ext>
                </a:extLst>
              </p:cNvPr>
              <p:cNvCxnSpPr/>
              <p:nvPr/>
            </p:nvCxnSpPr>
            <p:spPr>
              <a:xfrm flipH="1" flipV="1">
                <a:off x="10137480" y="1862240"/>
                <a:ext cx="29605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矢印コネクタ 104">
                <a:extLst>
                  <a:ext uri="{FF2B5EF4-FFF2-40B4-BE49-F238E27FC236}">
                    <a16:creationId xmlns:a16="http://schemas.microsoft.com/office/drawing/2014/main" id="{666765DC-2D8B-42E8-8C8D-DDC0D8057E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31029" y="1862240"/>
                <a:ext cx="156772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矢印コネクタ 105">
                <a:extLst>
                  <a:ext uri="{FF2B5EF4-FFF2-40B4-BE49-F238E27FC236}">
                    <a16:creationId xmlns:a16="http://schemas.microsoft.com/office/drawing/2014/main" id="{357A3EE9-394C-4566-AA7E-4E24E0C27A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9133" y="2984507"/>
                <a:ext cx="158668" cy="26865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矢印コネクタ 106">
                <a:extLst>
                  <a:ext uri="{FF2B5EF4-FFF2-40B4-BE49-F238E27FC236}">
                    <a16:creationId xmlns:a16="http://schemas.microsoft.com/office/drawing/2014/main" id="{C6151887-8551-4EDD-AE8C-7F6C5592B2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9633" y="3589874"/>
                <a:ext cx="138494" cy="241135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矢印コネクタ 107">
                <a:extLst>
                  <a:ext uri="{FF2B5EF4-FFF2-40B4-BE49-F238E27FC236}">
                    <a16:creationId xmlns:a16="http://schemas.microsoft.com/office/drawing/2014/main" id="{40903D92-B678-4E6D-9B5A-0568F2B3C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11475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矢印コネクタ 108">
                <a:extLst>
                  <a:ext uri="{FF2B5EF4-FFF2-40B4-BE49-F238E27FC236}">
                    <a16:creationId xmlns:a16="http://schemas.microsoft.com/office/drawing/2014/main" id="{BE1C36DB-D0EA-4221-BD42-5CE0AA79CE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05117" y="2071016"/>
                <a:ext cx="24884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F85EE5A0-7ADA-4112-9C29-1C61F04CB37F}"/>
                  </a:ext>
                </a:extLst>
              </p:cNvPr>
              <p:cNvSpPr/>
              <p:nvPr/>
            </p:nvSpPr>
            <p:spPr>
              <a:xfrm flipH="1">
                <a:off x="9267677" y="2864538"/>
                <a:ext cx="1554480" cy="1554480"/>
              </a:xfrm>
              <a:prstGeom prst="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ctr"/>
                <a:endParaRPr lang="ja-JP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grpSp>
            <p:nvGrpSpPr>
              <p:cNvPr id="111" name="グループ化 110">
                <a:extLst>
                  <a:ext uri="{FF2B5EF4-FFF2-40B4-BE49-F238E27FC236}">
                    <a16:creationId xmlns:a16="http://schemas.microsoft.com/office/drawing/2014/main" id="{1C02A43D-E660-4051-A5F2-9F1138C8830E}"/>
                  </a:ext>
                </a:extLst>
              </p:cNvPr>
              <p:cNvGrpSpPr/>
              <p:nvPr/>
            </p:nvGrpSpPr>
            <p:grpSpPr>
              <a:xfrm>
                <a:off x="9267677" y="2864538"/>
                <a:ext cx="1554480" cy="1554480"/>
                <a:chOff x="9267677" y="2864538"/>
                <a:chExt cx="1554480" cy="1554480"/>
              </a:xfrm>
            </p:grpSpPr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3E187453-86D9-402B-9004-E6ABE01FED72}"/>
                    </a:ext>
                  </a:extLst>
                </p:cNvPr>
                <p:cNvCxnSpPr>
                  <a:stCxn id="110" idx="0"/>
                  <a:endCxn id="110" idx="2"/>
                </p:cNvCxnSpPr>
                <p:nvPr/>
              </p:nvCxnSpPr>
              <p:spPr>
                <a:xfrm>
                  <a:off x="1004491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線コネクタ 118">
                  <a:extLst>
                    <a:ext uri="{FF2B5EF4-FFF2-40B4-BE49-F238E27FC236}">
                      <a16:creationId xmlns:a16="http://schemas.microsoft.com/office/drawing/2014/main" id="{585E94B5-4587-4F14-AA93-DA9C83CE4105}"/>
                    </a:ext>
                  </a:extLst>
                </p:cNvPr>
                <p:cNvCxnSpPr/>
                <p:nvPr/>
              </p:nvCxnSpPr>
              <p:spPr>
                <a:xfrm>
                  <a:off x="965629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線コネクタ 119">
                  <a:extLst>
                    <a:ext uri="{FF2B5EF4-FFF2-40B4-BE49-F238E27FC236}">
                      <a16:creationId xmlns:a16="http://schemas.microsoft.com/office/drawing/2014/main" id="{76A8CC76-543D-4A38-914C-2A111CCA455B}"/>
                    </a:ext>
                  </a:extLst>
                </p:cNvPr>
                <p:cNvCxnSpPr/>
                <p:nvPr/>
              </p:nvCxnSpPr>
              <p:spPr>
                <a:xfrm>
                  <a:off x="1042845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線コネクタ 120">
                  <a:extLst>
                    <a:ext uri="{FF2B5EF4-FFF2-40B4-BE49-F238E27FC236}">
                      <a16:creationId xmlns:a16="http://schemas.microsoft.com/office/drawing/2014/main" id="{D60442CE-F12D-4E4B-8D9B-89D7F26EE666}"/>
                    </a:ext>
                  </a:extLst>
                </p:cNvPr>
                <p:cNvCxnSpPr>
                  <a:stCxn id="110" idx="3"/>
                  <a:endCxn id="110" idx="1"/>
                </p:cNvCxnSpPr>
                <p:nvPr/>
              </p:nvCxnSpPr>
              <p:spPr>
                <a:xfrm>
                  <a:off x="9267677" y="3641778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E0EA1D4C-DBFE-49B3-BBD9-ABDCF162D71C}"/>
                    </a:ext>
                  </a:extLst>
                </p:cNvPr>
                <p:cNvCxnSpPr/>
                <p:nvPr/>
              </p:nvCxnSpPr>
              <p:spPr>
                <a:xfrm>
                  <a:off x="9267677" y="325125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5D458DF9-F3D6-4FB2-B517-339D000EE624}"/>
                    </a:ext>
                  </a:extLst>
                </p:cNvPr>
                <p:cNvCxnSpPr/>
                <p:nvPr/>
              </p:nvCxnSpPr>
              <p:spPr>
                <a:xfrm>
                  <a:off x="9267677" y="402849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" name="正方形/長方形 111">
                <a:extLst>
                  <a:ext uri="{FF2B5EF4-FFF2-40B4-BE49-F238E27FC236}">
                    <a16:creationId xmlns:a16="http://schemas.microsoft.com/office/drawing/2014/main" id="{583937E7-0F3B-4650-B897-79DB2CE3D4E2}"/>
                  </a:ext>
                </a:extLst>
              </p:cNvPr>
              <p:cNvSpPr/>
              <p:nvPr/>
            </p:nvSpPr>
            <p:spPr>
              <a:xfrm flipH="1">
                <a:off x="10822157" y="247591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13" name="直線矢印コネクタ 112">
                <a:extLst>
                  <a:ext uri="{FF2B5EF4-FFF2-40B4-BE49-F238E27FC236}">
                    <a16:creationId xmlns:a16="http://schemas.microsoft.com/office/drawing/2014/main" id="{A64C667A-9D66-4F47-8441-A2920E605E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05976" y="2154255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正方形/長方形 113">
                <a:extLst>
                  <a:ext uri="{FF2B5EF4-FFF2-40B4-BE49-F238E27FC236}">
                    <a16:creationId xmlns:a16="http://schemas.microsoft.com/office/drawing/2014/main" id="{8DC86605-47E8-414B-9B14-EB4AFBBDAF43}"/>
                  </a:ext>
                </a:extLst>
              </p:cNvPr>
              <p:cNvSpPr/>
              <p:nvPr/>
            </p:nvSpPr>
            <p:spPr>
              <a:xfrm flipH="1">
                <a:off x="8872091" y="441393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15" name="直線矢印コネクタ 114">
                <a:extLst>
                  <a:ext uri="{FF2B5EF4-FFF2-40B4-BE49-F238E27FC236}">
                    <a16:creationId xmlns:a16="http://schemas.microsoft.com/office/drawing/2014/main" id="{AC2C09EC-6C27-45F2-A9B2-AECA324198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50502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矢印コネクタ 115">
                <a:extLst>
                  <a:ext uri="{FF2B5EF4-FFF2-40B4-BE49-F238E27FC236}">
                    <a16:creationId xmlns:a16="http://schemas.microsoft.com/office/drawing/2014/main" id="{F561420A-47FF-4670-885F-65F07C87DF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89422" y="4126680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矢印コネクタ 116">
                <a:extLst>
                  <a:ext uri="{FF2B5EF4-FFF2-40B4-BE49-F238E27FC236}">
                    <a16:creationId xmlns:a16="http://schemas.microsoft.com/office/drawing/2014/main" id="{844D7B2D-603D-447C-AACF-5D1E498940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527518" y="2932844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1" name="直線コネクタ 90">
              <a:extLst>
                <a:ext uri="{FF2B5EF4-FFF2-40B4-BE49-F238E27FC236}">
                  <a16:creationId xmlns:a16="http://schemas.microsoft.com/office/drawing/2014/main" id="{238EE1C7-0D51-4AEC-9928-91427333D0A7}"/>
                </a:ext>
              </a:extLst>
            </p:cNvPr>
            <p:cNvCxnSpPr>
              <a:cxnSpLocks/>
            </p:cNvCxnSpPr>
            <p:nvPr/>
          </p:nvCxnSpPr>
          <p:spPr>
            <a:xfrm>
              <a:off x="3671578" y="2599480"/>
              <a:ext cx="8606" cy="994287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127BD93B-0964-4A0F-AB19-DFFC85458DD2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00" y="3725905"/>
              <a:ext cx="1536432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C4034432-D735-47C8-9C7F-818519A6DB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1369" y="3835932"/>
              <a:ext cx="530" cy="96305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A3090AC7-5A15-42E3-9142-7EA37AFA01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9060" y="3731655"/>
              <a:ext cx="304106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線コネクタ 94">
              <a:extLst>
                <a:ext uri="{FF2B5EF4-FFF2-40B4-BE49-F238E27FC236}">
                  <a16:creationId xmlns:a16="http://schemas.microsoft.com/office/drawing/2014/main" id="{DCFE1958-CD58-4958-81F6-A5FA39560C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149" y="5152135"/>
              <a:ext cx="1603721" cy="411402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線コネクタ 95">
              <a:extLst>
                <a:ext uri="{FF2B5EF4-FFF2-40B4-BE49-F238E27FC236}">
                  <a16:creationId xmlns:a16="http://schemas.microsoft.com/office/drawing/2014/main" id="{89CDE281-DD64-4F1B-BC85-4EE6A5E828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5125" y="2657953"/>
              <a:ext cx="396211" cy="975054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281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BFCB911-2D3A-479B-931E-197D441ABC13}"/>
              </a:ext>
            </a:extLst>
          </p:cNvPr>
          <p:cNvSpPr/>
          <p:nvPr/>
        </p:nvSpPr>
        <p:spPr>
          <a:xfrm>
            <a:off x="2743990" y="3571367"/>
            <a:ext cx="641525" cy="6383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0DBB980-633D-49DA-B19D-5B15271DF42A}"/>
              </a:ext>
            </a:extLst>
          </p:cNvPr>
          <p:cNvSpPr txBox="1">
            <a:spLocks/>
          </p:cNvSpPr>
          <p:nvPr/>
        </p:nvSpPr>
        <p:spPr>
          <a:xfrm>
            <a:off x="321734" y="186266"/>
            <a:ext cx="10515600" cy="1030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Interpolated MC prediction (MVPlanar)</a:t>
            </a:r>
            <a:endParaRPr lang="ja-JP" altLang="en-US" dirty="0"/>
          </a:p>
        </p:txBody>
      </p: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4846E6AD-3676-45D6-BA91-02B3C3F223B0}"/>
              </a:ext>
            </a:extLst>
          </p:cNvPr>
          <p:cNvGrpSpPr/>
          <p:nvPr/>
        </p:nvGrpSpPr>
        <p:grpSpPr>
          <a:xfrm>
            <a:off x="176087" y="1278417"/>
            <a:ext cx="4490673" cy="4853809"/>
            <a:chOff x="798372" y="1105942"/>
            <a:chExt cx="4490673" cy="4853809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63DB5CDA-7EB7-4966-89EA-27BE434A92F3}"/>
                </a:ext>
              </a:extLst>
            </p:cNvPr>
            <p:cNvGrpSpPr/>
            <p:nvPr/>
          </p:nvGrpSpPr>
          <p:grpSpPr>
            <a:xfrm>
              <a:off x="798372" y="1105942"/>
              <a:ext cx="4490673" cy="4853809"/>
              <a:chOff x="8490437" y="1862240"/>
              <a:chExt cx="2720339" cy="2940318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0031BCC6-4D0F-42A2-A2CB-0332E7EE9FBE}"/>
                  </a:ext>
                </a:extLst>
              </p:cNvPr>
              <p:cNvSpPr/>
              <p:nvPr/>
            </p:nvSpPr>
            <p:spPr>
              <a:xfrm flipH="1">
                <a:off x="926767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ED592483-D630-415A-B2DD-0A73D0347277}"/>
                  </a:ext>
                </a:extLst>
              </p:cNvPr>
              <p:cNvSpPr/>
              <p:nvPr/>
            </p:nvSpPr>
            <p:spPr>
              <a:xfrm flipH="1">
                <a:off x="9656297" y="247591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>
                    <a:solidFill>
                      <a:schemeClr val="tx1"/>
                    </a:solidFill>
                  </a:rPr>
                  <a:t>intra</a:t>
                </a:r>
                <a:endParaRPr kumimoji="1" lang="ja-JP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21E86C2B-B0C0-4183-B5E2-A1EC20A953F8}"/>
                  </a:ext>
                </a:extLst>
              </p:cNvPr>
              <p:cNvSpPr/>
              <p:nvPr/>
            </p:nvSpPr>
            <p:spPr>
              <a:xfrm flipH="1">
                <a:off x="1004491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2A9EE7F5-C902-44D7-B7CB-7058EFC85EEC}"/>
                  </a:ext>
                </a:extLst>
              </p:cNvPr>
              <p:cNvSpPr/>
              <p:nvPr/>
            </p:nvSpPr>
            <p:spPr>
              <a:xfrm flipH="1">
                <a:off x="8490437" y="208729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8CFBE7C6-FE4C-4E88-AA3A-F40DAF537EF5}"/>
                  </a:ext>
                </a:extLst>
              </p:cNvPr>
              <p:cNvSpPr/>
              <p:nvPr/>
            </p:nvSpPr>
            <p:spPr>
              <a:xfrm flipH="1">
                <a:off x="8490437" y="2864538"/>
                <a:ext cx="777240" cy="7772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9FEDDE7D-F741-4FFC-A18E-5DC4E69E1761}"/>
                  </a:ext>
                </a:extLst>
              </p:cNvPr>
              <p:cNvSpPr/>
              <p:nvPr/>
            </p:nvSpPr>
            <p:spPr>
              <a:xfrm flipH="1">
                <a:off x="8879057" y="364177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0E05C856-40DD-47BD-A2CE-3F495CD3B872}"/>
                  </a:ext>
                </a:extLst>
              </p:cNvPr>
              <p:cNvSpPr/>
              <p:nvPr/>
            </p:nvSpPr>
            <p:spPr>
              <a:xfrm flipH="1">
                <a:off x="8879057" y="4030398"/>
                <a:ext cx="388620" cy="3886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12" name="直線矢印コネクタ 11">
                <a:extLst>
                  <a:ext uri="{FF2B5EF4-FFF2-40B4-BE49-F238E27FC236}">
                    <a16:creationId xmlns:a16="http://schemas.microsoft.com/office/drawing/2014/main" id="{F5592646-E18C-4D1C-A128-F7BB8A098C51}"/>
                  </a:ext>
                </a:extLst>
              </p:cNvPr>
              <p:cNvCxnSpPr/>
              <p:nvPr/>
            </p:nvCxnSpPr>
            <p:spPr>
              <a:xfrm flipH="1" flipV="1">
                <a:off x="10137480" y="1862240"/>
                <a:ext cx="29605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矢印コネクタ 12">
                <a:extLst>
                  <a:ext uri="{FF2B5EF4-FFF2-40B4-BE49-F238E27FC236}">
                    <a16:creationId xmlns:a16="http://schemas.microsoft.com/office/drawing/2014/main" id="{72CD7735-9491-42C0-8936-6879996618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31029" y="1862240"/>
                <a:ext cx="156772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矢印コネクタ 13">
                <a:extLst>
                  <a:ext uri="{FF2B5EF4-FFF2-40B4-BE49-F238E27FC236}">
                    <a16:creationId xmlns:a16="http://schemas.microsoft.com/office/drawing/2014/main" id="{6A4F4BE8-2821-4A44-9411-AB113A1201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9133" y="2984507"/>
                <a:ext cx="158668" cy="26865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矢印コネクタ 14">
                <a:extLst>
                  <a:ext uri="{FF2B5EF4-FFF2-40B4-BE49-F238E27FC236}">
                    <a16:creationId xmlns:a16="http://schemas.microsoft.com/office/drawing/2014/main" id="{5456B62F-5501-451A-AF9B-BFD5EAAF0C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9633" y="3589874"/>
                <a:ext cx="138494" cy="241135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矢印コネクタ 15">
                <a:extLst>
                  <a:ext uri="{FF2B5EF4-FFF2-40B4-BE49-F238E27FC236}">
                    <a16:creationId xmlns:a16="http://schemas.microsoft.com/office/drawing/2014/main" id="{1726F592-E0EB-46D3-A5D8-4F8A21E4A2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11475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矢印コネクタ 17">
                <a:extLst>
                  <a:ext uri="{FF2B5EF4-FFF2-40B4-BE49-F238E27FC236}">
                    <a16:creationId xmlns:a16="http://schemas.microsoft.com/office/drawing/2014/main" id="{4384685B-105E-4688-965C-F04E1FA789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05117" y="2071016"/>
                <a:ext cx="248847" cy="613678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5180BA11-1F9B-430B-91D6-146AD4D270AB}"/>
                  </a:ext>
                </a:extLst>
              </p:cNvPr>
              <p:cNvSpPr/>
              <p:nvPr/>
            </p:nvSpPr>
            <p:spPr>
              <a:xfrm flipH="1">
                <a:off x="9267677" y="2864538"/>
                <a:ext cx="1554480" cy="1554480"/>
              </a:xfrm>
              <a:prstGeom prst="rect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ctr"/>
                <a:endParaRPr lang="ja-JP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6DE1824F-B6F9-4245-8D9B-0B502D3103E4}"/>
                  </a:ext>
                </a:extLst>
              </p:cNvPr>
              <p:cNvGrpSpPr/>
              <p:nvPr/>
            </p:nvGrpSpPr>
            <p:grpSpPr>
              <a:xfrm>
                <a:off x="9267677" y="2864538"/>
                <a:ext cx="1554480" cy="1554480"/>
                <a:chOff x="9267677" y="2864538"/>
                <a:chExt cx="1554480" cy="1554480"/>
              </a:xfrm>
            </p:grpSpPr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FD272CE7-0538-4A18-8C10-637834310881}"/>
                    </a:ext>
                  </a:extLst>
                </p:cNvPr>
                <p:cNvCxnSpPr>
                  <a:stCxn id="19" idx="0"/>
                  <a:endCxn id="19" idx="2"/>
                </p:cNvCxnSpPr>
                <p:nvPr/>
              </p:nvCxnSpPr>
              <p:spPr>
                <a:xfrm>
                  <a:off x="1004491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92148035-FA82-4891-831A-0D3BA86A5994}"/>
                    </a:ext>
                  </a:extLst>
                </p:cNvPr>
                <p:cNvCxnSpPr/>
                <p:nvPr/>
              </p:nvCxnSpPr>
              <p:spPr>
                <a:xfrm>
                  <a:off x="965629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64C40E19-C81C-4428-B81C-0CCCF7DE113F}"/>
                    </a:ext>
                  </a:extLst>
                </p:cNvPr>
                <p:cNvCxnSpPr/>
                <p:nvPr/>
              </p:nvCxnSpPr>
              <p:spPr>
                <a:xfrm>
                  <a:off x="10428457" y="2864538"/>
                  <a:ext cx="0" cy="155448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D95811B9-19CA-4307-9E2E-28BC49074E03}"/>
                    </a:ext>
                  </a:extLst>
                </p:cNvPr>
                <p:cNvCxnSpPr>
                  <a:stCxn id="19" idx="3"/>
                  <a:endCxn id="19" idx="1"/>
                </p:cNvCxnSpPr>
                <p:nvPr/>
              </p:nvCxnSpPr>
              <p:spPr>
                <a:xfrm>
                  <a:off x="9267677" y="3641778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線コネクタ 25">
                  <a:extLst>
                    <a:ext uri="{FF2B5EF4-FFF2-40B4-BE49-F238E27FC236}">
                      <a16:creationId xmlns:a16="http://schemas.microsoft.com/office/drawing/2014/main" id="{9F8EB6F6-30D6-4B91-AF7B-759640D72EEA}"/>
                    </a:ext>
                  </a:extLst>
                </p:cNvPr>
                <p:cNvCxnSpPr/>
                <p:nvPr/>
              </p:nvCxnSpPr>
              <p:spPr>
                <a:xfrm>
                  <a:off x="9267677" y="325125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線コネクタ 26">
                  <a:extLst>
                    <a:ext uri="{FF2B5EF4-FFF2-40B4-BE49-F238E27FC236}">
                      <a16:creationId xmlns:a16="http://schemas.microsoft.com/office/drawing/2014/main" id="{8BC2F836-A26E-4439-8B6B-EB591986D537}"/>
                    </a:ext>
                  </a:extLst>
                </p:cNvPr>
                <p:cNvCxnSpPr/>
                <p:nvPr/>
              </p:nvCxnSpPr>
              <p:spPr>
                <a:xfrm>
                  <a:off x="9267677" y="4028493"/>
                  <a:ext cx="1554480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7A780C44-82A6-4ECB-8469-C0DD80567F59}"/>
                  </a:ext>
                </a:extLst>
              </p:cNvPr>
              <p:cNvSpPr/>
              <p:nvPr/>
            </p:nvSpPr>
            <p:spPr>
              <a:xfrm flipH="1">
                <a:off x="10822157" y="247591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50" name="直線矢印コネクタ 49">
                <a:extLst>
                  <a:ext uri="{FF2B5EF4-FFF2-40B4-BE49-F238E27FC236}">
                    <a16:creationId xmlns:a16="http://schemas.microsoft.com/office/drawing/2014/main" id="{61542B86-C9BD-4753-B207-C525393569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05976" y="2154255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016F08B0-907E-4C41-8EA5-E183E42BCB87}"/>
                  </a:ext>
                </a:extLst>
              </p:cNvPr>
              <p:cNvSpPr/>
              <p:nvPr/>
            </p:nvSpPr>
            <p:spPr>
              <a:xfrm flipH="1">
                <a:off x="8872091" y="4413939"/>
                <a:ext cx="388619" cy="3886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cxnSp>
            <p:nvCxnSpPr>
              <p:cNvPr id="53" name="直線矢印コネクタ 52">
                <a:extLst>
                  <a:ext uri="{FF2B5EF4-FFF2-40B4-BE49-F238E27FC236}">
                    <a16:creationId xmlns:a16="http://schemas.microsoft.com/office/drawing/2014/main" id="{E374DEB8-4F85-4A33-90C8-09F2FA36AA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16595" y="4505025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矢印コネクタ 54">
                <a:extLst>
                  <a:ext uri="{FF2B5EF4-FFF2-40B4-BE49-F238E27FC236}">
                    <a16:creationId xmlns:a16="http://schemas.microsoft.com/office/drawing/2014/main" id="{BCF68259-822D-4EB0-A947-ABB83B58A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89422" y="4126680"/>
                <a:ext cx="141532" cy="11503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矢印コネクタ 63">
                <a:extLst>
                  <a:ext uri="{FF2B5EF4-FFF2-40B4-BE49-F238E27FC236}">
                    <a16:creationId xmlns:a16="http://schemas.microsoft.com/office/drawing/2014/main" id="{4D3DCD9C-38C6-4B49-98E5-C1A28FC2DC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527518" y="2932844"/>
                <a:ext cx="110490" cy="53044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F5510838-18AC-43D2-B1BF-9E43A88604B5}"/>
                </a:ext>
              </a:extLst>
            </p:cNvPr>
            <p:cNvCxnSpPr>
              <a:cxnSpLocks/>
            </p:cNvCxnSpPr>
            <p:nvPr/>
          </p:nvCxnSpPr>
          <p:spPr>
            <a:xfrm>
              <a:off x="3671578" y="2599480"/>
              <a:ext cx="8606" cy="994287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50B4B4E0-29B7-43D3-A995-06C6C5C98DB0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00" y="3725905"/>
              <a:ext cx="1536432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線コネクタ 60">
              <a:extLst>
                <a:ext uri="{FF2B5EF4-FFF2-40B4-BE49-F238E27FC236}">
                  <a16:creationId xmlns:a16="http://schemas.microsoft.com/office/drawing/2014/main" id="{7638D54A-7B3F-42B4-8C0D-D6B5810BE1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1369" y="3835932"/>
              <a:ext cx="530" cy="96305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2265478D-5125-43B8-9220-0CD362C3B8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9060" y="3731655"/>
              <a:ext cx="304106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6A634C2C-6B69-4EF3-866A-20BFB967D4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149" y="5152135"/>
              <a:ext cx="1603721" cy="411402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>
              <a:extLst>
                <a:ext uri="{FF2B5EF4-FFF2-40B4-BE49-F238E27FC236}">
                  <a16:creationId xmlns:a16="http://schemas.microsoft.com/office/drawing/2014/main" id="{2BF3C882-C322-4FA1-B8CD-9ED0C2037D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5125" y="2657953"/>
              <a:ext cx="396211" cy="975054"/>
            </a:xfrm>
            <a:prstGeom prst="line">
              <a:avLst/>
            </a:prstGeom>
            <a:ln w="12700"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259217F5-A065-4ACF-887F-E9B274ADC212}"/>
              </a:ext>
            </a:extLst>
          </p:cNvPr>
          <p:cNvSpPr txBox="1"/>
          <p:nvPr/>
        </p:nvSpPr>
        <p:spPr>
          <a:xfrm>
            <a:off x="4688585" y="1330751"/>
            <a:ext cx="7503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Signaling for this mode: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MVPlanar_flag</a:t>
            </a:r>
            <a:endParaRPr lang="en-US" altLang="ja-JP" sz="2400" dirty="0"/>
          </a:p>
          <a:p>
            <a:r>
              <a:rPr lang="en-US" altLang="ja-JP" sz="2400" dirty="0"/>
              <a:t>	specifies whether MVPlanar is applied 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Inter_pred_idc</a:t>
            </a:r>
            <a:endParaRPr lang="en-US" altLang="ja-JP" sz="2400" dirty="0"/>
          </a:p>
          <a:p>
            <a:r>
              <a:rPr lang="en-US" altLang="ja-JP" sz="2400" dirty="0"/>
              <a:t>	specifies whether L0, L1 or bi-</a:t>
            </a:r>
            <a:r>
              <a:rPr lang="en-US" altLang="ja-JP" sz="2400" dirty="0" err="1"/>
              <a:t>pred</a:t>
            </a:r>
            <a:r>
              <a:rPr lang="en-US" altLang="ja-JP" sz="2400" dirty="0"/>
              <a:t> is applied</a:t>
            </a:r>
          </a:p>
          <a:p>
            <a:r>
              <a:rPr lang="en-US" altLang="ja-JP" sz="2400" dirty="0"/>
              <a:t>- </a:t>
            </a:r>
            <a:r>
              <a:rPr lang="en-US" altLang="ja-JP" sz="2400" dirty="0" err="1"/>
              <a:t>ref_idx</a:t>
            </a:r>
            <a:endParaRPr lang="en-US" altLang="ja-JP" sz="2400" dirty="0"/>
          </a:p>
          <a:p>
            <a:r>
              <a:rPr lang="en-US" altLang="ja-JP" sz="2400" dirty="0"/>
              <a:t>	specifies an index into a reference list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A7D8587C-B82B-4947-96E3-F8D5A30BF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208042"/>
              </p:ext>
            </p:extLst>
          </p:nvPr>
        </p:nvGraphicFramePr>
        <p:xfrm>
          <a:off x="4801513" y="4867211"/>
          <a:ext cx="6908202" cy="169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886">
                  <a:extLst>
                    <a:ext uri="{9D8B030D-6E8A-4147-A177-3AD203B41FA5}">
                      <a16:colId xmlns:a16="http://schemas.microsoft.com/office/drawing/2014/main" val="2902803716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48600973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2856229131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378568499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012885124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9702"/>
                    </a:ext>
                  </a:extLst>
                </a:gridCol>
                <a:gridCol w="986886">
                  <a:extLst>
                    <a:ext uri="{9D8B030D-6E8A-4147-A177-3AD203B41FA5}">
                      <a16:colId xmlns:a16="http://schemas.microsoft.com/office/drawing/2014/main" val="1414471160"/>
                    </a:ext>
                  </a:extLst>
                </a:gridCol>
              </a:tblGrid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`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5845514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7131559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119%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5391242"/>
                  </a:ext>
                </a:extLst>
              </a:tr>
              <a:tr h="28583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CS2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3316166"/>
                  </a:ext>
                </a:extLst>
              </a:tr>
              <a:tr h="269016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CS1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HDR-A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3579465"/>
                  </a:ext>
                </a:extLst>
              </a:tr>
              <a:tr h="2858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HDR-B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4239761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F55ADD1-2452-4290-9A05-27D5EB1F5E11}"/>
              </a:ext>
            </a:extLst>
          </p:cNvPr>
          <p:cNvSpPr txBox="1"/>
          <p:nvPr/>
        </p:nvSpPr>
        <p:spPr>
          <a:xfrm>
            <a:off x="4715564" y="4441979"/>
            <a:ext cx="5327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Experimental results of Tool-off test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37116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62700FC-793C-4E03-B69A-B7DF72A31A66}"/>
              </a:ext>
            </a:extLst>
          </p:cNvPr>
          <p:cNvSpPr txBox="1"/>
          <p:nvPr/>
        </p:nvSpPr>
        <p:spPr>
          <a:xfrm>
            <a:off x="701502" y="1115069"/>
            <a:ext cx="10340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This proposal alternatively applies the interpolation filter according to the position of the prediction samples.</a:t>
            </a: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/>
              <a:t>For the first N lines, cubic filter is applied, and thereafter Gaussian filter is applied. (N is set equal to 16 in the submitted software)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ja-JP" sz="2400" dirty="0"/>
              <a:t>Note: In JEM, two types of intra interpolation filters are alternatively applied only according to the block size of the current CU. </a:t>
            </a:r>
            <a:r>
              <a:rPr lang="en-US" altLang="ja-JP" sz="2400" dirty="0"/>
              <a:t>Same interpolation filter is used to the same prediction block.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400" dirty="0"/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Position dependent intra interpolation filter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DFB1A1CC-189F-4E79-8558-0E155704CC2F}"/>
                  </a:ext>
                </a:extLst>
              </p:cNvPr>
              <p:cNvSpPr txBox="1"/>
              <p:nvPr/>
            </p:nvSpPr>
            <p:spPr>
              <a:xfrm>
                <a:off x="7549177" y="3846387"/>
                <a:ext cx="1392766" cy="8238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,−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DFB1A1CC-189F-4E79-8558-0E155704C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177" y="3846387"/>
                <a:ext cx="1392766" cy="823815"/>
              </a:xfrm>
              <a:prstGeom prst="rect">
                <a:avLst/>
              </a:prstGeom>
              <a:blipFill>
                <a:blip r:embed="rId2"/>
                <a:stretch>
                  <a:fillRect r="-9257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E2D9612-0A8F-47B3-8FDC-60E521435F78}"/>
              </a:ext>
            </a:extLst>
          </p:cNvPr>
          <p:cNvSpPr/>
          <p:nvPr/>
        </p:nvSpPr>
        <p:spPr>
          <a:xfrm>
            <a:off x="1442544" y="4362291"/>
            <a:ext cx="2189058" cy="21952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A05AB3BA-6E5C-4978-9323-DF57ADF535B0}"/>
              </a:ext>
            </a:extLst>
          </p:cNvPr>
          <p:cNvSpPr/>
          <p:nvPr/>
        </p:nvSpPr>
        <p:spPr>
          <a:xfrm>
            <a:off x="1166532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1805839-5CD8-4BE8-B60A-3593478697FC}"/>
              </a:ext>
            </a:extLst>
          </p:cNvPr>
          <p:cNvSpPr/>
          <p:nvPr/>
        </p:nvSpPr>
        <p:spPr>
          <a:xfrm>
            <a:off x="1442544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38754ACD-878B-4472-89C6-44A53492FD2F}"/>
              </a:ext>
            </a:extLst>
          </p:cNvPr>
          <p:cNvSpPr/>
          <p:nvPr/>
        </p:nvSpPr>
        <p:spPr>
          <a:xfrm>
            <a:off x="2808326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0243EDB0-341D-4B70-9462-F78DF0482459}"/>
              </a:ext>
            </a:extLst>
          </p:cNvPr>
          <p:cNvSpPr/>
          <p:nvPr/>
        </p:nvSpPr>
        <p:spPr>
          <a:xfrm>
            <a:off x="3084336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24AC471E-588D-44B7-88F8-19B4B59750D6}"/>
              </a:ext>
            </a:extLst>
          </p:cNvPr>
          <p:cNvSpPr/>
          <p:nvPr/>
        </p:nvSpPr>
        <p:spPr>
          <a:xfrm>
            <a:off x="3355590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FC1A066E-1794-451F-AE0D-E25C20EEF308}"/>
              </a:ext>
            </a:extLst>
          </p:cNvPr>
          <p:cNvSpPr/>
          <p:nvPr/>
        </p:nvSpPr>
        <p:spPr>
          <a:xfrm>
            <a:off x="1166532" y="4351889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B59EF039-DE55-479B-966E-7A1B143D062E}"/>
              </a:ext>
            </a:extLst>
          </p:cNvPr>
          <p:cNvSpPr/>
          <p:nvPr/>
        </p:nvSpPr>
        <p:spPr>
          <a:xfrm>
            <a:off x="1166532" y="4626522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9B1AB170-B6ED-4742-A840-FF918F1BDFF6}"/>
              </a:ext>
            </a:extLst>
          </p:cNvPr>
          <p:cNvSpPr/>
          <p:nvPr/>
        </p:nvSpPr>
        <p:spPr>
          <a:xfrm>
            <a:off x="1166532" y="4903321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楕円 17">
            <a:extLst>
              <a:ext uri="{FF2B5EF4-FFF2-40B4-BE49-F238E27FC236}">
                <a16:creationId xmlns:a16="http://schemas.microsoft.com/office/drawing/2014/main" id="{169AFA8E-2E4E-41A6-AC14-F7C225874629}"/>
              </a:ext>
            </a:extLst>
          </p:cNvPr>
          <p:cNvSpPr/>
          <p:nvPr/>
        </p:nvSpPr>
        <p:spPr>
          <a:xfrm>
            <a:off x="1166532" y="5181078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A977F60C-AA5E-487A-819B-37BA0D279508}"/>
              </a:ext>
            </a:extLst>
          </p:cNvPr>
          <p:cNvSpPr/>
          <p:nvPr/>
        </p:nvSpPr>
        <p:spPr>
          <a:xfrm>
            <a:off x="1166532" y="5457877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EEAC4794-1DA1-40EA-91FB-091F373FFB62}"/>
              </a:ext>
            </a:extLst>
          </p:cNvPr>
          <p:cNvSpPr/>
          <p:nvPr/>
        </p:nvSpPr>
        <p:spPr>
          <a:xfrm>
            <a:off x="1166532" y="5732510"/>
            <a:ext cx="276012" cy="27679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9F4D037D-B387-4C64-BFC6-74EEB757D76A}"/>
              </a:ext>
            </a:extLst>
          </p:cNvPr>
          <p:cNvSpPr/>
          <p:nvPr/>
        </p:nvSpPr>
        <p:spPr>
          <a:xfrm>
            <a:off x="1166532" y="6009309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F2E2FA25-08BE-4CBA-8086-3E0ECCD169C6}"/>
              </a:ext>
            </a:extLst>
          </p:cNvPr>
          <p:cNvSpPr/>
          <p:nvPr/>
        </p:nvSpPr>
        <p:spPr>
          <a:xfrm>
            <a:off x="1166532" y="6291308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C3B1E99D-02D7-491F-A38E-FA6282A04228}"/>
              </a:ext>
            </a:extLst>
          </p:cNvPr>
          <p:cNvSpPr/>
          <p:nvPr/>
        </p:nvSpPr>
        <p:spPr>
          <a:xfrm>
            <a:off x="1985049" y="5022479"/>
            <a:ext cx="276012" cy="276799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6402F99F-29A9-4CD2-A328-F501FC2E821F}"/>
              </a:ext>
            </a:extLst>
          </p:cNvPr>
          <p:cNvCxnSpPr>
            <a:cxnSpLocks/>
          </p:cNvCxnSpPr>
          <p:nvPr/>
        </p:nvCxnSpPr>
        <p:spPr>
          <a:xfrm flipV="1">
            <a:off x="1562947" y="4764921"/>
            <a:ext cx="1455503" cy="6726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楕円 24">
            <a:extLst>
              <a:ext uri="{FF2B5EF4-FFF2-40B4-BE49-F238E27FC236}">
                <a16:creationId xmlns:a16="http://schemas.microsoft.com/office/drawing/2014/main" id="{EEA16F61-39B9-48C8-901C-D26512BADD89}"/>
              </a:ext>
            </a:extLst>
          </p:cNvPr>
          <p:cNvSpPr/>
          <p:nvPr/>
        </p:nvSpPr>
        <p:spPr>
          <a:xfrm>
            <a:off x="3080250" y="4552090"/>
            <a:ext cx="276012" cy="27679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FDED24C-4440-4CE6-B06D-259561D442B1}"/>
              </a:ext>
            </a:extLst>
          </p:cNvPr>
          <p:cNvCxnSpPr>
            <a:cxnSpLocks/>
          </p:cNvCxnSpPr>
          <p:nvPr/>
        </p:nvCxnSpPr>
        <p:spPr>
          <a:xfrm>
            <a:off x="2808326" y="4362291"/>
            <a:ext cx="16588" cy="215722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E0526BB3-4110-4BDB-AF96-BA7149FD5457}"/>
                  </a:ext>
                </a:extLst>
              </p:cNvPr>
              <p:cNvSpPr txBox="1"/>
              <p:nvPr/>
            </p:nvSpPr>
            <p:spPr>
              <a:xfrm>
                <a:off x="7483538" y="5846688"/>
                <a:ext cx="1392766" cy="8238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59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  <m:t>128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E0526BB3-4110-4BDB-AF96-BA7149FD5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3538" y="5846688"/>
                <a:ext cx="1392766" cy="823815"/>
              </a:xfrm>
              <a:prstGeom prst="rect">
                <a:avLst/>
              </a:prstGeom>
              <a:blipFill>
                <a:blip r:embed="rId3"/>
                <a:stretch>
                  <a:fillRect r="-1021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B09E314-47AF-4ED1-A445-60D4CDACA7F4}"/>
              </a:ext>
            </a:extLst>
          </p:cNvPr>
          <p:cNvSpPr txBox="1"/>
          <p:nvPr/>
        </p:nvSpPr>
        <p:spPr>
          <a:xfrm>
            <a:off x="7077983" y="5459940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Interpolate by the Gaussian filter</a:t>
            </a:r>
            <a:endParaRPr kumimoji="1" lang="ja-JP" altLang="en-US" sz="24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C7E456EA-6A99-4B4F-AEAB-6CFC6905E7B4}"/>
              </a:ext>
            </a:extLst>
          </p:cNvPr>
          <p:cNvSpPr txBox="1"/>
          <p:nvPr/>
        </p:nvSpPr>
        <p:spPr>
          <a:xfrm>
            <a:off x="7077983" y="4706285"/>
            <a:ext cx="4233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Interpolate by the cubit filter</a:t>
            </a:r>
            <a:endParaRPr kumimoji="1" lang="ja-JP" altLang="en-US" sz="2400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56E9AC5-31E4-46DC-917A-E59E08CDB182}"/>
              </a:ext>
            </a:extLst>
          </p:cNvPr>
          <p:cNvGrpSpPr/>
          <p:nvPr/>
        </p:nvGrpSpPr>
        <p:grpSpPr>
          <a:xfrm>
            <a:off x="4081401" y="4037022"/>
            <a:ext cx="2828092" cy="2493017"/>
            <a:chOff x="872008" y="2717078"/>
            <a:chExt cx="1697273" cy="1491925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B1140BB9-612C-4F71-BF64-57E892F6F705}"/>
                </a:ext>
              </a:extLst>
            </p:cNvPr>
            <p:cNvSpPr/>
            <p:nvPr/>
          </p:nvSpPr>
          <p:spPr>
            <a:xfrm>
              <a:off x="1037656" y="2888951"/>
              <a:ext cx="1313758" cy="131375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楕円 43">
              <a:extLst>
                <a:ext uri="{FF2B5EF4-FFF2-40B4-BE49-F238E27FC236}">
                  <a16:creationId xmlns:a16="http://schemas.microsoft.com/office/drawing/2014/main" id="{EDE145BD-DFD4-4126-89D2-6B49ED05BEC8}"/>
                </a:ext>
              </a:extLst>
            </p:cNvPr>
            <p:cNvSpPr/>
            <p:nvPr/>
          </p:nvSpPr>
          <p:spPr>
            <a:xfrm>
              <a:off x="872008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楕円 44">
              <a:extLst>
                <a:ext uri="{FF2B5EF4-FFF2-40B4-BE49-F238E27FC236}">
                  <a16:creationId xmlns:a16="http://schemas.microsoft.com/office/drawing/2014/main" id="{91226206-C992-43F2-BC4F-B9E0CD07041F}"/>
                </a:ext>
              </a:extLst>
            </p:cNvPr>
            <p:cNvSpPr/>
            <p:nvPr/>
          </p:nvSpPr>
          <p:spPr>
            <a:xfrm>
              <a:off x="1037656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楕円 45">
              <a:extLst>
                <a:ext uri="{FF2B5EF4-FFF2-40B4-BE49-F238E27FC236}">
                  <a16:creationId xmlns:a16="http://schemas.microsoft.com/office/drawing/2014/main" id="{F81DA676-F499-4ACE-8C7B-626ACE7CB5FF}"/>
                </a:ext>
              </a:extLst>
            </p:cNvPr>
            <p:cNvSpPr/>
            <p:nvPr/>
          </p:nvSpPr>
          <p:spPr>
            <a:xfrm>
              <a:off x="1200448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D206B85B-671E-43A9-BBBA-6CBFA33CC02A}"/>
                </a:ext>
              </a:extLst>
            </p:cNvPr>
            <p:cNvSpPr/>
            <p:nvPr/>
          </p:nvSpPr>
          <p:spPr>
            <a:xfrm>
              <a:off x="1366095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楕円 47">
              <a:extLst>
                <a:ext uri="{FF2B5EF4-FFF2-40B4-BE49-F238E27FC236}">
                  <a16:creationId xmlns:a16="http://schemas.microsoft.com/office/drawing/2014/main" id="{B9BB7834-B7D6-48A6-A366-FDFF864EEE06}"/>
                </a:ext>
              </a:extLst>
            </p:cNvPr>
            <p:cNvSpPr/>
            <p:nvPr/>
          </p:nvSpPr>
          <p:spPr>
            <a:xfrm>
              <a:off x="1528887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楕円 48">
              <a:extLst>
                <a:ext uri="{FF2B5EF4-FFF2-40B4-BE49-F238E27FC236}">
                  <a16:creationId xmlns:a16="http://schemas.microsoft.com/office/drawing/2014/main" id="{34FF9036-7A17-448E-AD23-826EC572B190}"/>
                </a:ext>
              </a:extLst>
            </p:cNvPr>
            <p:cNvSpPr/>
            <p:nvPr/>
          </p:nvSpPr>
          <p:spPr>
            <a:xfrm>
              <a:off x="1694535" y="2717078"/>
              <a:ext cx="165648" cy="16564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楕円 49">
              <a:extLst>
                <a:ext uri="{FF2B5EF4-FFF2-40B4-BE49-F238E27FC236}">
                  <a16:creationId xmlns:a16="http://schemas.microsoft.com/office/drawing/2014/main" id="{0ACF02FC-D501-4FF0-98D0-172B775209B7}"/>
                </a:ext>
              </a:extLst>
            </p:cNvPr>
            <p:cNvSpPr/>
            <p:nvPr/>
          </p:nvSpPr>
          <p:spPr>
            <a:xfrm>
              <a:off x="1857327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楕円 50">
              <a:extLst>
                <a:ext uri="{FF2B5EF4-FFF2-40B4-BE49-F238E27FC236}">
                  <a16:creationId xmlns:a16="http://schemas.microsoft.com/office/drawing/2014/main" id="{0BC2A9F6-DD63-4518-A729-5F260A7C251F}"/>
                </a:ext>
              </a:extLst>
            </p:cNvPr>
            <p:cNvSpPr/>
            <p:nvPr/>
          </p:nvSpPr>
          <p:spPr>
            <a:xfrm>
              <a:off x="2022974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楕円 51">
              <a:extLst>
                <a:ext uri="{FF2B5EF4-FFF2-40B4-BE49-F238E27FC236}">
                  <a16:creationId xmlns:a16="http://schemas.microsoft.com/office/drawing/2014/main" id="{288BBE9F-29EB-45EC-BD15-CD2FCEBC6413}"/>
                </a:ext>
              </a:extLst>
            </p:cNvPr>
            <p:cNvSpPr/>
            <p:nvPr/>
          </p:nvSpPr>
          <p:spPr>
            <a:xfrm>
              <a:off x="2185766" y="271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6C7432B9-24EC-49DC-B7DE-1B9E700FF04C}"/>
                </a:ext>
              </a:extLst>
            </p:cNvPr>
            <p:cNvSpPr/>
            <p:nvPr/>
          </p:nvSpPr>
          <p:spPr>
            <a:xfrm>
              <a:off x="872008" y="2882726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6D92130A-4295-4975-AB0D-9CFB13307363}"/>
                </a:ext>
              </a:extLst>
            </p:cNvPr>
            <p:cNvSpPr/>
            <p:nvPr/>
          </p:nvSpPr>
          <p:spPr>
            <a:xfrm>
              <a:off x="872008" y="3047078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楕円 54">
              <a:extLst>
                <a:ext uri="{FF2B5EF4-FFF2-40B4-BE49-F238E27FC236}">
                  <a16:creationId xmlns:a16="http://schemas.microsoft.com/office/drawing/2014/main" id="{02465FE2-246D-4F65-9291-AA8CA627A993}"/>
                </a:ext>
              </a:extLst>
            </p:cNvPr>
            <p:cNvSpPr/>
            <p:nvPr/>
          </p:nvSpPr>
          <p:spPr>
            <a:xfrm>
              <a:off x="872008" y="3212726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5DE1C400-6D5D-43FD-B8E6-8A4D6EE57E9E}"/>
                </a:ext>
              </a:extLst>
            </p:cNvPr>
            <p:cNvSpPr/>
            <p:nvPr/>
          </p:nvSpPr>
          <p:spPr>
            <a:xfrm>
              <a:off x="872008" y="3378947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43EE4838-EA19-436E-BDDA-ECA143DF2C2D}"/>
                </a:ext>
              </a:extLst>
            </p:cNvPr>
            <p:cNvSpPr/>
            <p:nvPr/>
          </p:nvSpPr>
          <p:spPr>
            <a:xfrm>
              <a:off x="872008" y="354459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楕円 57">
              <a:extLst>
                <a:ext uri="{FF2B5EF4-FFF2-40B4-BE49-F238E27FC236}">
                  <a16:creationId xmlns:a16="http://schemas.microsoft.com/office/drawing/2014/main" id="{D98FEB4F-EFCA-4728-AEF1-8FAF7AA6934D}"/>
                </a:ext>
              </a:extLst>
            </p:cNvPr>
            <p:cNvSpPr/>
            <p:nvPr/>
          </p:nvSpPr>
          <p:spPr>
            <a:xfrm>
              <a:off x="872008" y="3708947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A646E852-2B7E-4C36-9368-EE81377B9258}"/>
                </a:ext>
              </a:extLst>
            </p:cNvPr>
            <p:cNvSpPr/>
            <p:nvPr/>
          </p:nvSpPr>
          <p:spPr>
            <a:xfrm>
              <a:off x="872008" y="387459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FC32E606-8865-409D-95C7-69490404B78E}"/>
                </a:ext>
              </a:extLst>
            </p:cNvPr>
            <p:cNvSpPr/>
            <p:nvPr/>
          </p:nvSpPr>
          <p:spPr>
            <a:xfrm>
              <a:off x="872008" y="4043355"/>
              <a:ext cx="165648" cy="165648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楕円 60">
              <a:extLst>
                <a:ext uri="{FF2B5EF4-FFF2-40B4-BE49-F238E27FC236}">
                  <a16:creationId xmlns:a16="http://schemas.microsoft.com/office/drawing/2014/main" id="{7164FCD9-EB22-4B8B-8300-2A8D2D09872A}"/>
                </a:ext>
              </a:extLst>
            </p:cNvPr>
            <p:cNvSpPr/>
            <p:nvPr/>
          </p:nvSpPr>
          <p:spPr>
            <a:xfrm>
              <a:off x="1363239" y="3217391"/>
              <a:ext cx="165648" cy="165648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2" name="直線矢印コネクタ 61">
              <a:extLst>
                <a:ext uri="{FF2B5EF4-FFF2-40B4-BE49-F238E27FC236}">
                  <a16:creationId xmlns:a16="http://schemas.microsoft.com/office/drawing/2014/main" id="{290EA25E-1104-47DC-92CB-50628F1E42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09799" y="2954883"/>
              <a:ext cx="201095" cy="105671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楕円 62">
              <a:extLst>
                <a:ext uri="{FF2B5EF4-FFF2-40B4-BE49-F238E27FC236}">
                  <a16:creationId xmlns:a16="http://schemas.microsoft.com/office/drawing/2014/main" id="{0B87B35B-C3D1-486A-BC42-94C3A2D25FBD}"/>
                </a:ext>
              </a:extLst>
            </p:cNvPr>
            <p:cNvSpPr/>
            <p:nvPr/>
          </p:nvSpPr>
          <p:spPr>
            <a:xfrm>
              <a:off x="1197592" y="4040208"/>
              <a:ext cx="165648" cy="16564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id="{72514471-AF4E-4391-9799-B88C7B12561C}"/>
                </a:ext>
              </a:extLst>
            </p:cNvPr>
            <p:cNvCxnSpPr>
              <a:cxnSpLocks/>
            </p:cNvCxnSpPr>
            <p:nvPr/>
          </p:nvCxnSpPr>
          <p:spPr>
            <a:xfrm>
              <a:off x="1068301" y="3708947"/>
              <a:ext cx="1260260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833D554E-624F-4FDC-A04B-5DA536B3B879}"/>
                </a:ext>
              </a:extLst>
            </p:cNvPr>
            <p:cNvSpPr/>
            <p:nvPr/>
          </p:nvSpPr>
          <p:spPr>
            <a:xfrm>
              <a:off x="1594662" y="3296706"/>
              <a:ext cx="944033" cy="140309"/>
            </a:xfrm>
            <a:custGeom>
              <a:avLst/>
              <a:gdLst>
                <a:gd name="connsiteX0" fmla="*/ 0 w 944033"/>
                <a:gd name="connsiteY0" fmla="*/ 34080 h 140309"/>
                <a:gd name="connsiteX1" fmla="*/ 452967 w 944033"/>
                <a:gd name="connsiteY1" fmla="*/ 139914 h 140309"/>
                <a:gd name="connsiteX2" fmla="*/ 427567 w 944033"/>
                <a:gd name="connsiteY2" fmla="*/ 214 h 140309"/>
                <a:gd name="connsiteX3" fmla="*/ 944033 w 944033"/>
                <a:gd name="connsiteY3" fmla="*/ 114514 h 1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033" h="140309">
                  <a:moveTo>
                    <a:pt x="0" y="34080"/>
                  </a:moveTo>
                  <a:cubicBezTo>
                    <a:pt x="190853" y="89819"/>
                    <a:pt x="381706" y="145558"/>
                    <a:pt x="452967" y="139914"/>
                  </a:cubicBezTo>
                  <a:cubicBezTo>
                    <a:pt x="524228" y="134270"/>
                    <a:pt x="345723" y="4447"/>
                    <a:pt x="427567" y="214"/>
                  </a:cubicBezTo>
                  <a:cubicBezTo>
                    <a:pt x="509411" y="-4019"/>
                    <a:pt x="726722" y="55247"/>
                    <a:pt x="944033" y="114514"/>
                  </a:cubicBez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3E21FFAA-4EE5-4EC8-8BFC-721F0C6CE664}"/>
                </a:ext>
              </a:extLst>
            </p:cNvPr>
            <p:cNvSpPr/>
            <p:nvPr/>
          </p:nvSpPr>
          <p:spPr>
            <a:xfrm rot="20649748">
              <a:off x="1446801" y="3968170"/>
              <a:ext cx="1122480" cy="128657"/>
            </a:xfrm>
            <a:custGeom>
              <a:avLst/>
              <a:gdLst>
                <a:gd name="connsiteX0" fmla="*/ 0 w 944033"/>
                <a:gd name="connsiteY0" fmla="*/ 34080 h 140309"/>
                <a:gd name="connsiteX1" fmla="*/ 452967 w 944033"/>
                <a:gd name="connsiteY1" fmla="*/ 139914 h 140309"/>
                <a:gd name="connsiteX2" fmla="*/ 427567 w 944033"/>
                <a:gd name="connsiteY2" fmla="*/ 214 h 140309"/>
                <a:gd name="connsiteX3" fmla="*/ 944033 w 944033"/>
                <a:gd name="connsiteY3" fmla="*/ 114514 h 1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033" h="140309">
                  <a:moveTo>
                    <a:pt x="0" y="34080"/>
                  </a:moveTo>
                  <a:cubicBezTo>
                    <a:pt x="190853" y="89819"/>
                    <a:pt x="381706" y="145558"/>
                    <a:pt x="452967" y="139914"/>
                  </a:cubicBezTo>
                  <a:cubicBezTo>
                    <a:pt x="524228" y="134270"/>
                    <a:pt x="345723" y="4447"/>
                    <a:pt x="427567" y="214"/>
                  </a:cubicBezTo>
                  <a:cubicBezTo>
                    <a:pt x="509411" y="-4019"/>
                    <a:pt x="726722" y="55247"/>
                    <a:pt x="944033" y="11451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3" name="楕円 72">
            <a:extLst>
              <a:ext uri="{FF2B5EF4-FFF2-40B4-BE49-F238E27FC236}">
                <a16:creationId xmlns:a16="http://schemas.microsoft.com/office/drawing/2014/main" id="{D8E6324B-7020-4FF4-9CEA-5E27CBE09E8F}"/>
              </a:ext>
            </a:extLst>
          </p:cNvPr>
          <p:cNvSpPr/>
          <p:nvPr/>
        </p:nvSpPr>
        <p:spPr>
          <a:xfrm>
            <a:off x="2540608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65CCAC76-FEE5-48A2-BEA8-B220C85F63F8}"/>
              </a:ext>
            </a:extLst>
          </p:cNvPr>
          <p:cNvSpPr/>
          <p:nvPr/>
        </p:nvSpPr>
        <p:spPr>
          <a:xfrm>
            <a:off x="1981513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26CC2159-C4F9-460D-A747-365FEBB53C60}"/>
              </a:ext>
            </a:extLst>
          </p:cNvPr>
          <p:cNvSpPr/>
          <p:nvPr/>
        </p:nvSpPr>
        <p:spPr>
          <a:xfrm>
            <a:off x="2257523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E97F1FAA-AD5C-4AFA-A8A9-9F8F333E2839}"/>
              </a:ext>
            </a:extLst>
          </p:cNvPr>
          <p:cNvSpPr/>
          <p:nvPr/>
        </p:nvSpPr>
        <p:spPr>
          <a:xfrm>
            <a:off x="1713795" y="4075090"/>
            <a:ext cx="276012" cy="276799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60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7BAE0F0-8D09-419F-996E-26DD1F9E9387}"/>
              </a:ext>
            </a:extLst>
          </p:cNvPr>
          <p:cNvSpPr txBox="1"/>
          <p:nvPr/>
        </p:nvSpPr>
        <p:spPr>
          <a:xfrm>
            <a:off x="904305" y="1090537"/>
            <a:ext cx="106120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Quantization error in the video signal domain would be enhanced by OETF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000" dirty="0"/>
              <a:t>Blocking artifact is more visible at bright area. Especially for HDR contents, this artifact becomes salient due to its strong non-linearity.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ja-JP" sz="2000" dirty="0"/>
          </a:p>
          <a:p>
            <a:r>
              <a:rPr lang="en-US" altLang="ja-JP" sz="2000" dirty="0"/>
              <a:t>This proposal controls filter strength based on the averaged luma level of reconstructed samples at the deblocking filter</a:t>
            </a:r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33FCA0DC-D98B-44B2-8FAB-FC84D276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186266"/>
            <a:ext cx="10515600" cy="1030288"/>
          </a:xfrm>
        </p:spPr>
        <p:txBody>
          <a:bodyPr/>
          <a:lstStyle/>
          <a:p>
            <a:r>
              <a:rPr kumimoji="1" lang="en-US" altLang="ja-JP" dirty="0"/>
              <a:t>Luma-adaptive deblocking filter</a:t>
            </a:r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8D7923E-FED0-4D0B-8155-82B28FBF4412}"/>
              </a:ext>
            </a:extLst>
          </p:cNvPr>
          <p:cNvGrpSpPr/>
          <p:nvPr/>
        </p:nvGrpSpPr>
        <p:grpSpPr>
          <a:xfrm>
            <a:off x="2152440" y="2159871"/>
            <a:ext cx="4397422" cy="1497748"/>
            <a:chOff x="630980" y="1728198"/>
            <a:chExt cx="4397422" cy="1497748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7D8FF070-B9D5-4C10-A766-2219FA126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0980" y="1728198"/>
              <a:ext cx="2124438" cy="1497748"/>
            </a:xfrm>
            <a:prstGeom prst="rect">
              <a:avLst/>
            </a:prstGeom>
          </p:spPr>
        </p:pic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D764DCB7-D995-4711-ACC2-25815CC283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35000"/>
                      </a14:imgEffect>
                    </a14:imgLayer>
                  </a14:imgProps>
                </a:ext>
              </a:extLst>
            </a:blip>
            <a:srcRect l="27016" t="61122" r="50068" b="14848"/>
            <a:stretch/>
          </p:blipFill>
          <p:spPr>
            <a:xfrm>
              <a:off x="3322369" y="1820944"/>
              <a:ext cx="1706033" cy="1261278"/>
            </a:xfrm>
            <a:prstGeom prst="rect">
              <a:avLst/>
            </a:prstGeom>
          </p:spPr>
        </p:pic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C0867353-17B3-403A-B0C8-EF3C393FDCB7}"/>
                </a:ext>
              </a:extLst>
            </p:cNvPr>
            <p:cNvSpPr/>
            <p:nvPr/>
          </p:nvSpPr>
          <p:spPr>
            <a:xfrm>
              <a:off x="1279079" y="2735908"/>
              <a:ext cx="248472" cy="1778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98F8D437-1330-49C7-9CE7-696D21D33C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7551" y="1832792"/>
              <a:ext cx="1794818" cy="9001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007CD264-4C13-4FEC-9E78-B2EBD5B09ECC}"/>
                </a:ext>
              </a:extLst>
            </p:cNvPr>
            <p:cNvCxnSpPr>
              <a:cxnSpLocks/>
            </p:cNvCxnSpPr>
            <p:nvPr/>
          </p:nvCxnSpPr>
          <p:spPr>
            <a:xfrm>
              <a:off x="1527551" y="2928379"/>
              <a:ext cx="1794818" cy="1444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図 43">
            <a:extLst>
              <a:ext uri="{FF2B5EF4-FFF2-40B4-BE49-F238E27FC236}">
                <a16:creationId xmlns:a16="http://schemas.microsoft.com/office/drawing/2014/main" id="{28460373-CBA9-440B-8AF8-D3CE87E8DC00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6" b="75101"/>
          <a:stretch/>
        </p:blipFill>
        <p:spPr bwMode="auto">
          <a:xfrm>
            <a:off x="664933" y="4670362"/>
            <a:ext cx="4985721" cy="1691477"/>
          </a:xfrm>
          <a:prstGeom prst="rect">
            <a:avLst/>
          </a:prstGeom>
          <a:noFill/>
        </p:spPr>
      </p:pic>
      <p:sp>
        <p:nvSpPr>
          <p:cNvPr id="2" name="楕円 1">
            <a:extLst>
              <a:ext uri="{FF2B5EF4-FFF2-40B4-BE49-F238E27FC236}">
                <a16:creationId xmlns:a16="http://schemas.microsoft.com/office/drawing/2014/main" id="{36138608-6225-417B-AE4B-30463D787084}"/>
              </a:ext>
            </a:extLst>
          </p:cNvPr>
          <p:cNvSpPr/>
          <p:nvPr/>
        </p:nvSpPr>
        <p:spPr>
          <a:xfrm>
            <a:off x="2619587" y="4739100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301F7513-F9B5-46E6-8E77-F9852C3B974D}"/>
              </a:ext>
            </a:extLst>
          </p:cNvPr>
          <p:cNvSpPr/>
          <p:nvPr/>
        </p:nvSpPr>
        <p:spPr>
          <a:xfrm>
            <a:off x="2619587" y="5862305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DAA42E85-5E97-4F7C-B863-59B9374796EF}"/>
              </a:ext>
            </a:extLst>
          </p:cNvPr>
          <p:cNvSpPr/>
          <p:nvPr/>
        </p:nvSpPr>
        <p:spPr>
          <a:xfrm>
            <a:off x="3235537" y="4739100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B7761A5C-8CFD-472E-8DFC-FEBBEF5D72E8}"/>
              </a:ext>
            </a:extLst>
          </p:cNvPr>
          <p:cNvSpPr/>
          <p:nvPr/>
        </p:nvSpPr>
        <p:spPr>
          <a:xfrm>
            <a:off x="3235537" y="5862305"/>
            <a:ext cx="465666" cy="499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C119A71-8EDF-4E41-8715-27B9A6267249}"/>
                  </a:ext>
                </a:extLst>
              </p:cNvPr>
              <p:cNvSpPr txBox="1"/>
              <p:nvPr/>
            </p:nvSpPr>
            <p:spPr>
              <a:xfrm>
                <a:off x="6187084" y="5132027"/>
                <a:ext cx="4728730" cy="8243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𝐿𝐿</m:t>
                      </m:r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0,3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  <m:t>0,3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ja-JP" sz="2400" i="1">
                              <a:latin typeface="Cambria Math" panose="02040503050406030204" pitchFamily="18" charset="0"/>
                            </a:rPr>
                            <m:t>≫2</m:t>
                          </m:r>
                        </m:num>
                        <m:den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1≪</m:t>
                          </m:r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𝐵𝑖𝑡𝐷𝑒𝑝𝑡h</m:t>
                          </m:r>
                        </m:den>
                      </m:f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C119A71-8EDF-4E41-8715-27B9A6267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084" y="5132027"/>
                <a:ext cx="4728730" cy="8243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E76AF7-C161-4F55-ABF4-7F67BDA38895}"/>
              </a:ext>
            </a:extLst>
          </p:cNvPr>
          <p:cNvSpPr txBox="1"/>
          <p:nvPr/>
        </p:nvSpPr>
        <p:spPr>
          <a:xfrm>
            <a:off x="5775538" y="4670362"/>
            <a:ext cx="3139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Averaged Luma level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21514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48610</TotalTime>
  <Words>4406</Words>
  <Application>Microsoft Office PowerPoint</Application>
  <PresentationFormat>ワイド画面</PresentationFormat>
  <Paragraphs>1721</Paragraphs>
  <Slides>26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36" baseType="lpstr">
      <vt:lpstr>ＭＳ Ｐゴシック</vt:lpstr>
      <vt:lpstr>ＭＳ 明朝</vt:lpstr>
      <vt:lpstr>游ゴシック</vt:lpstr>
      <vt:lpstr>游ゴシック Light</vt:lpstr>
      <vt:lpstr>Arial</vt:lpstr>
      <vt:lpstr>Calibri</vt:lpstr>
      <vt:lpstr>Cambria Math</vt:lpstr>
      <vt:lpstr>Times New Roman</vt:lpstr>
      <vt:lpstr>Wingdings</vt:lpstr>
      <vt:lpstr>Office テーマ</vt:lpstr>
      <vt:lpstr>SDR and HDR video coding technology proposal by NHK and SHARP</vt:lpstr>
      <vt:lpstr>Introduction</vt:lpstr>
      <vt:lpstr>PowerPoint プレゼンテーション</vt:lpstr>
      <vt:lpstr>Overview of J0027-only tools</vt:lpstr>
      <vt:lpstr>PowerPoint プレゼンテーション</vt:lpstr>
      <vt:lpstr>PowerPoint プレゼンテーション</vt:lpstr>
      <vt:lpstr>PowerPoint プレゼンテーション</vt:lpstr>
      <vt:lpstr>Position dependent intra interpolation filter</vt:lpstr>
      <vt:lpstr>Luma-adaptive deblocking filter</vt:lpstr>
      <vt:lpstr>PowerPoint プレゼンテーション</vt:lpstr>
      <vt:lpstr>Chroma DM binarization bug fix</vt:lpstr>
      <vt:lpstr>Chroma DM binarization bug fix</vt:lpstr>
      <vt:lpstr>Encoder optimization</vt:lpstr>
      <vt:lpstr>SDR CS1 result (Submitted software)</vt:lpstr>
      <vt:lpstr>SDR CS2 result (Submitted software)</vt:lpstr>
      <vt:lpstr>SDR CS1 result (Bug-fixed software)</vt:lpstr>
      <vt:lpstr>SDR CS2 result (Bug-fixed software)</vt:lpstr>
      <vt:lpstr>Submitted vs Bug-fixed</vt:lpstr>
      <vt:lpstr>HDR CS1 result (Submitted software) over HM</vt:lpstr>
      <vt:lpstr>HDR CS1 result (Submitted software) over JEM</vt:lpstr>
      <vt:lpstr>HDR CS1 result (Bug-fixed software) over HM</vt:lpstr>
      <vt:lpstr>HDR CS1 result (Bug-fixed software) over JEM</vt:lpstr>
      <vt:lpstr>Conclusion</vt:lpstr>
      <vt:lpstr>Summary of coding tools</vt:lpstr>
      <vt:lpstr>PowerPoint プレゼンテーション</vt:lpstr>
      <vt:lpstr>HDR specific tool in J0027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市ヶ谷　敦　郎</dc:creator>
  <cp:lastModifiedBy>S. Iwamura</cp:lastModifiedBy>
  <cp:revision>237</cp:revision>
  <cp:lastPrinted>2018-02-02T06:13:38Z</cp:lastPrinted>
  <dcterms:created xsi:type="dcterms:W3CDTF">2017-11-08T08:37:42Z</dcterms:created>
  <dcterms:modified xsi:type="dcterms:W3CDTF">2018-04-17T16:27:53Z</dcterms:modified>
</cp:coreProperties>
</file>