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95" r:id="rId2"/>
    <p:sldId id="261" r:id="rId3"/>
    <p:sldId id="292" r:id="rId4"/>
    <p:sldId id="286" r:id="rId5"/>
    <p:sldId id="287" r:id="rId6"/>
    <p:sldId id="288" r:id="rId7"/>
    <p:sldId id="289" r:id="rId8"/>
    <p:sldId id="268" r:id="rId9"/>
    <p:sldId id="293" r:id="rId10"/>
    <p:sldId id="294" r:id="rId11"/>
    <p:sldId id="290" r:id="rId12"/>
    <p:sldId id="291" r:id="rId13"/>
    <p:sldId id="270" r:id="rId14"/>
    <p:sldId id="258" r:id="rId15"/>
    <p:sldId id="283" r:id="rId16"/>
    <p:sldId id="284" r:id="rId17"/>
    <p:sldId id="285" r:id="rId18"/>
    <p:sldId id="262" r:id="rId19"/>
    <p:sldId id="263" r:id="rId20"/>
    <p:sldId id="296" r:id="rId21"/>
    <p:sldId id="277" r:id="rId2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010"/>
    <p:restoredTop sz="94669"/>
  </p:normalViewPr>
  <p:slideViewPr>
    <p:cSldViewPr>
      <p:cViewPr varScale="1">
        <p:scale>
          <a:sx n="148" d="100"/>
          <a:sy n="148" d="100"/>
        </p:scale>
        <p:origin x="1384" y="19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9FA01FC-5907-4C16-9A16-757FEBC12B81}" type="datetimeFigureOut">
              <a:rPr lang="en-US" smtClean="0"/>
              <a:t>4/13/18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1DFE73-9A45-4325-A18E-2C458AF0EE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37822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30EF44-19A3-4E46-9F70-09FB20ED45A1}" type="datetimeFigureOut">
              <a:rPr lang="en-US" smtClean="0"/>
              <a:t>4/13/18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397289-9FCF-444F-8C90-A5D8715B61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40633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30EF44-19A3-4E46-9F70-09FB20ED45A1}" type="datetimeFigureOut">
              <a:rPr lang="en-US" smtClean="0"/>
              <a:t>4/13/18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397289-9FCF-444F-8C90-A5D8715B61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12154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30EF44-19A3-4E46-9F70-09FB20ED45A1}" type="datetimeFigureOut">
              <a:rPr lang="en-US" smtClean="0"/>
              <a:t>4/13/18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397289-9FCF-444F-8C90-A5D8715B61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665148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I:\YISSUE\삼성\그래픽 모티브\아이콘\브랜딩4-1(아이콘)-15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700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직사각형 6"/>
          <p:cNvSpPr/>
          <p:nvPr userDrawn="1"/>
        </p:nvSpPr>
        <p:spPr>
          <a:xfrm>
            <a:off x="0" y="6312219"/>
            <a:ext cx="8486775" cy="45719"/>
          </a:xfrm>
          <a:prstGeom prst="rect">
            <a:avLst/>
          </a:prstGeom>
          <a:gradFill flip="none" rotWithShape="1">
            <a:gsLst>
              <a:gs pos="0">
                <a:srgbClr val="044EA2"/>
              </a:gs>
              <a:gs pos="50000">
                <a:srgbClr val="044EA2">
                  <a:shade val="67500"/>
                  <a:satMod val="115000"/>
                  <a:lumMod val="96000"/>
                  <a:lumOff val="4000"/>
                </a:srgbClr>
              </a:gs>
              <a:gs pos="100000">
                <a:srgbClr val="044EA2">
                  <a:shade val="100000"/>
                  <a:satMod val="115000"/>
                  <a:lumMod val="90000"/>
                  <a:lumOff val="10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2" name="직사각형 11"/>
          <p:cNvSpPr/>
          <p:nvPr userDrawn="1"/>
        </p:nvSpPr>
        <p:spPr>
          <a:xfrm>
            <a:off x="8562976" y="6312218"/>
            <a:ext cx="175418" cy="45720"/>
          </a:xfrm>
          <a:prstGeom prst="rect">
            <a:avLst/>
          </a:prstGeom>
          <a:gradFill flip="none" rotWithShape="1">
            <a:gsLst>
              <a:gs pos="0">
                <a:srgbClr val="044EA2"/>
              </a:gs>
              <a:gs pos="50000">
                <a:srgbClr val="044EA2">
                  <a:shade val="67500"/>
                  <a:satMod val="115000"/>
                  <a:lumMod val="96000"/>
                  <a:lumOff val="4000"/>
                </a:srgbClr>
              </a:gs>
              <a:gs pos="100000">
                <a:srgbClr val="044EA2">
                  <a:shade val="100000"/>
                  <a:satMod val="115000"/>
                  <a:lumMod val="90000"/>
                  <a:lumOff val="10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3" name="직사각형 12"/>
          <p:cNvSpPr/>
          <p:nvPr userDrawn="1"/>
        </p:nvSpPr>
        <p:spPr>
          <a:xfrm>
            <a:off x="8808243" y="6312218"/>
            <a:ext cx="87709" cy="45720"/>
          </a:xfrm>
          <a:prstGeom prst="rect">
            <a:avLst/>
          </a:prstGeom>
          <a:gradFill flip="none" rotWithShape="1">
            <a:gsLst>
              <a:gs pos="0">
                <a:srgbClr val="044EA2"/>
              </a:gs>
              <a:gs pos="50000">
                <a:srgbClr val="044EA2">
                  <a:shade val="67500"/>
                  <a:satMod val="115000"/>
                  <a:lumMod val="96000"/>
                  <a:lumOff val="4000"/>
                </a:srgbClr>
              </a:gs>
              <a:gs pos="100000">
                <a:srgbClr val="044EA2">
                  <a:shade val="100000"/>
                  <a:satMod val="115000"/>
                  <a:lumMod val="90000"/>
                  <a:lumOff val="10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4" name="직사각형 13"/>
          <p:cNvSpPr/>
          <p:nvPr userDrawn="1"/>
        </p:nvSpPr>
        <p:spPr>
          <a:xfrm>
            <a:off x="8957666" y="6312218"/>
            <a:ext cx="45719" cy="45720"/>
          </a:xfrm>
          <a:prstGeom prst="rect">
            <a:avLst/>
          </a:prstGeom>
          <a:gradFill flip="none" rotWithShape="1">
            <a:gsLst>
              <a:gs pos="0">
                <a:srgbClr val="044EA2"/>
              </a:gs>
              <a:gs pos="50000">
                <a:srgbClr val="044EA2">
                  <a:shade val="67500"/>
                  <a:satMod val="115000"/>
                  <a:lumMod val="96000"/>
                  <a:lumOff val="4000"/>
                </a:srgbClr>
              </a:gs>
              <a:gs pos="100000">
                <a:srgbClr val="044EA2">
                  <a:shade val="100000"/>
                  <a:satMod val="115000"/>
                  <a:lumMod val="90000"/>
                  <a:lumOff val="10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4385891" y="6471252"/>
            <a:ext cx="37221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fld id="{260E2A6B-A809-4840-BF14-8648BC0BDF87}" type="slidenum">
              <a:rPr lang="id-ID" sz="1200" b="0" i="0" smtClean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  <a:cs typeface="Titillium" charset="0"/>
              </a:rPr>
              <a:pPr algn="l"/>
              <a:t>‹#›</a:t>
            </a:fld>
            <a:endParaRPr lang="en-MY" sz="2400" b="0" i="0" dirty="0">
              <a:solidFill>
                <a:schemeClr val="bg1">
                  <a:lumMod val="50000"/>
                </a:schemeClr>
              </a:solidFill>
              <a:latin typeface="+mn-ea"/>
              <a:ea typeface="+mn-ea"/>
              <a:cs typeface="Titillium" charset="0"/>
            </a:endParaRPr>
          </a:p>
        </p:txBody>
      </p:sp>
      <p:sp>
        <p:nvSpPr>
          <p:cNvPr id="3" name="텍스트 개체 틀 2"/>
          <p:cNvSpPr>
            <a:spLocks noGrp="1"/>
          </p:cNvSpPr>
          <p:nvPr>
            <p:ph type="body" sz="quarter" idx="10"/>
          </p:nvPr>
        </p:nvSpPr>
        <p:spPr>
          <a:xfrm>
            <a:off x="248444" y="895546"/>
            <a:ext cx="8647112" cy="5221214"/>
          </a:xfrm>
          <a:prstGeom prst="rect">
            <a:avLst/>
          </a:prstGeom>
        </p:spPr>
        <p:txBody>
          <a:bodyPr/>
          <a:lstStyle>
            <a:lvl1pPr marL="285750" indent="-285750" algn="l" defTabSz="914400" rtl="0" eaLnBrk="1" latinLnBrk="1" hangingPunct="1">
              <a:buBlip>
                <a:blip r:embed="rId3"/>
              </a:buBlip>
              <a:defRPr lang="ko-KR" altLang="en-US" sz="1800" b="1" kern="1200" dirty="0" smtClean="0">
                <a:solidFill>
                  <a:schemeClr val="tx1"/>
                </a:solidFill>
                <a:latin typeface="+mj-ea"/>
                <a:ea typeface="+mn-ea"/>
                <a:cs typeface="+mn-cs"/>
              </a:defRPr>
            </a:lvl1pPr>
            <a:lvl2pPr marL="539750" indent="-179388">
              <a:defRPr sz="1600"/>
            </a:lvl2pPr>
            <a:lvl3pPr marL="809625" indent="-179388">
              <a:defRPr sz="1400"/>
            </a:lvl3pPr>
            <a:lvl4pPr marL="1079500" indent="-179388">
              <a:defRPr sz="1200"/>
            </a:lvl4pPr>
            <a:lvl5pPr marL="1341438" indent="-179388">
              <a:defRPr sz="1100"/>
            </a:lvl5pPr>
          </a:lstStyle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5" name="제목 4"/>
          <p:cNvSpPr>
            <a:spLocks noGrp="1"/>
          </p:cNvSpPr>
          <p:nvPr>
            <p:ph type="title"/>
          </p:nvPr>
        </p:nvSpPr>
        <p:spPr>
          <a:xfrm>
            <a:off x="248445" y="118693"/>
            <a:ext cx="8647112" cy="480131"/>
          </a:xfrm>
          <a:prstGeom prst="rect">
            <a:avLst/>
          </a:prstGeom>
        </p:spPr>
        <p:txBody>
          <a:bodyPr wrap="square">
            <a:spAutoFit/>
          </a:bodyPr>
          <a:lstStyle>
            <a:lvl1pPr>
              <a:defRPr lang="ko-KR" altLang="en-US" sz="2800">
                <a:solidFill>
                  <a:schemeClr val="bg1"/>
                </a:solidFill>
                <a:cs typeface="+mn-cs"/>
              </a:defRPr>
            </a:lvl1pPr>
          </a:lstStyle>
          <a:p>
            <a:pPr marL="0" lvl="0"/>
            <a:r>
              <a:rPr lang="ko-KR" altLang="en-US" dirty="0"/>
              <a:t>마스터 제목 스타일 편집</a:t>
            </a:r>
          </a:p>
        </p:txBody>
      </p:sp>
    </p:spTree>
    <p:extLst>
      <p:ext uri="{BB962C8B-B14F-4D97-AF65-F5344CB8AC3E}">
        <p14:creationId xmlns:p14="http://schemas.microsoft.com/office/powerpoint/2010/main" val="396348831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8045301" y="6579410"/>
            <a:ext cx="1066800" cy="233602"/>
          </a:xfrm>
          <a:prstGeom prst="rect">
            <a:avLst/>
          </a:prstGeom>
        </p:spPr>
        <p:txBody>
          <a:bodyPr/>
          <a:lstStyle>
            <a:lvl1pPr algn="r" latinLnBrk="0">
              <a:defRPr sz="10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fld id="{41CB6D96-E065-46D7-BFC0-473F3D5B23B3}" type="slidenum">
              <a:rPr lang="ko-KR" altLang="en-US" smtClean="0"/>
              <a:pPr/>
              <a:t>‹#›</a:t>
            </a:fld>
            <a:r>
              <a:rPr lang="ko-KR" altLang="en-US"/>
              <a:t> </a:t>
            </a:r>
            <a:r>
              <a:rPr lang="en-US" altLang="ko-KR"/>
              <a:t>/ 3</a:t>
            </a:r>
            <a:endParaRPr lang="ko-KR" altLang="en-US" dirty="0"/>
          </a:p>
        </p:txBody>
      </p:sp>
      <p:sp>
        <p:nvSpPr>
          <p:cNvPr id="13" name="내용 개체 틀 2"/>
          <p:cNvSpPr>
            <a:spLocks noGrp="1"/>
          </p:cNvSpPr>
          <p:nvPr>
            <p:ph idx="13" hasCustomPrompt="1"/>
          </p:nvPr>
        </p:nvSpPr>
        <p:spPr>
          <a:xfrm>
            <a:off x="251520" y="798195"/>
            <a:ext cx="8712968" cy="5727150"/>
          </a:xfrm>
          <a:prstGeom prst="rect">
            <a:avLst/>
          </a:prstGeom>
        </p:spPr>
        <p:txBody>
          <a:bodyPr/>
          <a:lstStyle>
            <a:lvl1pPr marL="265113" indent="-265113" latinLnBrk="0">
              <a:lnSpc>
                <a:spcPct val="160000"/>
              </a:lnSpc>
              <a:spcBef>
                <a:spcPts val="0"/>
              </a:spcBef>
              <a:buSzPct val="110000"/>
              <a:buFontTx/>
              <a:buBlip>
                <a:blip r:embed="rId2"/>
              </a:buBlip>
              <a:defRPr sz="1800"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04825" indent="-200025" latinLnBrk="0">
              <a:lnSpc>
                <a:spcPct val="160000"/>
              </a:lnSpc>
              <a:spcBef>
                <a:spcPts val="0"/>
              </a:spcBef>
              <a:buSzPct val="110000"/>
              <a:buFont typeface="맑은 고딕" panose="020B0503020000020004" pitchFamily="50" charset="-127"/>
              <a:buChar char="-"/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14375" indent="-152400" latinLnBrk="0">
              <a:lnSpc>
                <a:spcPct val="160000"/>
              </a:lnSpc>
              <a:spcBef>
                <a:spcPts val="0"/>
              </a:spcBef>
              <a:buSzPct val="110000"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19138" indent="-177800">
              <a:defRPr sz="1400"/>
            </a:lvl4pPr>
          </a:lstStyle>
          <a:p>
            <a:pPr lvl="0"/>
            <a:r>
              <a:rPr lang="en-US" altLang="ko-KR" dirty="0"/>
              <a:t>Master Text</a:t>
            </a:r>
            <a:endParaRPr lang="ko-KR" altLang="en-US" dirty="0"/>
          </a:p>
          <a:p>
            <a:pPr lvl="1"/>
            <a:r>
              <a:rPr lang="en-US" altLang="ko-KR" dirty="0"/>
              <a:t>Second Level</a:t>
            </a:r>
          </a:p>
          <a:p>
            <a:pPr lvl="2"/>
            <a:r>
              <a:rPr lang="en-US" altLang="ko-KR" dirty="0"/>
              <a:t>Third Level</a:t>
            </a:r>
            <a:endParaRPr lang="ko-KR" altLang="en-US" dirty="0"/>
          </a:p>
        </p:txBody>
      </p:sp>
      <p:sp>
        <p:nvSpPr>
          <p:cNvPr id="9" name="직사각형 8"/>
          <p:cNvSpPr/>
          <p:nvPr userDrawn="1"/>
        </p:nvSpPr>
        <p:spPr>
          <a:xfrm>
            <a:off x="-10633" y="752476"/>
            <a:ext cx="9144000" cy="45719"/>
          </a:xfrm>
          <a:prstGeom prst="rect">
            <a:avLst/>
          </a:prstGeom>
          <a:gradFill>
            <a:gsLst>
              <a:gs pos="100000">
                <a:schemeClr val="tx1">
                  <a:lumMod val="50000"/>
                  <a:lumOff val="50000"/>
                </a:schemeClr>
              </a:gs>
              <a:gs pos="0">
                <a:schemeClr val="bg1"/>
              </a:gs>
            </a:gsLst>
            <a:path path="circle">
              <a:fillToRect l="100000" t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latinLnBrk="0"/>
            <a:endParaRPr lang="ko-KR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3" name="그림 22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57820" y="186607"/>
            <a:ext cx="1042058" cy="784533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title" hasCustomPrompt="1"/>
          </p:nvPr>
        </p:nvSpPr>
        <p:spPr>
          <a:xfrm>
            <a:off x="179512" y="126302"/>
            <a:ext cx="8229600" cy="5297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latinLnBrk="0">
              <a:defRPr kumimoji="0" lang="ko-KR" altLang="en-US" sz="2800" b="1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삼성긴고딕OTF ExtraBold" pitchFamily="34" charset="-127"/>
                <a:cs typeface="Arial" panose="020B0604020202020204" pitchFamily="34" charset="0"/>
              </a:defRPr>
            </a:lvl1pPr>
          </a:lstStyle>
          <a:p>
            <a:pPr marL="0" marR="0" lvl="0" indent="0" algn="l" fontAlgn="auto">
              <a:lnSpc>
                <a:spcPct val="100000"/>
              </a:lnSpc>
              <a:spcAft>
                <a:spcPts val="0"/>
              </a:spcAft>
              <a:buClrTx/>
              <a:buSzTx/>
              <a:buFontTx/>
              <a:tabLst/>
            </a:pPr>
            <a:r>
              <a:rPr lang="en-US" altLang="ko-KR" dirty="0"/>
              <a:t>Title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964317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제목 18"/>
          <p:cNvSpPr>
            <a:spLocks noGrp="1"/>
          </p:cNvSpPr>
          <p:nvPr>
            <p:ph type="title"/>
          </p:nvPr>
        </p:nvSpPr>
        <p:spPr>
          <a:xfrm>
            <a:off x="567528" y="3426611"/>
            <a:ext cx="8271672" cy="520363"/>
          </a:xfrm>
          <a:prstGeom prst="rect">
            <a:avLst/>
          </a:prstGeom>
        </p:spPr>
        <p:txBody>
          <a:bodyPr/>
          <a:lstStyle>
            <a:lvl1pPr>
              <a:defRPr kumimoji="1" lang="ko-KR" altLang="en-US" sz="3300">
                <a:solidFill>
                  <a:schemeClr val="bg2">
                    <a:lumMod val="10000"/>
                  </a:schemeClr>
                </a:solidFill>
                <a:cs typeface="Exo 2" charset="0"/>
              </a:defRPr>
            </a:lvl1pPr>
          </a:lstStyle>
          <a:p>
            <a:pPr marL="0" lvl="0"/>
            <a:r>
              <a:rPr lang="ko-KR" altLang="en-US" dirty="0"/>
              <a:t>마스터 제목 스타일 편집</a:t>
            </a:r>
          </a:p>
        </p:txBody>
      </p:sp>
    </p:spTree>
    <p:extLst>
      <p:ext uri="{BB962C8B-B14F-4D97-AF65-F5344CB8AC3E}">
        <p14:creationId xmlns:p14="http://schemas.microsoft.com/office/powerpoint/2010/main" val="21964402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30EF44-19A3-4E46-9F70-09FB20ED45A1}" type="datetimeFigureOut">
              <a:rPr lang="en-US" smtClean="0"/>
              <a:t>4/13/18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397289-9FCF-444F-8C90-A5D8715B61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47116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30EF44-19A3-4E46-9F70-09FB20ED45A1}" type="datetimeFigureOut">
              <a:rPr lang="en-US" smtClean="0"/>
              <a:t>4/13/18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397289-9FCF-444F-8C90-A5D8715B61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77856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30EF44-19A3-4E46-9F70-09FB20ED45A1}" type="datetimeFigureOut">
              <a:rPr lang="en-US" smtClean="0"/>
              <a:t>4/13/18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397289-9FCF-444F-8C90-A5D8715B61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93315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30EF44-19A3-4E46-9F70-09FB20ED45A1}" type="datetimeFigureOut">
              <a:rPr lang="en-US" smtClean="0"/>
              <a:t>4/13/18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397289-9FCF-444F-8C90-A5D8715B61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3243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30EF44-19A3-4E46-9F70-09FB20ED45A1}" type="datetimeFigureOut">
              <a:rPr lang="en-US" smtClean="0"/>
              <a:t>4/13/18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397289-9FCF-444F-8C90-A5D8715B61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87108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30EF44-19A3-4E46-9F70-09FB20ED45A1}" type="datetimeFigureOut">
              <a:rPr lang="en-US" smtClean="0"/>
              <a:t>4/13/18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397289-9FCF-444F-8C90-A5D8715B61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38188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30EF44-19A3-4E46-9F70-09FB20ED45A1}" type="datetimeFigureOut">
              <a:rPr lang="en-US" smtClean="0"/>
              <a:t>4/13/18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397289-9FCF-444F-8C90-A5D8715B61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25909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30EF44-19A3-4E46-9F70-09FB20ED45A1}" type="datetimeFigureOut">
              <a:rPr lang="en-US" smtClean="0"/>
              <a:t>4/13/18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397289-9FCF-444F-8C90-A5D8715B61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47783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30EF44-19A3-4E46-9F70-09FB20ED45A1}" type="datetimeFigureOut">
              <a:rPr lang="en-US" smtClean="0"/>
              <a:t>4/13/18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397289-9FCF-444F-8C90-A5D8715B61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46623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2" r:id="rId13"/>
    <p:sldLayoutId id="2147483663" r:id="rId1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8.jpeg"/><Relationship Id="rId4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tiff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microsoft.com/office/2007/relationships/hdphoto" Target="../media/hdphoto2.wdp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3.png"/><Relationship Id="rId5" Type="http://schemas.microsoft.com/office/2007/relationships/hdphoto" Target="../media/hdphoto1.wdp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tiff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538953" y="2918327"/>
            <a:ext cx="8271672" cy="520363"/>
          </a:xfrm>
        </p:spPr>
        <p:txBody>
          <a:bodyPr>
            <a:normAutofit fontScale="90000"/>
          </a:bodyPr>
          <a:lstStyle/>
          <a:p>
            <a:r>
              <a:rPr lang="en-CA" altLang="en-US" b="1" dirty="0"/>
              <a:t>JVET-J0024 and JVET-J0025</a:t>
            </a:r>
            <a:br>
              <a:rPr lang="en-CA" altLang="en-US" b="1" dirty="0"/>
            </a:br>
            <a:br>
              <a:rPr lang="en-CA" altLang="en-US" b="1" dirty="0"/>
            </a:br>
            <a:r>
              <a:rPr lang="en-CA" altLang="en-US" b="1" dirty="0"/>
              <a:t>Description of 360° video coding technology proposal by Samsung, Huawei, GoPro, and HiSilicon</a:t>
            </a:r>
            <a:endParaRPr lang="ko-KR" altLang="en-US" dirty="0"/>
          </a:p>
        </p:txBody>
      </p:sp>
      <p:sp>
        <p:nvSpPr>
          <p:cNvPr id="3" name="부제 2"/>
          <p:cNvSpPr txBox="1">
            <a:spLocks/>
          </p:cNvSpPr>
          <p:nvPr/>
        </p:nvSpPr>
        <p:spPr>
          <a:xfrm>
            <a:off x="538953" y="5562600"/>
            <a:ext cx="2647950" cy="736351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ea"/>
                <a:ea typeface="+mn-ea"/>
                <a:cs typeface="Noto Sans CJK KR" charset="-127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ea"/>
                <a:ea typeface="+mn-ea"/>
                <a:cs typeface="Noto Sans CJK KR" charset="-127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ea"/>
                <a:ea typeface="+mn-ea"/>
                <a:cs typeface="Noto Sans CJK KR" charset="-127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ea"/>
                <a:ea typeface="+mn-ea"/>
                <a:cs typeface="Noto Sans CJK KR" charset="-127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ea"/>
                <a:ea typeface="+mn-ea"/>
                <a:cs typeface="Noto Sans CJK KR" charset="-127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kumimoji="1" lang="ko-KR" altLang="en-US" sz="1500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kumimoji="1" lang="en-US" altLang="ko-KR" sz="1500" dirty="0">
                <a:solidFill>
                  <a:schemeClr val="bg2">
                    <a:lumMod val="10000"/>
                  </a:schemeClr>
                </a:solidFill>
              </a:rPr>
              <a:t>April 13, 2018</a:t>
            </a:r>
            <a:endParaRPr kumimoji="1" lang="ko-KR" altLang="en-US" sz="1500" dirty="0">
              <a:solidFill>
                <a:schemeClr val="bg2">
                  <a:lumMod val="1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457980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BD-rate gains</a:t>
            </a:r>
          </a:p>
          <a:p>
            <a:pPr>
              <a:buFont typeface="Arial" panose="020B0604020202020204" pitchFamily="34" charset="0"/>
              <a:buChar char="•"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Arial" panose="020B0604020202020204" pitchFamily="34" charset="0"/>
              <a:buChar char="•"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Arial" panose="020B0604020202020204" pitchFamily="34" charset="0"/>
              <a:buChar char="•"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Arial" panose="020B0604020202020204" pitchFamily="34" charset="0"/>
              <a:buChar char="•"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Arial" panose="020B0604020202020204" pitchFamily="34" charset="0"/>
              <a:buChar char="•"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Arial" panose="020B0604020202020204" pitchFamily="34" charset="0"/>
              <a:buChar char="•"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Arial" panose="020B0604020202020204" pitchFamily="34" charset="0"/>
              <a:buChar char="•"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Arial" panose="020B0604020202020204" pitchFamily="34" charset="0"/>
              <a:buChar char="•"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Arial" panose="020B0604020202020204" pitchFamily="34" charset="0"/>
              <a:buChar char="•"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Arial" panose="020B0604020202020204" pitchFamily="34" charset="0"/>
              <a:buChar char="•"/>
            </a:pPr>
            <a:endParaRPr lang="en-US" b="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sz="1600" b="0" dirty="0">
                <a:latin typeface="Arial" panose="020B0604020202020204" pitchFamily="34" charset="0"/>
                <a:cs typeface="Arial" panose="020B0604020202020204" pitchFamily="34" charset="0"/>
              </a:rPr>
              <a:t>360lib-5.0-HM16.16 using CTC conditions.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1600" b="0" dirty="0">
                <a:latin typeface="Arial" panose="020B0604020202020204" pitchFamily="34" charset="0"/>
                <a:cs typeface="Arial" panose="020B0604020202020204" pitchFamily="34" charset="0"/>
              </a:rPr>
              <a:t>Average BD-rate gain of 0.22% </a:t>
            </a:r>
            <a:r>
              <a:rPr lang="en-US" altLang="en-US" sz="1600" b="0" dirty="0">
                <a:latin typeface="Arial" panose="020B0604020202020204" pitchFamily="34" charset="0"/>
                <a:cs typeface="Arial" panose="020B0604020202020204" pitchFamily="34" charset="0"/>
              </a:rPr>
              <a:t>for </a:t>
            </a:r>
            <a:r>
              <a:rPr lang="en-US" altLang="en-US" sz="1600" b="0" dirty="0" err="1">
                <a:latin typeface="Arial" panose="020B0604020202020204" pitchFamily="34" charset="0"/>
                <a:cs typeface="Arial" panose="020B0604020202020204" pitchFamily="34" charset="0"/>
              </a:rPr>
              <a:t>Luma</a:t>
            </a:r>
            <a:r>
              <a:rPr lang="en-US" altLang="en-US" sz="1600" b="0" dirty="0">
                <a:latin typeface="Arial" panose="020B0604020202020204" pitchFamily="34" charset="0"/>
                <a:cs typeface="Arial" panose="020B0604020202020204" pitchFamily="34" charset="0"/>
              </a:rPr>
              <a:t> component.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1600" b="0" dirty="0">
                <a:latin typeface="Arial" panose="020B0604020202020204" pitchFamily="34" charset="0"/>
                <a:cs typeface="Arial" panose="020B0604020202020204" pitchFamily="34" charset="0"/>
              </a:rPr>
              <a:t>Maximum </a:t>
            </a:r>
            <a:r>
              <a:rPr lang="en-US" sz="1600" b="0" dirty="0" err="1">
                <a:latin typeface="Arial" panose="020B0604020202020204" pitchFamily="34" charset="0"/>
                <a:cs typeface="Arial" panose="020B0604020202020204" pitchFamily="34" charset="0"/>
              </a:rPr>
              <a:t>Luma</a:t>
            </a:r>
            <a:r>
              <a:rPr lang="en-US" sz="1600" b="0" dirty="0">
                <a:latin typeface="Arial" panose="020B0604020202020204" pitchFamily="34" charset="0"/>
                <a:cs typeface="Arial" panose="020B0604020202020204" pitchFamily="34" charset="0"/>
              </a:rPr>
              <a:t> gain of 0.47% for </a:t>
            </a:r>
            <a:r>
              <a:rPr lang="en-US" sz="1600" b="0" dirty="0" err="1">
                <a:latin typeface="Arial" panose="020B0604020202020204" pitchFamily="34" charset="0"/>
                <a:cs typeface="Arial" panose="020B0604020202020204" pitchFamily="34" charset="0"/>
              </a:rPr>
              <a:t>ChairliftRide</a:t>
            </a:r>
            <a:r>
              <a:rPr lang="en-US" sz="1600" b="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48445" y="97149"/>
            <a:ext cx="8647112" cy="523220"/>
          </a:xfrm>
        </p:spPr>
        <p:txBody>
          <a:bodyPr/>
          <a:lstStyle/>
          <a:p>
            <a:pPr algn="l"/>
            <a:r>
              <a:rPr lang="en-US" dirty="0"/>
              <a:t>Inactive Region Filling - Results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6378259"/>
              </p:ext>
            </p:extLst>
          </p:nvPr>
        </p:nvGraphicFramePr>
        <p:xfrm>
          <a:off x="762000" y="1447800"/>
          <a:ext cx="7620001" cy="2514600"/>
        </p:xfrm>
        <a:graphic>
          <a:graphicData uri="http://schemas.openxmlformats.org/drawingml/2006/table">
            <a:tbl>
              <a:tblPr firstRow="1" firstCol="1" bandRow="1"/>
              <a:tblGrid>
                <a:gridCol w="10965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877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877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869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8698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8698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08698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314325">
                <a:tc rowSpan="2"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Batang"/>
                          <a:cs typeface="Times New Roman" panose="02020603050405020304" pitchFamily="18" charset="0"/>
                        </a:rPr>
                        <a:t>Sequence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  <a:latin typeface="Times New Roman"/>
                          <a:ea typeface="Batang"/>
                        </a:rPr>
                        <a:t>E2E WS PSNR Anchor</a:t>
                      </a:r>
                      <a:endParaRPr lang="en-US" sz="1400" dirty="0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  <a:latin typeface="Times New Roman"/>
                          <a:ea typeface="Batang"/>
                        </a:rPr>
                        <a:t>E2E WS PSNR - Filling</a:t>
                      </a:r>
                      <a:endParaRPr lang="en-US" sz="1400" dirty="0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432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Batang"/>
                          <a:cs typeface="Times New Roman" panose="02020603050405020304" pitchFamily="18" charset="0"/>
                        </a:rPr>
                        <a:t>Y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Batang"/>
                          <a:cs typeface="Times New Roman" panose="02020603050405020304" pitchFamily="18" charset="0"/>
                        </a:rPr>
                        <a:t>U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Batang"/>
                          <a:cs typeface="Times New Roman" panose="02020603050405020304" pitchFamily="18" charset="0"/>
                        </a:rPr>
                        <a:t>V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Batang"/>
                          <a:cs typeface="Times New Roman" panose="02020603050405020304" pitchFamily="18" charset="0"/>
                        </a:rPr>
                        <a:t>Y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Batang"/>
                          <a:cs typeface="Times New Roman" panose="02020603050405020304" pitchFamily="18" charset="0"/>
                        </a:rPr>
                        <a:t>U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Batang"/>
                          <a:cs typeface="Times New Roman" panose="02020603050405020304" pitchFamily="18" charset="0"/>
                        </a:rPr>
                        <a:t>V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14325"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Batang"/>
                          <a:cs typeface="Times New Roman" panose="02020603050405020304" pitchFamily="18" charset="0"/>
                        </a:rPr>
                        <a:t>Balboa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  <a:latin typeface="Times New Roman"/>
                          <a:ea typeface="Batang"/>
                        </a:rPr>
                        <a:t>−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4.93%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  <a:latin typeface="Times New Roman"/>
                          <a:ea typeface="Batang"/>
                        </a:rPr>
                        <a:t>−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0.89%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  <a:latin typeface="Times New Roman"/>
                          <a:ea typeface="Batang"/>
                        </a:rPr>
                        <a:t>−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2.49%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  <a:latin typeface="Times New Roman"/>
                          <a:ea typeface="Batang"/>
                        </a:rPr>
                        <a:t>−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5.23%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  <a:latin typeface="Times New Roman"/>
                          <a:ea typeface="Batang"/>
                        </a:rPr>
                        <a:t>−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1.03%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  <a:latin typeface="Times New Roman"/>
                          <a:ea typeface="Batang"/>
                        </a:rPr>
                        <a:t>−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3.10%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14325"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Batang"/>
                          <a:cs typeface="Times New Roman" panose="02020603050405020304" pitchFamily="18" charset="0"/>
                        </a:rPr>
                        <a:t>ChairliftRide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  <a:latin typeface="Times New Roman"/>
                          <a:ea typeface="Batang"/>
                        </a:rPr>
                        <a:t>−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24.16%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  <a:latin typeface="Times New Roman"/>
                          <a:ea typeface="Batang"/>
                        </a:rPr>
                        <a:t>−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20.21%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  <a:latin typeface="Times New Roman"/>
                          <a:ea typeface="Batang"/>
                        </a:rPr>
                        <a:t>−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21.27%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  <a:latin typeface="Times New Roman"/>
                          <a:ea typeface="Batang"/>
                        </a:rPr>
                        <a:t>−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24.63%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  <a:latin typeface="Times New Roman"/>
                          <a:ea typeface="Batang"/>
                        </a:rPr>
                        <a:t>−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20.54%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  <a:latin typeface="Times New Roman"/>
                          <a:ea typeface="Batang"/>
                        </a:rPr>
                        <a:t>−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21.34%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14325"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Batang"/>
                          <a:cs typeface="Times New Roman" panose="02020603050405020304" pitchFamily="18" charset="0"/>
                        </a:rPr>
                        <a:t>KiteFlite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  <a:latin typeface="Times New Roman"/>
                          <a:ea typeface="Batang"/>
                        </a:rPr>
                        <a:t>−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6.13%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  <a:latin typeface="Times New Roman"/>
                          <a:ea typeface="Batang"/>
                        </a:rPr>
                        <a:t>−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8.41%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  <a:latin typeface="Times New Roman"/>
                          <a:ea typeface="Batang"/>
                        </a:rPr>
                        <a:t>−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10.06%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  <a:latin typeface="Times New Roman"/>
                          <a:ea typeface="Batang"/>
                        </a:rPr>
                        <a:t>−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6.22%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  <a:latin typeface="Times New Roman"/>
                          <a:ea typeface="Batang"/>
                        </a:rPr>
                        <a:t>−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8.25%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  <a:latin typeface="Times New Roman"/>
                          <a:ea typeface="Batang"/>
                        </a:rPr>
                        <a:t>−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10.76%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14325"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Batang"/>
                          <a:cs typeface="Times New Roman" panose="02020603050405020304" pitchFamily="18" charset="0"/>
                        </a:rPr>
                        <a:t>Harbor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  <a:latin typeface="Times New Roman"/>
                          <a:ea typeface="Batang"/>
                        </a:rPr>
                        <a:t>−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4.35%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  <a:latin typeface="Times New Roman"/>
                          <a:ea typeface="Batang"/>
                        </a:rPr>
                        <a:t>−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6.64%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  <a:latin typeface="Times New Roman"/>
                          <a:ea typeface="Batang"/>
                        </a:rPr>
                        <a:t>−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5.64%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  <a:latin typeface="Times New Roman"/>
                          <a:ea typeface="Batang"/>
                        </a:rPr>
                        <a:t>−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4.56%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  <a:latin typeface="Times New Roman"/>
                          <a:ea typeface="Batang"/>
                        </a:rPr>
                        <a:t>−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6.62%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  <a:latin typeface="Times New Roman"/>
                          <a:ea typeface="Batang"/>
                        </a:rPr>
                        <a:t>−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5.67%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14325"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Batang"/>
                          <a:cs typeface="Times New Roman" panose="02020603050405020304" pitchFamily="18" charset="0"/>
                        </a:rPr>
                        <a:t>Trolley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  <a:latin typeface="Times New Roman"/>
                          <a:ea typeface="Batang"/>
                        </a:rPr>
                        <a:t>−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4.99%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  <a:latin typeface="Times New Roman"/>
                          <a:ea typeface="Batang"/>
                        </a:rPr>
                        <a:t>−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1.42%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  <a:latin typeface="Times New Roman"/>
                          <a:ea typeface="Batang"/>
                        </a:rPr>
                        <a:t>−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7.54%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  <a:latin typeface="Times New Roman"/>
                          <a:ea typeface="Batang"/>
                        </a:rPr>
                        <a:t>−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5.03%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  <a:latin typeface="Times New Roman"/>
                          <a:ea typeface="Batang"/>
                        </a:rPr>
                        <a:t>−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1.35%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  <a:latin typeface="Times New Roman"/>
                          <a:ea typeface="Batang"/>
                        </a:rPr>
                        <a:t>−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7.68%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14325"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Batang"/>
                          <a:cs typeface="Times New Roman" panose="02020603050405020304" pitchFamily="18" charset="0"/>
                        </a:rPr>
                        <a:t>Average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  <a:latin typeface="Times New Roman"/>
                          <a:ea typeface="Batang"/>
                        </a:rPr>
                        <a:t>−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8.91%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  <a:latin typeface="Times New Roman"/>
                          <a:ea typeface="Batang"/>
                        </a:rPr>
                        <a:t>−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7.51%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  <a:latin typeface="Times New Roman"/>
                          <a:ea typeface="Batang"/>
                        </a:rPr>
                        <a:t>−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9.51%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  <a:latin typeface="Times New Roman"/>
                          <a:ea typeface="Batang"/>
                        </a:rPr>
                        <a:t>−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9.13%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  <a:latin typeface="Times New Roman"/>
                          <a:ea typeface="Batang"/>
                        </a:rPr>
                        <a:t>−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7.56%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  <a:latin typeface="Times New Roman"/>
                          <a:ea typeface="Batang"/>
                        </a:rPr>
                        <a:t>−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9.71%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8257014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Char char="•"/>
            </a:pPr>
            <a:endParaRPr lang="en-US" dirty="0"/>
          </a:p>
          <a:p>
            <a:pPr>
              <a:buFont typeface="Arial" panose="020B0604020202020204" pitchFamily="34" charset="0"/>
              <a:buChar char="•"/>
            </a:pPr>
            <a:endParaRPr lang="en-US" dirty="0"/>
          </a:p>
          <a:p>
            <a:pPr>
              <a:buFont typeface="Arial" panose="020B0604020202020204" pitchFamily="34" charset="0"/>
              <a:buChar char="•"/>
            </a:pPr>
            <a:endParaRPr lang="en-US" dirty="0"/>
          </a:p>
          <a:p>
            <a:pPr>
              <a:buFont typeface="Arial" panose="020B0604020202020204" pitchFamily="34" charset="0"/>
              <a:buChar char="•"/>
            </a:pPr>
            <a:endParaRPr lang="en-US" dirty="0"/>
          </a:p>
          <a:p>
            <a:pPr>
              <a:buFont typeface="Arial" panose="020B0604020202020204" pitchFamily="34" charset="0"/>
              <a:buChar char="•"/>
            </a:pPr>
            <a:endParaRPr lang="en-US" dirty="0"/>
          </a:p>
          <a:p>
            <a:pPr>
              <a:buFont typeface="Arial" panose="020B0604020202020204" pitchFamily="34" charset="0"/>
              <a:buChar char="•"/>
            </a:pPr>
            <a:endParaRPr lang="en-US" dirty="0"/>
          </a:p>
          <a:p>
            <a:pPr>
              <a:buFont typeface="Arial" panose="020B0604020202020204" pitchFamily="34" charset="0"/>
              <a:buChar char="•"/>
            </a:pPr>
            <a:endParaRPr lang="en-US" dirty="0"/>
          </a:p>
          <a:p>
            <a:pPr>
              <a:buFont typeface="Arial" panose="020B0604020202020204" pitchFamily="34" charset="0"/>
              <a:buChar char="•"/>
            </a:pPr>
            <a:endParaRPr lang="en-US" dirty="0"/>
          </a:p>
          <a:p>
            <a:pPr>
              <a:buFont typeface="Arial" panose="020B0604020202020204" pitchFamily="34" charset="0"/>
              <a:buChar char="•"/>
            </a:pPr>
            <a:endParaRPr lang="en-US" dirty="0"/>
          </a:p>
          <a:p>
            <a:pPr>
              <a:buFont typeface="Arial" panose="020B0604020202020204" pitchFamily="34" charset="0"/>
              <a:buChar char="•"/>
            </a:pPr>
            <a:endParaRPr lang="en-US" dirty="0"/>
          </a:p>
          <a:p>
            <a:pPr>
              <a:buFont typeface="Arial" panose="020B0604020202020204" pitchFamily="34" charset="0"/>
              <a:buChar char="•"/>
            </a:pPr>
            <a:endParaRPr lang="en-US" dirty="0"/>
          </a:p>
          <a:p>
            <a:pPr>
              <a:buFont typeface="Arial" panose="020B0604020202020204" pitchFamily="34" charset="0"/>
              <a:buChar char="•"/>
            </a:pPr>
            <a:endParaRPr lang="en-US" dirty="0"/>
          </a:p>
          <a:p>
            <a:pPr>
              <a:buFont typeface="Arial" panose="020B0604020202020204" pitchFamily="34" charset="0"/>
              <a:buChar char="•"/>
            </a:pPr>
            <a:r>
              <a:rPr lang="en-US" sz="1600" b="0" dirty="0">
                <a:latin typeface="Arial" panose="020B0604020202020204" pitchFamily="34" charset="0"/>
                <a:cs typeface="Arial" panose="020B0604020202020204" pitchFamily="34" charset="0"/>
              </a:rPr>
              <a:t>Disable deblocking at seam boundary to improve subjective quality.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1600" b="0" dirty="0">
                <a:latin typeface="Arial" panose="020B0604020202020204" pitchFamily="34" charset="0"/>
                <a:cs typeface="Arial" panose="020B0604020202020204" pitchFamily="34" charset="0"/>
              </a:rPr>
              <a:t>Signaled as 1-bit flag (can also be implemented with slices or tiles)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48445" y="97149"/>
            <a:ext cx="8647112" cy="523220"/>
          </a:xfrm>
        </p:spPr>
        <p:txBody>
          <a:bodyPr/>
          <a:lstStyle/>
          <a:p>
            <a:pPr algn="l"/>
            <a:r>
              <a:rPr lang="en-US" dirty="0"/>
              <a:t>Disable Deblocking on Seam Boundary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294967295"/>
          </p:nvPr>
        </p:nvSpPr>
        <p:spPr>
          <a:xfrm>
            <a:off x="8077200" y="6580188"/>
            <a:ext cx="1066800" cy="233362"/>
          </a:xfrm>
        </p:spPr>
        <p:txBody>
          <a:bodyPr/>
          <a:lstStyle/>
          <a:p>
            <a:fld id="{41CB6D96-E065-46D7-BFC0-473F3D5B23B3}" type="slidenum">
              <a:rPr lang="ko-KR" altLang="en-US" smtClean="0"/>
              <a:pPr/>
              <a:t>11</a:t>
            </a:fld>
            <a:r>
              <a:rPr lang="ko-KR" altLang="en-US"/>
              <a:t> </a:t>
            </a:r>
            <a:r>
              <a:rPr lang="en-US" altLang="ko-KR"/>
              <a:t>/ 3</a:t>
            </a:r>
            <a:endParaRPr lang="ko-KR" altLang="en-US" dirty="0"/>
          </a:p>
        </p:txBody>
      </p:sp>
      <p:grpSp>
        <p:nvGrpSpPr>
          <p:cNvPr id="10" name="Group 9"/>
          <p:cNvGrpSpPr/>
          <p:nvPr/>
        </p:nvGrpSpPr>
        <p:grpSpPr>
          <a:xfrm>
            <a:off x="1752600" y="1026922"/>
            <a:ext cx="5349904" cy="3554411"/>
            <a:chOff x="1598360" y="1268760"/>
            <a:chExt cx="6004608" cy="3986459"/>
          </a:xfrm>
        </p:grpSpPr>
        <p:pic>
          <p:nvPicPr>
            <p:cNvPr id="11" name="Picture 2"/>
            <p:cNvPicPr>
              <a:picLocks noChangeAspect="1" noChangeArrowheads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98360" y="1268760"/>
              <a:ext cx="6004608" cy="39864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12" name="Straight Connector 11"/>
            <p:cNvCxnSpPr>
              <a:stCxn id="11" idx="1"/>
              <a:endCxn id="11" idx="3"/>
            </p:cNvCxnSpPr>
            <p:nvPr/>
          </p:nvCxnSpPr>
          <p:spPr bwMode="auto">
            <a:xfrm>
              <a:off x="1598360" y="3261990"/>
              <a:ext cx="6004608" cy="0"/>
            </a:xfrm>
            <a:prstGeom prst="line">
              <a:avLst/>
            </a:prstGeom>
            <a:solidFill>
              <a:schemeClr val="accent1"/>
            </a:solidFill>
            <a:ln w="254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</p:spTree>
    <p:extLst>
      <p:ext uri="{BB962C8B-B14F-4D97-AF65-F5344CB8AC3E}">
        <p14:creationId xmlns:p14="http://schemas.microsoft.com/office/powerpoint/2010/main" val="89144580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48445" y="97149"/>
            <a:ext cx="8647112" cy="523220"/>
          </a:xfrm>
        </p:spPr>
        <p:txBody>
          <a:bodyPr/>
          <a:lstStyle/>
          <a:p>
            <a:pPr algn="l"/>
            <a:r>
              <a:rPr lang="en-US" dirty="0"/>
              <a:t>Deblocking - Results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294967295"/>
          </p:nvPr>
        </p:nvSpPr>
        <p:spPr>
          <a:xfrm>
            <a:off x="8077200" y="6580188"/>
            <a:ext cx="1066800" cy="233362"/>
          </a:xfrm>
        </p:spPr>
        <p:txBody>
          <a:bodyPr/>
          <a:lstStyle/>
          <a:p>
            <a:fld id="{41CB6D96-E065-46D7-BFC0-473F3D5B23B3}" type="slidenum">
              <a:rPr lang="ko-KR" altLang="en-US" smtClean="0"/>
              <a:pPr/>
              <a:t>12</a:t>
            </a:fld>
            <a:r>
              <a:rPr lang="ko-KR" altLang="en-US"/>
              <a:t> </a:t>
            </a:r>
            <a:r>
              <a:rPr lang="en-US" altLang="ko-KR"/>
              <a:t>/ 3</a:t>
            </a:r>
            <a:endParaRPr lang="ko-KR" altLang="en-US" dirty="0"/>
          </a:p>
        </p:txBody>
      </p:sp>
      <p:pic>
        <p:nvPicPr>
          <p:cNvPr id="2058" name="Picture 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339227"/>
            <a:ext cx="3672408" cy="3749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9" name="Picture 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339227"/>
            <a:ext cx="4032448" cy="3749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Oval 7"/>
          <p:cNvSpPr/>
          <p:nvPr/>
        </p:nvSpPr>
        <p:spPr>
          <a:xfrm>
            <a:off x="1547664" y="2492896"/>
            <a:ext cx="2448272" cy="936104"/>
          </a:xfrm>
          <a:prstGeom prst="ellipse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/>
          <p:cNvSpPr/>
          <p:nvPr/>
        </p:nvSpPr>
        <p:spPr>
          <a:xfrm>
            <a:off x="5868144" y="2277741"/>
            <a:ext cx="2448272" cy="936104"/>
          </a:xfrm>
          <a:prstGeom prst="ellipse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1266664" y="5105400"/>
            <a:ext cx="2362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/>
              <a:t>With Deblocking (Harbor)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7EEBBA6-4909-0E46-A801-E33ADDB71D16}"/>
              </a:ext>
            </a:extLst>
          </p:cNvPr>
          <p:cNvSpPr txBox="1"/>
          <p:nvPr/>
        </p:nvSpPr>
        <p:spPr>
          <a:xfrm>
            <a:off x="5486400" y="5111468"/>
            <a:ext cx="2362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/>
              <a:t>No Deblocking (Harbor)</a:t>
            </a:r>
          </a:p>
        </p:txBody>
      </p:sp>
    </p:spTree>
    <p:extLst>
      <p:ext uri="{BB962C8B-B14F-4D97-AF65-F5344CB8AC3E}">
        <p14:creationId xmlns:p14="http://schemas.microsoft.com/office/powerpoint/2010/main" val="112713864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DD67BE52-D121-6840-9F11-0A82B7F86F79}"/>
              </a:ext>
            </a:extLst>
          </p:cNvPr>
          <p:cNvSpPr txBox="1"/>
          <p:nvPr/>
        </p:nvSpPr>
        <p:spPr>
          <a:xfrm>
            <a:off x="457200" y="4038600"/>
            <a:ext cx="7632848" cy="18933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latinLnBrk="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8 pixels are modified along horizontal seam areas only</a:t>
            </a:r>
          </a:p>
          <a:p>
            <a:pPr marL="285750" indent="-285750" latinLnBrk="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Weighted blending of pixels by modifying pixels on the horizontal seam:</a:t>
            </a:r>
          </a:p>
          <a:p>
            <a:pPr marL="285750" indent="-285750" latinLnBrk="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atinLnBrk="0">
              <a:lnSpc>
                <a:spcPct val="150000"/>
              </a:lnSpc>
            </a:pP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 latinLnBrk="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0.2% loss in objective numbers but subjective improvement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48445" y="97149"/>
            <a:ext cx="8647112" cy="523220"/>
          </a:xfrm>
        </p:spPr>
        <p:txBody>
          <a:bodyPr/>
          <a:lstStyle/>
          <a:p>
            <a:pPr algn="l"/>
            <a:r>
              <a:rPr lang="en-US" dirty="0"/>
              <a:t>Blending</a:t>
            </a:r>
          </a:p>
        </p:txBody>
      </p:sp>
      <p:pic>
        <p:nvPicPr>
          <p:cNvPr id="35" name="Picture 34" descr="E:\Y2018\CfP\Images\blend_all.png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41708"/>
          <a:stretch/>
        </p:blipFill>
        <p:spPr bwMode="auto">
          <a:xfrm>
            <a:off x="2590800" y="914400"/>
            <a:ext cx="3968870" cy="2895600"/>
          </a:xfrm>
          <a:prstGeom prst="rect">
            <a:avLst/>
          </a:prstGeom>
          <a:noFill/>
          <a:ln>
            <a:noFill/>
          </a:ln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8" name="Rectangle 7"/>
              <p:cNvSpPr/>
              <p:nvPr/>
            </p:nvSpPr>
            <p:spPr>
              <a:xfrm>
                <a:off x="2468578" y="4885800"/>
                <a:ext cx="3610091" cy="62857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CA" i="1">
                              <a:latin typeface="Cambria Math"/>
                            </a:rPr>
                            <m:t>𝑃</m:t>
                          </m:r>
                        </m:e>
                        <m:sub>
                          <m:r>
                            <a:rPr lang="en-CA" i="1">
                              <a:latin typeface="Cambria Math"/>
                            </a:rPr>
                            <m:t>𝑛𝑒𝑤</m:t>
                          </m:r>
                        </m:sub>
                      </m:sSub>
                      <m:r>
                        <a:rPr lang="en-CA" i="1">
                          <a:latin typeface="Cambria Math"/>
                        </a:rPr>
                        <m:t>= </m:t>
                      </m:r>
                      <m:f>
                        <m:f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CA" i="1">
                                  <a:latin typeface="Cambria Math"/>
                                </a:rPr>
                                <m:t>𝑃</m:t>
                              </m:r>
                            </m:e>
                            <m:sub>
                              <m:r>
                                <a:rPr lang="en-CA" i="1">
                                  <a:latin typeface="Cambria Math"/>
                                </a:rPr>
                                <m:t>𝑜𝑙𝑑</m:t>
                              </m:r>
                            </m:sub>
                          </m:sSub>
                          <m:r>
                            <a:rPr lang="en-CA" i="1">
                              <a:latin typeface="Cambria Math"/>
                            </a:rPr>
                            <m:t>∗</m:t>
                          </m:r>
                          <m:r>
                            <a:rPr lang="en-CA" i="1">
                              <a:latin typeface="Cambria Math"/>
                            </a:rPr>
                            <m:t>𝑑</m:t>
                          </m:r>
                          <m:r>
                            <a:rPr lang="en-CA" i="1">
                              <a:latin typeface="Cambria Math"/>
                            </a:rPr>
                            <m:t>+ </m:t>
                          </m:r>
                          <m:sSub>
                            <m:sSub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CA" i="1">
                                  <a:latin typeface="Cambria Math"/>
                                </a:rPr>
                                <m:t>𝑃</m:t>
                              </m:r>
                            </m:e>
                            <m:sub>
                              <m:r>
                                <a:rPr lang="en-CA" i="1">
                                  <a:latin typeface="Cambria Math"/>
                                </a:rPr>
                                <m:t>𝑝𝑎𝑑</m:t>
                              </m:r>
                            </m:sub>
                          </m:sSub>
                          <m:r>
                            <a:rPr lang="en-CA" i="1">
                              <a:latin typeface="Cambria Math"/>
                            </a:rPr>
                            <m:t>∗(</m:t>
                          </m:r>
                          <m:r>
                            <a:rPr lang="en-CA" i="1">
                              <a:latin typeface="Cambria Math"/>
                            </a:rPr>
                            <m:t>𝐷</m:t>
                          </m:r>
                          <m:r>
                            <a:rPr lang="en-CA" i="1">
                              <a:latin typeface="Cambria Math"/>
                            </a:rPr>
                            <m:t>−</m:t>
                          </m:r>
                          <m:r>
                            <a:rPr lang="en-CA" i="1">
                              <a:latin typeface="Cambria Math"/>
                            </a:rPr>
                            <m:t>𝑑</m:t>
                          </m:r>
                          <m:r>
                            <a:rPr lang="en-CA" i="1">
                              <a:latin typeface="Cambria Math"/>
                            </a:rPr>
                            <m:t>) </m:t>
                          </m:r>
                        </m:num>
                        <m:den>
                          <m:r>
                            <a:rPr lang="en-CA" i="1">
                              <a:latin typeface="Cambria Math"/>
                            </a:rPr>
                            <m:t>𝐷</m:t>
                          </m:r>
                        </m:den>
                      </m:f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8" name="Rectangle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68578" y="4885800"/>
                <a:ext cx="3610091" cy="628570"/>
              </a:xfrm>
              <a:prstGeom prst="rect">
                <a:avLst/>
              </a:prstGeom>
              <a:blipFill>
                <a:blip r:embed="rId3"/>
                <a:stretch>
                  <a:fillRect b="-4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" name="Straight Arrow Connector 2">
            <a:extLst>
              <a:ext uri="{FF2B5EF4-FFF2-40B4-BE49-F238E27FC236}">
                <a16:creationId xmlns:a16="http://schemas.microsoft.com/office/drawing/2014/main" id="{8E161BED-2618-6045-9648-BEEBA79076D4}"/>
              </a:ext>
            </a:extLst>
          </p:cNvPr>
          <p:cNvCxnSpPr>
            <a:cxnSpLocks/>
          </p:cNvCxnSpPr>
          <p:nvPr/>
        </p:nvCxnSpPr>
        <p:spPr>
          <a:xfrm flipV="1">
            <a:off x="2057400" y="2514600"/>
            <a:ext cx="1676400" cy="45720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D6C1D872-897D-7B4F-91F7-99CC77863650}"/>
              </a:ext>
            </a:extLst>
          </p:cNvPr>
          <p:cNvCxnSpPr>
            <a:cxnSpLocks/>
          </p:cNvCxnSpPr>
          <p:nvPr/>
        </p:nvCxnSpPr>
        <p:spPr>
          <a:xfrm>
            <a:off x="2057400" y="3158646"/>
            <a:ext cx="1676400" cy="45720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846FB34E-23E7-5B44-9676-E8AA1F294D6E}"/>
              </a:ext>
            </a:extLst>
          </p:cNvPr>
          <p:cNvSpPr txBox="1"/>
          <p:nvPr/>
        </p:nvSpPr>
        <p:spPr>
          <a:xfrm>
            <a:off x="530403" y="2895946"/>
            <a:ext cx="1600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/>
              <a:t>Horizontal Seam</a:t>
            </a:r>
          </a:p>
        </p:txBody>
      </p:sp>
    </p:spTree>
    <p:extLst>
      <p:ext uri="{BB962C8B-B14F-4D97-AF65-F5344CB8AC3E}">
        <p14:creationId xmlns:p14="http://schemas.microsoft.com/office/powerpoint/2010/main" val="277158778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48445" y="97149"/>
            <a:ext cx="8647112" cy="523220"/>
          </a:xfrm>
        </p:spPr>
        <p:txBody>
          <a:bodyPr/>
          <a:lstStyle/>
          <a:p>
            <a:pPr algn="l"/>
            <a:r>
              <a:rPr lang="en-US" dirty="0"/>
              <a:t>Blending Results</a:t>
            </a:r>
          </a:p>
        </p:txBody>
      </p:sp>
      <p:pic>
        <p:nvPicPr>
          <p:cNvPr id="10" name="Content Placeholder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2154" y="1688068"/>
            <a:ext cx="4230969" cy="2387241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181384" y="4107838"/>
            <a:ext cx="238558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/>
              <a:t>Without blending (Balboa)</a:t>
            </a:r>
          </a:p>
        </p:txBody>
      </p:sp>
      <p:grpSp>
        <p:nvGrpSpPr>
          <p:cNvPr id="12" name="Group 11"/>
          <p:cNvGrpSpPr/>
          <p:nvPr/>
        </p:nvGrpSpPr>
        <p:grpSpPr>
          <a:xfrm>
            <a:off x="304800" y="1709511"/>
            <a:ext cx="4138754" cy="2387241"/>
            <a:chOff x="-40253" y="1170114"/>
            <a:chExt cx="3762504" cy="2170219"/>
          </a:xfrm>
        </p:grpSpPr>
        <p:pic>
          <p:nvPicPr>
            <p:cNvPr id="13" name="Picture 1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40253" y="1170114"/>
              <a:ext cx="3762504" cy="2170219"/>
            </a:xfrm>
            <a:prstGeom prst="rect">
              <a:avLst/>
            </a:prstGeom>
          </p:spPr>
        </p:pic>
        <p:sp>
          <p:nvSpPr>
            <p:cNvPr id="14" name="Oval 13"/>
            <p:cNvSpPr/>
            <p:nvPr/>
          </p:nvSpPr>
          <p:spPr>
            <a:xfrm rot="1170423">
              <a:off x="31887" y="1735269"/>
              <a:ext cx="3464012" cy="720080"/>
            </a:xfrm>
            <a:prstGeom prst="ellipse">
              <a:avLst/>
            </a:prstGeom>
            <a:no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5737511" y="4075309"/>
            <a:ext cx="210025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/>
              <a:t>With blending (Balboa)</a:t>
            </a:r>
          </a:p>
        </p:txBody>
      </p:sp>
    </p:spTree>
    <p:extLst>
      <p:ext uri="{BB962C8B-B14F-4D97-AF65-F5344CB8AC3E}">
        <p14:creationId xmlns:p14="http://schemas.microsoft.com/office/powerpoint/2010/main" val="33051458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48445" y="97149"/>
            <a:ext cx="8647112" cy="523220"/>
          </a:xfrm>
        </p:spPr>
        <p:txBody>
          <a:bodyPr/>
          <a:lstStyle/>
          <a:p>
            <a:pPr algn="l"/>
            <a:r>
              <a:rPr lang="en-US" dirty="0"/>
              <a:t>Adjustment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9" name="직사각형 36"/>
              <p:cNvSpPr/>
              <p:nvPr/>
            </p:nvSpPr>
            <p:spPr>
              <a:xfrm>
                <a:off x="44068" y="708753"/>
                <a:ext cx="9052560" cy="558665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28575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sz="1600" dirty="0">
                    <a:solidFill>
                      <a:schemeClr val="tx1"/>
                    </a:solidFill>
                    <a:latin typeface="Arial" panose="020B0604020202020204" pitchFamily="34" charset="0"/>
                    <a:ea typeface="Malgun Gothic" panose="020B0503020000020004" pitchFamily="34" charset="-127"/>
                    <a:cs typeface="Arial" panose="020B0604020202020204" pitchFamily="34" charset="0"/>
                  </a:rPr>
                  <a:t>360 images generally have more details in equator than in poles</a:t>
                </a:r>
              </a:p>
              <a:p>
                <a:pPr marL="28575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sz="1600" dirty="0">
                    <a:solidFill>
                      <a:schemeClr val="tx1"/>
                    </a:solidFill>
                    <a:latin typeface="Arial" panose="020B0604020202020204" pitchFamily="34" charset="0"/>
                    <a:ea typeface="Malgun Gothic" panose="020B0503020000020004" pitchFamily="34" charset="-127"/>
                    <a:cs typeface="Arial" panose="020B0604020202020204" pitchFamily="34" charset="0"/>
                  </a:rPr>
                  <a:t>Stretch equator and shrink poles by the similar proportion</a:t>
                </a:r>
              </a:p>
              <a:p>
                <a:pPr marL="28575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sz="1600" dirty="0">
                    <a:solidFill>
                      <a:schemeClr val="tx1"/>
                    </a:solidFill>
                    <a:latin typeface="Arial" panose="020B0604020202020204" pitchFamily="34" charset="0"/>
                    <a:ea typeface="Malgun Gothic" panose="020B0503020000020004" pitchFamily="34" charset="-127"/>
                    <a:cs typeface="Arial" panose="020B0604020202020204" pitchFamily="34" charset="0"/>
                  </a:rPr>
                  <a:t>Useful in situations where poles do not have much content</a:t>
                </a:r>
              </a:p>
              <a:p>
                <a:pPr marL="28575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sz="1600" dirty="0">
                    <a:solidFill>
                      <a:schemeClr val="tx1"/>
                    </a:solidFill>
                    <a:latin typeface="Arial" panose="020B0604020202020204" pitchFamily="34" charset="0"/>
                    <a:ea typeface="Malgun Gothic" panose="020B0503020000020004" pitchFamily="34" charset="-127"/>
                    <a:cs typeface="Arial" panose="020B0604020202020204" pitchFamily="34" charset="0"/>
                  </a:rPr>
                  <a:t>ERP to RSP Conversion</a:t>
                </a:r>
              </a:p>
              <a:p>
                <a:pPr marL="28575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endParaRPr lang="en-US" sz="1600" dirty="0">
                  <a:solidFill>
                    <a:schemeClr val="tx1"/>
                  </a:solidFill>
                  <a:latin typeface="Arial" panose="020B0604020202020204" pitchFamily="34" charset="0"/>
                  <a:ea typeface="Malgun Gothic" panose="020B0503020000020004" pitchFamily="34" charset="-127"/>
                  <a:cs typeface="Arial" panose="020B0604020202020204" pitchFamily="34" charset="0"/>
                </a:endParaRPr>
              </a:p>
              <a:p>
                <a:pPr marL="28575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endParaRPr lang="en-US" sz="1600" dirty="0">
                  <a:solidFill>
                    <a:schemeClr val="tx1"/>
                  </a:solidFill>
                  <a:latin typeface="Arial" panose="020B0604020202020204" pitchFamily="34" charset="0"/>
                  <a:ea typeface="Malgun Gothic" panose="020B0503020000020004" pitchFamily="34" charset="-127"/>
                  <a:cs typeface="Arial" panose="020B0604020202020204" pitchFamily="34" charset="0"/>
                </a:endParaRPr>
              </a:p>
              <a:p>
                <a:pPr marL="28575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endParaRPr lang="en-US" sz="1600" dirty="0">
                  <a:solidFill>
                    <a:schemeClr val="tx1"/>
                  </a:solidFill>
                  <a:latin typeface="Arial" panose="020B0604020202020204" pitchFamily="34" charset="0"/>
                  <a:ea typeface="Malgun Gothic" panose="020B0503020000020004" pitchFamily="34" charset="-127"/>
                  <a:cs typeface="Arial" panose="020B0604020202020204" pitchFamily="34" charset="0"/>
                </a:endParaRPr>
              </a:p>
              <a:p>
                <a:pPr marL="28575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endParaRPr lang="en-US" sz="1600" dirty="0">
                  <a:solidFill>
                    <a:schemeClr val="tx1"/>
                  </a:solidFill>
                  <a:latin typeface="Arial" panose="020B0604020202020204" pitchFamily="34" charset="0"/>
                  <a:ea typeface="Malgun Gothic" panose="020B0503020000020004" pitchFamily="34" charset="-127"/>
                  <a:cs typeface="Arial" panose="020B0604020202020204" pitchFamily="34" charset="0"/>
                </a:endParaRPr>
              </a:p>
              <a:p>
                <a:pPr marL="28575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sz="1600" dirty="0">
                    <a:solidFill>
                      <a:schemeClr val="tx1"/>
                    </a:solidFill>
                    <a:latin typeface="Arial" panose="020B0604020202020204" pitchFamily="34" charset="0"/>
                    <a:ea typeface="Malgun Gothic" panose="020B0503020000020004" pitchFamily="34" charset="-127"/>
                    <a:cs typeface="Arial" panose="020B0604020202020204" pitchFamily="34" charset="0"/>
                  </a:rPr>
                  <a:t>RSP to ERP Conversion</a:t>
                </a:r>
              </a:p>
              <a:p>
                <a:pPr marL="28575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endParaRPr lang="en-US" sz="1600" dirty="0">
                  <a:solidFill>
                    <a:schemeClr val="tx1"/>
                  </a:solidFill>
                  <a:latin typeface="Arial" panose="020B0604020202020204" pitchFamily="34" charset="0"/>
                  <a:ea typeface="Malgun Gothic" panose="020B0503020000020004" pitchFamily="34" charset="-127"/>
                  <a:cs typeface="Arial" panose="020B0604020202020204" pitchFamily="34" charset="0"/>
                </a:endParaRPr>
              </a:p>
              <a:p>
                <a:pPr marL="28575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endParaRPr lang="en-US" sz="1600" dirty="0">
                  <a:solidFill>
                    <a:schemeClr val="tx1"/>
                  </a:solidFill>
                  <a:latin typeface="Arial" panose="020B0604020202020204" pitchFamily="34" charset="0"/>
                  <a:ea typeface="Malgun Gothic" panose="020B0503020000020004" pitchFamily="34" charset="-127"/>
                  <a:cs typeface="Arial" panose="020B0604020202020204" pitchFamily="34" charset="0"/>
                </a:endParaRPr>
              </a:p>
              <a:p>
                <a:pPr marL="28575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ko-KR" sz="160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W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160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Gulim"/>
                        <a:cs typeface="Times New Roman"/>
                      </a:rPr>
                      <m:t>here</m:t>
                    </m:r>
                    <m:r>
                      <a:rPr lang="en-US" sz="160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Gulim"/>
                        <a:cs typeface="Times New Roman"/>
                      </a:rPr>
                      <m:t> </m:t>
                    </m:r>
                    <m:r>
                      <a:rPr lang="en-CA" sz="1600" i="1">
                        <a:solidFill>
                          <a:schemeClr val="tx1"/>
                        </a:solidFill>
                        <a:latin typeface="Cambria Math"/>
                        <a:ea typeface="Gulim"/>
                        <a:cs typeface="Times New Roman"/>
                      </a:rPr>
                      <m:t>𝛽</m:t>
                    </m:r>
                  </m:oMath>
                </a14:m>
                <a:r>
                  <a:rPr lang="en-US" altLang="ko-KR" sz="1600" dirty="0">
                    <a:solidFill>
                      <a:schemeClr val="tx1"/>
                    </a:solidFill>
                    <a:latin typeface="Arial" panose="020B0604020202020204" pitchFamily="34" charset="0"/>
                    <a:ea typeface="Malgun Gothic" panose="020B0503020000020004" pitchFamily="34" charset="-127"/>
                    <a:cs typeface="Arial" panose="020B0604020202020204" pitchFamily="34" charset="0"/>
                  </a:rPr>
                  <a:t> is a function of concentration of variance/texture in image</a:t>
                </a:r>
              </a:p>
              <a:p>
                <a:pPr marL="28575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sz="160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Average BD-rate gain of 0.20% </a:t>
                </a:r>
                <a:r>
                  <a:rPr lang="en-US" altLang="en-US" sz="160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for </a:t>
                </a:r>
                <a:r>
                  <a:rPr lang="en-US" altLang="en-US" sz="1600" dirty="0" err="1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Luma</a:t>
                </a:r>
                <a:r>
                  <a:rPr lang="en-US" altLang="en-US" sz="160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component</a:t>
                </a:r>
              </a:p>
              <a:p>
                <a:pPr marL="28575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sz="1600" dirty="0">
                    <a:latin typeface="Arial" panose="020B0604020202020204" pitchFamily="34" charset="0"/>
                    <a:ea typeface="Malgun Gothic" panose="020B0503020000020004" pitchFamily="34" charset="-127"/>
                    <a:cs typeface="Arial" panose="020B0604020202020204" pitchFamily="34" charset="0"/>
                  </a:rPr>
                  <a:t>Can be turned off (in favor of having simple ERP math)</a:t>
                </a:r>
                <a:endParaRPr lang="en-US" sz="1600" dirty="0">
                  <a:solidFill>
                    <a:schemeClr val="tx1"/>
                  </a:solidFill>
                  <a:latin typeface="Arial" panose="020B0604020202020204" pitchFamily="34" charset="0"/>
                  <a:ea typeface="Malgun Gothic" panose="020B0503020000020004" pitchFamily="34" charset="-127"/>
                  <a:cs typeface="Arial" panose="020B0604020202020204" pitchFamily="34" charset="0"/>
                </a:endParaRPr>
              </a:p>
              <a:p>
                <a:pPr marL="285750" indent="-285750">
                  <a:lnSpc>
                    <a:spcPct val="150000"/>
                  </a:lnSpc>
                  <a:buBlip>
                    <a:blip r:embed="rId2"/>
                  </a:buBlip>
                </a:pPr>
                <a:endParaRPr lang="en-US" sz="1600" dirty="0">
                  <a:solidFill>
                    <a:schemeClr val="tx1"/>
                  </a:solidFill>
                  <a:latin typeface="Arial" panose="020B0604020202020204" pitchFamily="34" charset="0"/>
                  <a:ea typeface="Malgun Gothic" panose="020B0503020000020004" pitchFamily="34" charset="-127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9" name="직사각형 3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068" y="708753"/>
                <a:ext cx="9052560" cy="5586658"/>
              </a:xfrm>
              <a:prstGeom prst="rect">
                <a:avLst/>
              </a:prstGeom>
              <a:blipFill>
                <a:blip r:embed="rId3"/>
                <a:stretch>
                  <a:fillRect l="-14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24" name="Group 23"/>
          <p:cNvGrpSpPr/>
          <p:nvPr/>
        </p:nvGrpSpPr>
        <p:grpSpPr>
          <a:xfrm>
            <a:off x="6374884" y="851147"/>
            <a:ext cx="2560320" cy="1402027"/>
            <a:chOff x="0" y="0"/>
            <a:chExt cx="2622107" cy="1779957"/>
          </a:xfrm>
        </p:grpSpPr>
        <p:sp>
          <p:nvSpPr>
            <p:cNvPr id="25" name="Rounded Rectangle 24"/>
            <p:cNvSpPr/>
            <p:nvPr/>
          </p:nvSpPr>
          <p:spPr bwMode="auto">
            <a:xfrm>
              <a:off x="32030" y="904884"/>
              <a:ext cx="2590077" cy="875073"/>
            </a:xfrm>
            <a:prstGeom prst="roundRect">
              <a:avLst>
                <a:gd name="adj" fmla="val 50000"/>
              </a:avLst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Rounded Rectangle 25"/>
            <p:cNvSpPr/>
            <p:nvPr/>
          </p:nvSpPr>
          <p:spPr bwMode="auto">
            <a:xfrm>
              <a:off x="0" y="0"/>
              <a:ext cx="2622107" cy="875073"/>
            </a:xfrm>
            <a:prstGeom prst="roundRect">
              <a:avLst>
                <a:gd name="adj" fmla="val 50000"/>
              </a:avLst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27" name="Group 26"/>
            <p:cNvGrpSpPr/>
            <p:nvPr/>
          </p:nvGrpSpPr>
          <p:grpSpPr>
            <a:xfrm>
              <a:off x="223384" y="25830"/>
              <a:ext cx="2146136" cy="1712665"/>
              <a:chOff x="223384" y="25830"/>
              <a:chExt cx="3171636" cy="2331720"/>
            </a:xfrm>
          </p:grpSpPr>
          <p:grpSp>
            <p:nvGrpSpPr>
              <p:cNvPr id="28" name="Group 27"/>
              <p:cNvGrpSpPr/>
              <p:nvPr/>
            </p:nvGrpSpPr>
            <p:grpSpPr>
              <a:xfrm>
                <a:off x="1589810" y="125568"/>
                <a:ext cx="298610" cy="868314"/>
                <a:chOff x="1589804" y="125568"/>
                <a:chExt cx="266700" cy="672414"/>
              </a:xfrm>
            </p:grpSpPr>
            <p:sp>
              <p:nvSpPr>
                <p:cNvPr id="51" name="Up Arrow 50"/>
                <p:cNvSpPr/>
                <p:nvPr/>
              </p:nvSpPr>
              <p:spPr>
                <a:xfrm>
                  <a:off x="1608854" y="125568"/>
                  <a:ext cx="228600" cy="228600"/>
                </a:xfrm>
                <a:prstGeom prst="upArrow">
                  <a:avLst/>
                </a:prstGeom>
                <a:noFill/>
                <a:ln>
                  <a:solidFill>
                    <a:schemeClr val="tx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2" name="Down Arrow 51"/>
                <p:cNvSpPr/>
                <p:nvPr/>
              </p:nvSpPr>
              <p:spPr>
                <a:xfrm>
                  <a:off x="1589804" y="569382"/>
                  <a:ext cx="266700" cy="228600"/>
                </a:xfrm>
                <a:prstGeom prst="downArrow">
                  <a:avLst/>
                </a:prstGeom>
                <a:solidFill>
                  <a:schemeClr val="bg1"/>
                </a:solidFill>
                <a:ln>
                  <a:solidFill>
                    <a:schemeClr val="tx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29" name="Group 28"/>
              <p:cNvGrpSpPr/>
              <p:nvPr/>
            </p:nvGrpSpPr>
            <p:grpSpPr>
              <a:xfrm>
                <a:off x="223384" y="1391468"/>
                <a:ext cx="411021" cy="695446"/>
                <a:chOff x="223382" y="1391470"/>
                <a:chExt cx="367098" cy="538547"/>
              </a:xfrm>
            </p:grpSpPr>
            <p:cxnSp>
              <p:nvCxnSpPr>
                <p:cNvPr id="47" name="Straight Arrow Connector 46"/>
                <p:cNvCxnSpPr/>
                <p:nvPr/>
              </p:nvCxnSpPr>
              <p:spPr>
                <a:xfrm>
                  <a:off x="464853" y="1722011"/>
                  <a:ext cx="96280" cy="208006"/>
                </a:xfrm>
                <a:prstGeom prst="straightConnector1">
                  <a:avLst/>
                </a:prstGeom>
                <a:ln w="12700" cmpd="sng">
                  <a:solidFill>
                    <a:schemeClr val="tx2"/>
                  </a:solidFill>
                  <a:headEnd type="triangle"/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8" name="Straight Arrow Connector 47"/>
                <p:cNvCxnSpPr/>
                <p:nvPr/>
              </p:nvCxnSpPr>
              <p:spPr>
                <a:xfrm flipV="1">
                  <a:off x="464853" y="1391470"/>
                  <a:ext cx="125627" cy="205946"/>
                </a:xfrm>
                <a:prstGeom prst="straightConnector1">
                  <a:avLst/>
                </a:prstGeom>
                <a:ln w="12700" cmpd="sng">
                  <a:solidFill>
                    <a:schemeClr val="tx2"/>
                  </a:solidFill>
                  <a:headEnd type="triangle"/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9" name="Straight Arrow Connector 48"/>
                <p:cNvCxnSpPr/>
                <p:nvPr/>
              </p:nvCxnSpPr>
              <p:spPr>
                <a:xfrm flipH="1" flipV="1">
                  <a:off x="261484" y="1391470"/>
                  <a:ext cx="63841" cy="205946"/>
                </a:xfrm>
                <a:prstGeom prst="straightConnector1">
                  <a:avLst/>
                </a:prstGeom>
                <a:ln w="12700" cmpd="sng">
                  <a:solidFill>
                    <a:schemeClr val="tx2"/>
                  </a:solidFill>
                  <a:headEnd type="triangle"/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0" name="Straight Arrow Connector 49"/>
                <p:cNvCxnSpPr/>
                <p:nvPr/>
              </p:nvCxnSpPr>
              <p:spPr>
                <a:xfrm flipH="1">
                  <a:off x="223382" y="1722011"/>
                  <a:ext cx="140043" cy="208006"/>
                </a:xfrm>
                <a:prstGeom prst="straightConnector1">
                  <a:avLst/>
                </a:prstGeom>
                <a:ln w="12700" cmpd="sng">
                  <a:solidFill>
                    <a:schemeClr val="tx2"/>
                  </a:solidFill>
                  <a:headEnd type="triangle"/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0" name="Group 29"/>
              <p:cNvGrpSpPr/>
              <p:nvPr/>
            </p:nvGrpSpPr>
            <p:grpSpPr>
              <a:xfrm>
                <a:off x="2983998" y="1391469"/>
                <a:ext cx="411022" cy="695447"/>
                <a:chOff x="2983988" y="1391469"/>
                <a:chExt cx="367099" cy="538547"/>
              </a:xfrm>
            </p:grpSpPr>
            <p:cxnSp>
              <p:nvCxnSpPr>
                <p:cNvPr id="43" name="Straight Arrow Connector 42"/>
                <p:cNvCxnSpPr/>
                <p:nvPr/>
              </p:nvCxnSpPr>
              <p:spPr>
                <a:xfrm>
                  <a:off x="3225460" y="1722011"/>
                  <a:ext cx="96280" cy="208005"/>
                </a:xfrm>
                <a:prstGeom prst="straightConnector1">
                  <a:avLst/>
                </a:prstGeom>
                <a:ln w="12700" cmpd="sng">
                  <a:solidFill>
                    <a:schemeClr val="tx2"/>
                  </a:solidFill>
                  <a:headEnd type="triangle"/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4" name="Straight Arrow Connector 43"/>
                <p:cNvCxnSpPr/>
                <p:nvPr/>
              </p:nvCxnSpPr>
              <p:spPr>
                <a:xfrm flipV="1">
                  <a:off x="3225460" y="1391469"/>
                  <a:ext cx="125627" cy="205946"/>
                </a:xfrm>
                <a:prstGeom prst="straightConnector1">
                  <a:avLst/>
                </a:prstGeom>
                <a:ln w="12700" cmpd="sng">
                  <a:solidFill>
                    <a:schemeClr val="tx2"/>
                  </a:solidFill>
                  <a:headEnd type="triangle"/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5" name="Straight Arrow Connector 44"/>
                <p:cNvCxnSpPr/>
                <p:nvPr/>
              </p:nvCxnSpPr>
              <p:spPr>
                <a:xfrm flipH="1" flipV="1">
                  <a:off x="3022089" y="1391469"/>
                  <a:ext cx="63842" cy="205946"/>
                </a:xfrm>
                <a:prstGeom prst="straightConnector1">
                  <a:avLst/>
                </a:prstGeom>
                <a:ln w="12700" cmpd="sng">
                  <a:solidFill>
                    <a:schemeClr val="tx2"/>
                  </a:solidFill>
                  <a:headEnd type="triangle"/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6" name="Straight Arrow Connector 45"/>
                <p:cNvCxnSpPr/>
                <p:nvPr/>
              </p:nvCxnSpPr>
              <p:spPr>
                <a:xfrm flipH="1">
                  <a:off x="2983988" y="1722010"/>
                  <a:ext cx="140044" cy="208005"/>
                </a:xfrm>
                <a:prstGeom prst="straightConnector1">
                  <a:avLst/>
                </a:prstGeom>
                <a:ln w="12700" cmpd="sng">
                  <a:solidFill>
                    <a:schemeClr val="tx2"/>
                  </a:solidFill>
                  <a:headEnd type="triangle"/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31" name="Straight Connector 30"/>
              <p:cNvCxnSpPr/>
              <p:nvPr/>
            </p:nvCxnSpPr>
            <p:spPr>
              <a:xfrm>
                <a:off x="1106149" y="1182037"/>
                <a:ext cx="0" cy="1134927"/>
              </a:xfrm>
              <a:prstGeom prst="line">
                <a:avLst/>
              </a:prstGeom>
              <a:ln w="12700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Straight Connector 31"/>
              <p:cNvCxnSpPr/>
              <p:nvPr/>
            </p:nvCxnSpPr>
            <p:spPr>
              <a:xfrm>
                <a:off x="2482116" y="1222623"/>
                <a:ext cx="0" cy="1134927"/>
              </a:xfrm>
              <a:prstGeom prst="line">
                <a:avLst/>
              </a:prstGeom>
              <a:ln w="12700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3" name="Right Arrow 32"/>
              <p:cNvSpPr/>
              <p:nvPr/>
            </p:nvSpPr>
            <p:spPr>
              <a:xfrm>
                <a:off x="1894465" y="1524444"/>
                <a:ext cx="254221" cy="312912"/>
              </a:xfrm>
              <a:prstGeom prst="rightArrow">
                <a:avLst/>
              </a:prstGeom>
              <a:noFill/>
              <a:ln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4" name="Left Arrow 33"/>
              <p:cNvSpPr/>
              <p:nvPr/>
            </p:nvSpPr>
            <p:spPr>
              <a:xfrm>
                <a:off x="1355183" y="1542156"/>
                <a:ext cx="255951" cy="295200"/>
              </a:xfrm>
              <a:prstGeom prst="leftArrow">
                <a:avLst/>
              </a:prstGeom>
              <a:noFill/>
              <a:ln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US"/>
              </a:p>
            </p:txBody>
          </p:sp>
          <p:cxnSp>
            <p:nvCxnSpPr>
              <p:cNvPr id="35" name="Straight Connector 34"/>
              <p:cNvCxnSpPr/>
              <p:nvPr/>
            </p:nvCxnSpPr>
            <p:spPr>
              <a:xfrm>
                <a:off x="1106149" y="25830"/>
                <a:ext cx="0" cy="1134927"/>
              </a:xfrm>
              <a:prstGeom prst="line">
                <a:avLst/>
              </a:prstGeom>
              <a:ln w="12700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Straight Connector 35"/>
              <p:cNvCxnSpPr/>
              <p:nvPr/>
            </p:nvCxnSpPr>
            <p:spPr>
              <a:xfrm>
                <a:off x="2467572" y="25830"/>
                <a:ext cx="0" cy="1134927"/>
              </a:xfrm>
              <a:prstGeom prst="line">
                <a:avLst/>
              </a:prstGeom>
              <a:ln w="12700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37" name="Group 36"/>
              <p:cNvGrpSpPr/>
              <p:nvPr/>
            </p:nvGrpSpPr>
            <p:grpSpPr>
              <a:xfrm>
                <a:off x="3037609" y="174768"/>
                <a:ext cx="298610" cy="868314"/>
                <a:chOff x="3037598" y="174768"/>
                <a:chExt cx="266700" cy="672414"/>
              </a:xfrm>
            </p:grpSpPr>
            <p:sp>
              <p:nvSpPr>
                <p:cNvPr id="41" name="Up Arrow 40"/>
                <p:cNvSpPr/>
                <p:nvPr/>
              </p:nvSpPr>
              <p:spPr>
                <a:xfrm>
                  <a:off x="3056648" y="174768"/>
                  <a:ext cx="228600" cy="228600"/>
                </a:xfrm>
                <a:prstGeom prst="upArrow">
                  <a:avLst/>
                </a:prstGeom>
                <a:noFill/>
                <a:ln>
                  <a:solidFill>
                    <a:schemeClr val="tx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2" name="Down Arrow 41"/>
                <p:cNvSpPr/>
                <p:nvPr/>
              </p:nvSpPr>
              <p:spPr>
                <a:xfrm>
                  <a:off x="3037598" y="618582"/>
                  <a:ext cx="266700" cy="228600"/>
                </a:xfrm>
                <a:prstGeom prst="downArrow">
                  <a:avLst/>
                </a:prstGeom>
                <a:noFill/>
                <a:ln>
                  <a:solidFill>
                    <a:schemeClr val="tx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38" name="Group 37"/>
              <p:cNvGrpSpPr/>
              <p:nvPr/>
            </p:nvGrpSpPr>
            <p:grpSpPr>
              <a:xfrm>
                <a:off x="271715" y="156152"/>
                <a:ext cx="298610" cy="868314"/>
                <a:chOff x="271714" y="156152"/>
                <a:chExt cx="266700" cy="672414"/>
              </a:xfrm>
            </p:grpSpPr>
            <p:sp>
              <p:nvSpPr>
                <p:cNvPr id="39" name="Up Arrow 38"/>
                <p:cNvSpPr/>
                <p:nvPr/>
              </p:nvSpPr>
              <p:spPr>
                <a:xfrm>
                  <a:off x="290764" y="156152"/>
                  <a:ext cx="228600" cy="228600"/>
                </a:xfrm>
                <a:prstGeom prst="upArrow">
                  <a:avLst/>
                </a:prstGeom>
                <a:noFill/>
                <a:ln>
                  <a:solidFill>
                    <a:schemeClr val="tx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0" name="Down Arrow 39"/>
                <p:cNvSpPr/>
                <p:nvPr/>
              </p:nvSpPr>
              <p:spPr>
                <a:xfrm>
                  <a:off x="271714" y="599966"/>
                  <a:ext cx="266700" cy="228600"/>
                </a:xfrm>
                <a:prstGeom prst="downArrow">
                  <a:avLst/>
                </a:prstGeom>
                <a:solidFill>
                  <a:schemeClr val="bg1"/>
                </a:solidFill>
                <a:ln>
                  <a:solidFill>
                    <a:schemeClr val="tx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53" name="TextBox 6">
                <a:extLst>
                  <a:ext uri="{FF2B5EF4-FFF2-40B4-BE49-F238E27FC236}">
                    <a16:creationId xmlns:a16="http://schemas.microsoft.com/office/drawing/2014/main" id="{0540E746-8C44-AF4E-A107-DED93711A2C2}"/>
                  </a:ext>
                </a:extLst>
              </p:cNvPr>
              <p:cNvSpPr txBox="1"/>
              <p:nvPr/>
            </p:nvSpPr>
            <p:spPr>
              <a:xfrm>
                <a:off x="523528" y="2373024"/>
                <a:ext cx="2088232" cy="492760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lstStyle/>
              <a:p>
                <a:pPr marL="0" marR="0" algn="ctr" fontAlgn="base" latinLnBrk="1">
                  <a:spcBef>
                    <a:spcPts val="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CA" sz="1400" i="1" kern="1200">
                          <a:solidFill>
                            <a:srgbClr val="000000"/>
                          </a:solidFill>
                          <a:effectLst/>
                          <a:latin typeface="Cambria Math"/>
                          <a:ea typeface="Gulim"/>
                          <a:cs typeface="Times New Roman"/>
                        </a:rPr>
                        <m:t>𝑜𝑟𝑔</m:t>
                      </m:r>
                      <m:r>
                        <a:rPr lang="en-CA" sz="1400" i="1" kern="1200">
                          <a:solidFill>
                            <a:srgbClr val="000000"/>
                          </a:solidFill>
                          <a:effectLst/>
                          <a:latin typeface="Cambria Math"/>
                          <a:ea typeface="Gulim"/>
                          <a:cs typeface="Times New Roman"/>
                        </a:rPr>
                        <m:t>_</m:t>
                      </m:r>
                      <m:r>
                        <a:rPr lang="en-CA" sz="1400" i="1" kern="1200">
                          <a:solidFill>
                            <a:srgbClr val="000000"/>
                          </a:solidFill>
                          <a:effectLst/>
                          <a:latin typeface="Cambria Math"/>
                          <a:ea typeface="Gulim"/>
                          <a:cs typeface="Times New Roman"/>
                        </a:rPr>
                        <m:t>𝑝𝑖𝑡𝑐h</m:t>
                      </m:r>
                      <m:r>
                        <a:rPr lang="en-CA" sz="1400" i="1" kern="1200">
                          <a:solidFill>
                            <a:srgbClr val="000000"/>
                          </a:solidFill>
                          <a:effectLst/>
                          <a:latin typeface="Cambria Math"/>
                          <a:ea typeface="Gulim"/>
                          <a:cs typeface="Times New Roman"/>
                        </a:rPr>
                        <m:t>=</m:t>
                      </m:r>
                      <m:func>
                        <m:funcPr>
                          <m:ctrlPr>
                            <a:rPr lang="en-US" sz="1400" i="1" kern="12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Gulim"/>
                              <a:cs typeface="Times New Roman"/>
                            </a:rPr>
                          </m:ctrlPr>
                        </m:funcPr>
                        <m:fName>
                          <m:sSup>
                            <m:sSupPr>
                              <m:ctrlPr>
                                <a:rPr lang="en-US" sz="1400" i="1" kern="120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Gulim"/>
                                  <a:cs typeface="Times New Roman"/>
                                </a:rPr>
                              </m:ctrlPr>
                            </m:sSupPr>
                            <m:e>
                              <m:r>
                                <m:rPr>
                                  <m:sty m:val="p"/>
                                </m:rPr>
                                <a:rPr lang="en-CA" sz="1400" kern="1200">
                                  <a:solidFill>
                                    <a:srgbClr val="000000"/>
                                  </a:solidFill>
                                  <a:effectLst/>
                                  <a:latin typeface="Cambria Math"/>
                                  <a:ea typeface="Gulim"/>
                                  <a:cs typeface="Times New Roman"/>
                                </a:rPr>
                                <m:t>sin</m:t>
                              </m:r>
                            </m:e>
                            <m:sup>
                              <m:r>
                                <a:rPr lang="en-CA" sz="1400" i="1" kern="1200">
                                  <a:solidFill>
                                    <a:srgbClr val="000000"/>
                                  </a:solidFill>
                                  <a:effectLst/>
                                  <a:latin typeface="Cambria Math"/>
                                  <a:ea typeface="Gulim"/>
                                  <a:cs typeface="Times New Roman"/>
                                </a:rPr>
                                <m:t>−1</m:t>
                              </m:r>
                            </m:sup>
                          </m:sSup>
                        </m:fName>
                        <m:e>
                          <m:r>
                            <a:rPr lang="en-CA" sz="1400" i="1" kern="1200">
                              <a:solidFill>
                                <a:srgbClr val="000000"/>
                              </a:solidFill>
                              <a:effectLst/>
                              <a:latin typeface="Cambria Math"/>
                              <a:ea typeface="Gulim"/>
                              <a:cs typeface="Times New Roman"/>
                            </a:rPr>
                            <m:t>(</m:t>
                          </m:r>
                          <m:f>
                            <m:fPr>
                              <m:ctrlPr>
                                <a:rPr lang="en-US" sz="1400" i="1" kern="120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Gulim"/>
                                  <a:cs typeface="Times New Roman"/>
                                </a:rPr>
                              </m:ctrlPr>
                            </m:fPr>
                            <m:num>
                              <m:r>
                                <a:rPr lang="en-CA" sz="1400" i="1" kern="1200">
                                  <a:solidFill>
                                    <a:srgbClr val="000000"/>
                                  </a:solidFill>
                                  <a:effectLst/>
                                  <a:latin typeface="Cambria Math"/>
                                  <a:ea typeface="Gulim"/>
                                  <a:cs typeface="Times New Roman"/>
                                </a:rPr>
                                <m:t>𝑦</m:t>
                              </m:r>
                            </m:num>
                            <m:den>
                              <m:r>
                                <a:rPr lang="en-CA" sz="1400" i="1" kern="1200">
                                  <a:solidFill>
                                    <a:srgbClr val="000000"/>
                                  </a:solidFill>
                                  <a:effectLst/>
                                  <a:latin typeface="Cambria Math"/>
                                  <a:ea typeface="Gulim"/>
                                  <a:cs typeface="Times New Roman"/>
                                </a:rPr>
                                <m:t>𝑙𝑒𝑛</m:t>
                              </m:r>
                            </m:den>
                          </m:f>
                          <m:r>
                            <a:rPr lang="en-CA" sz="1400" i="1" kern="1200">
                              <a:solidFill>
                                <a:srgbClr val="000000"/>
                              </a:solidFill>
                              <a:effectLst/>
                              <a:latin typeface="Cambria Math"/>
                              <a:ea typeface="Gulim"/>
                              <a:cs typeface="Times New Roman"/>
                            </a:rPr>
                            <m:t>)</m:t>
                          </m:r>
                        </m:e>
                      </m:func>
                    </m:oMath>
                  </m:oMathPara>
                </a14:m>
                <a:endParaRPr lang="en-US" sz="1400" dirty="0">
                  <a:effectLst/>
                  <a:latin typeface="Arial"/>
                  <a:ea typeface="SimSun"/>
                </a:endParaRPr>
              </a:p>
            </p:txBody>
          </p:sp>
        </mc:Choice>
        <mc:Fallback xmlns="">
          <p:sp>
            <p:nvSpPr>
              <p:cNvPr id="53" name="TextBox 6">
                <a:extLst>
                  <a:ext uri="{FF2B5EF4-FFF2-40B4-BE49-F238E27FC236}">
                    <a16:creationId xmlns:a16="http://schemas.microsoft.com/office/drawing/2014/main" id="{0540E746-8C44-AF4E-A107-DED93711A2C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3528" y="2373024"/>
                <a:ext cx="2088232" cy="49276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4" name="TextBox 6">
                <a:extLst>
                  <a:ext uri="{FF2B5EF4-FFF2-40B4-BE49-F238E27FC236}">
                    <a16:creationId xmlns:a16="http://schemas.microsoft.com/office/drawing/2014/main" id="{164B751F-0625-2E44-8A14-BCCE0974F967}"/>
                  </a:ext>
                </a:extLst>
              </p:cNvPr>
              <p:cNvSpPr txBox="1"/>
              <p:nvPr/>
            </p:nvSpPr>
            <p:spPr>
              <a:xfrm>
                <a:off x="2971800" y="2373024"/>
                <a:ext cx="1944216" cy="492760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lstStyle/>
              <a:p>
                <a:pPr marL="0" marR="0" algn="ctr" fontAlgn="base" latinLnBrk="1">
                  <a:spcBef>
                    <a:spcPts val="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CA" sz="1400" i="1">
                          <a:effectLst/>
                          <a:latin typeface="Cambria Math"/>
                          <a:ea typeface="SimSun"/>
                        </a:rPr>
                        <m:t>𝑙𝑒𝑛</m:t>
                      </m:r>
                      <m:r>
                        <a:rPr lang="en-CA" sz="1400" i="1">
                          <a:effectLst/>
                          <a:latin typeface="Cambria Math"/>
                          <a:ea typeface="SimSun"/>
                        </a:rPr>
                        <m:t>= </m:t>
                      </m:r>
                      <m:rad>
                        <m:radPr>
                          <m:degHide m:val="on"/>
                          <m:ctrlPr>
                            <a:rPr lang="en-US" sz="1400" i="1">
                              <a:effectLst/>
                              <a:latin typeface="Cambria Math" panose="02040503050406030204" pitchFamily="18" charset="0"/>
                              <a:ea typeface="SimSun"/>
                            </a:rPr>
                          </m:ctrlPr>
                        </m:radPr>
                        <m:deg/>
                        <m:e>
                          <m:sSup>
                            <m:sSupPr>
                              <m:ctrlPr>
                                <a:rPr lang="en-US" sz="1400" i="1">
                                  <a:effectLst/>
                                  <a:latin typeface="Cambria Math" panose="02040503050406030204" pitchFamily="18" charset="0"/>
                                  <a:ea typeface="SimSun"/>
                                </a:rPr>
                              </m:ctrlPr>
                            </m:sSupPr>
                            <m:e>
                              <m:r>
                                <a:rPr lang="en-CA" sz="1400" i="1">
                                  <a:effectLst/>
                                  <a:latin typeface="Cambria Math"/>
                                  <a:ea typeface="SimSun"/>
                                </a:rPr>
                                <m:t>𝑥</m:t>
                              </m:r>
                            </m:e>
                            <m:sup>
                              <m:r>
                                <a:rPr lang="en-CA" sz="1400" i="1">
                                  <a:effectLst/>
                                  <a:latin typeface="Cambria Math"/>
                                  <a:ea typeface="SimSun"/>
                                </a:rPr>
                                <m:t>2</m:t>
                              </m:r>
                            </m:sup>
                          </m:sSup>
                          <m:r>
                            <a:rPr lang="en-CA" sz="1400" i="1">
                              <a:effectLst/>
                              <a:latin typeface="Cambria Math"/>
                              <a:ea typeface="SimSun"/>
                            </a:rPr>
                            <m:t>+</m:t>
                          </m:r>
                          <m:sSup>
                            <m:sSupPr>
                              <m:ctrlPr>
                                <a:rPr lang="en-US" sz="1400" i="1">
                                  <a:effectLst/>
                                  <a:latin typeface="Cambria Math" panose="02040503050406030204" pitchFamily="18" charset="0"/>
                                  <a:ea typeface="SimSun"/>
                                </a:rPr>
                              </m:ctrlPr>
                            </m:sSupPr>
                            <m:e>
                              <m:r>
                                <a:rPr lang="en-CA" sz="1400" i="1">
                                  <a:effectLst/>
                                  <a:latin typeface="Cambria Math"/>
                                  <a:ea typeface="SimSun"/>
                                </a:rPr>
                                <m:t>𝑦</m:t>
                              </m:r>
                            </m:e>
                            <m:sup>
                              <m:r>
                                <a:rPr lang="en-CA" sz="1400" i="1">
                                  <a:effectLst/>
                                  <a:latin typeface="Cambria Math"/>
                                  <a:ea typeface="SimSun"/>
                                </a:rPr>
                                <m:t>2</m:t>
                              </m:r>
                            </m:sup>
                          </m:sSup>
                          <m:r>
                            <a:rPr lang="en-CA" sz="1400" i="1">
                              <a:effectLst/>
                              <a:latin typeface="Cambria Math"/>
                              <a:ea typeface="SimSun"/>
                            </a:rPr>
                            <m:t>+</m:t>
                          </m:r>
                          <m:sSup>
                            <m:sSupPr>
                              <m:ctrlPr>
                                <a:rPr lang="en-US" sz="1400" i="1">
                                  <a:effectLst/>
                                  <a:latin typeface="Cambria Math" panose="02040503050406030204" pitchFamily="18" charset="0"/>
                                  <a:ea typeface="SimSun"/>
                                </a:rPr>
                              </m:ctrlPr>
                            </m:sSupPr>
                            <m:e>
                              <m:r>
                                <a:rPr lang="en-CA" sz="1400" i="1">
                                  <a:effectLst/>
                                  <a:latin typeface="Cambria Math"/>
                                  <a:ea typeface="SimSun"/>
                                </a:rPr>
                                <m:t>𝑧</m:t>
                              </m:r>
                            </m:e>
                            <m:sup>
                              <m:r>
                                <a:rPr lang="en-CA" sz="1400" i="1">
                                  <a:effectLst/>
                                  <a:latin typeface="Cambria Math"/>
                                  <a:ea typeface="SimSun"/>
                                </a:rPr>
                                <m:t>2</m:t>
                              </m:r>
                            </m:sup>
                          </m:sSup>
                        </m:e>
                      </m:rad>
                    </m:oMath>
                  </m:oMathPara>
                </a14:m>
                <a:endParaRPr lang="en-US" sz="1400" dirty="0">
                  <a:effectLst/>
                  <a:latin typeface="Arial"/>
                  <a:ea typeface="SimSun"/>
                </a:endParaRPr>
              </a:p>
            </p:txBody>
          </p:sp>
        </mc:Choice>
        <mc:Fallback xmlns="">
          <p:sp>
            <p:nvSpPr>
              <p:cNvPr id="54" name="TextBox 6">
                <a:extLst>
                  <a:ext uri="{FF2B5EF4-FFF2-40B4-BE49-F238E27FC236}">
                    <a16:creationId xmlns:a16="http://schemas.microsoft.com/office/drawing/2014/main" id="{164B751F-0625-2E44-8A14-BCCE0974F96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71800" y="2373024"/>
                <a:ext cx="1944216" cy="49276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5" name="TextBox 7">
                <a:extLst>
                  <a:ext uri="{FF2B5EF4-FFF2-40B4-BE49-F238E27FC236}">
                    <a16:creationId xmlns:a16="http://schemas.microsoft.com/office/drawing/2014/main" id="{9988CB8A-C885-C742-9CA3-EDE2B537DAA4}"/>
                  </a:ext>
                </a:extLst>
              </p:cNvPr>
              <p:cNvSpPr txBox="1"/>
              <p:nvPr/>
            </p:nvSpPr>
            <p:spPr>
              <a:xfrm>
                <a:off x="517399" y="2947540"/>
                <a:ext cx="3168352" cy="54675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algn="ctr" fontAlgn="base" latinLnBrk="1">
                  <a:spcBef>
                    <a:spcPts val="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400" i="1" kern="12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Gulim"/>
                              <a:cs typeface="Times New Roman"/>
                            </a:rPr>
                          </m:ctrlPr>
                        </m:sSubPr>
                        <m:e>
                          <m:r>
                            <a:rPr lang="en-CA" sz="1400" i="1" kern="1200">
                              <a:solidFill>
                                <a:srgbClr val="000000"/>
                              </a:solidFill>
                              <a:effectLst/>
                              <a:latin typeface="Cambria Math"/>
                              <a:ea typeface="Gulim"/>
                              <a:cs typeface="Times New Roman"/>
                            </a:rPr>
                            <m:t>𝑦</m:t>
                          </m:r>
                        </m:e>
                        <m:sub>
                          <m:r>
                            <a:rPr lang="en-CA" sz="1400" i="1" kern="1200">
                              <a:solidFill>
                                <a:srgbClr val="000000"/>
                              </a:solidFill>
                              <a:effectLst/>
                              <a:latin typeface="Cambria Math"/>
                              <a:ea typeface="Gulim"/>
                              <a:cs typeface="Times New Roman"/>
                            </a:rPr>
                            <m:t>𝑎𝑑𝑗</m:t>
                          </m:r>
                        </m:sub>
                      </m:sSub>
                      <m:r>
                        <a:rPr lang="en-CA" sz="1400" i="1" kern="1200">
                          <a:solidFill>
                            <a:srgbClr val="000000"/>
                          </a:solidFill>
                          <a:effectLst/>
                          <a:latin typeface="Cambria Math"/>
                          <a:ea typeface="Gulim"/>
                          <a:cs typeface="Times New Roman"/>
                        </a:rPr>
                        <m:t>=−0.5∗</m:t>
                      </m:r>
                      <m:f>
                        <m:fPr>
                          <m:ctrlPr>
                            <a:rPr lang="en-US" sz="1400" i="1" kern="12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Gulim"/>
                              <a:cs typeface="Times New Roman"/>
                            </a:rPr>
                          </m:ctrlPr>
                        </m:fPr>
                        <m:num>
                          <m:func>
                            <m:funcPr>
                              <m:ctrlPr>
                                <a:rPr lang="en-US" sz="1400" i="1" kern="120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Gulim"/>
                                  <a:cs typeface="Times New Roman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CA" sz="1400" kern="1200">
                                  <a:solidFill>
                                    <a:srgbClr val="000000"/>
                                  </a:solidFill>
                                  <a:effectLst/>
                                  <a:latin typeface="Cambria Math"/>
                                  <a:ea typeface="Gulim"/>
                                  <a:cs typeface="Times New Roman"/>
                                </a:rPr>
                                <m:t>sin</m:t>
                              </m:r>
                            </m:fName>
                            <m:e>
                              <m:d>
                                <m:dPr>
                                  <m:ctrlPr>
                                    <a:rPr lang="en-US" sz="1400" i="1" kern="1200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Gulim"/>
                                      <a:cs typeface="Times New Roman"/>
                                    </a:rPr>
                                  </m:ctrlPr>
                                </m:dPr>
                                <m:e>
                                  <m:r>
                                    <a:rPr lang="en-CA" sz="1400" i="1" kern="1200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/>
                                      <a:ea typeface="Gulim"/>
                                      <a:cs typeface="Times New Roman"/>
                                    </a:rPr>
                                    <m:t>𝛽</m:t>
                                  </m:r>
                                  <m:r>
                                    <a:rPr lang="en-CA" sz="1400" i="1" kern="1200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/>
                                      <a:ea typeface="Gulim"/>
                                      <a:cs typeface="Times New Roman"/>
                                    </a:rPr>
                                    <m:t>∗</m:t>
                                  </m:r>
                                  <m:r>
                                    <a:rPr lang="en-CA" sz="1400" i="1" kern="1200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/>
                                      <a:ea typeface="Gulim"/>
                                      <a:cs typeface="Times New Roman"/>
                                    </a:rPr>
                                    <m:t>𝑜𝑟𝑔</m:t>
                                  </m:r>
                                  <m:r>
                                    <a:rPr lang="en-CA" sz="1400" i="1" kern="1200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/>
                                      <a:ea typeface="Gulim"/>
                                      <a:cs typeface="Times New Roman"/>
                                    </a:rPr>
                                    <m:t>_</m:t>
                                  </m:r>
                                  <m:r>
                                    <a:rPr lang="en-CA" sz="1400" i="1" kern="1200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/>
                                      <a:ea typeface="Gulim"/>
                                      <a:cs typeface="Times New Roman"/>
                                    </a:rPr>
                                    <m:t>𝑝𝑖𝑡𝑐h</m:t>
                                  </m:r>
                                </m:e>
                              </m:d>
                            </m:e>
                          </m:func>
                        </m:num>
                        <m:den>
                          <m:func>
                            <m:funcPr>
                              <m:ctrlPr>
                                <a:rPr lang="en-US" sz="1400" i="1" kern="120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Gulim"/>
                                  <a:cs typeface="Times New Roman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CA" sz="1400" kern="1200">
                                  <a:solidFill>
                                    <a:srgbClr val="000000"/>
                                  </a:solidFill>
                                  <a:effectLst/>
                                  <a:latin typeface="Cambria Math"/>
                                  <a:ea typeface="Gulim"/>
                                  <a:cs typeface="Times New Roman"/>
                                </a:rPr>
                                <m:t>sin</m:t>
                              </m:r>
                            </m:fName>
                            <m:e>
                              <m:d>
                                <m:dPr>
                                  <m:ctrlPr>
                                    <a:rPr lang="en-US" sz="1400" i="1" kern="1200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Gulim"/>
                                      <a:cs typeface="Times New Roman"/>
                                    </a:rPr>
                                  </m:ctrlPr>
                                </m:dPr>
                                <m:e>
                                  <m:r>
                                    <a:rPr lang="en-CA" sz="1400" i="1" kern="1200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/>
                                      <a:ea typeface="Gulim"/>
                                      <a:cs typeface="Times New Roman"/>
                                    </a:rPr>
                                    <m:t>0.5</m:t>
                                  </m:r>
                                  <m:r>
                                    <a:rPr lang="en-CA" sz="1400" i="1" kern="1200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/>
                                      <a:ea typeface="Gulim"/>
                                      <a:cs typeface="Times New Roman"/>
                                    </a:rPr>
                                    <m:t>𝛽</m:t>
                                  </m:r>
                                  <m:r>
                                    <a:rPr lang="en-CA" sz="1400" i="1" kern="1200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/>
                                      <a:ea typeface="Gulim"/>
                                      <a:cs typeface="Times New Roman"/>
                                    </a:rPr>
                                    <m:t>∗</m:t>
                                  </m:r>
                                  <m:r>
                                    <a:rPr lang="en-CA" sz="1400" i="1" kern="1200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/>
                                      <a:ea typeface="Cambria Math"/>
                                      <a:cs typeface="Times New Roman"/>
                                    </a:rPr>
                                    <m:t>𝜋</m:t>
                                  </m:r>
                                </m:e>
                              </m:d>
                              <m:r>
                                <a:rPr lang="en-CA" sz="1400" i="1" kern="1200">
                                  <a:solidFill>
                                    <a:srgbClr val="000000"/>
                                  </a:solidFill>
                                  <a:effectLst/>
                                  <a:latin typeface="Cambria Math"/>
                                  <a:ea typeface="Cambria Math"/>
                                  <a:cs typeface="Times New Roman"/>
                                </a:rPr>
                                <m:t> </m:t>
                              </m:r>
                            </m:e>
                          </m:func>
                        </m:den>
                      </m:f>
                      <m:r>
                        <a:rPr lang="en-CA" sz="1400" i="1" kern="1200">
                          <a:solidFill>
                            <a:srgbClr val="000000"/>
                          </a:solidFill>
                          <a:effectLst/>
                          <a:latin typeface="Cambria Math"/>
                          <a:ea typeface="Gulim"/>
                          <a:cs typeface="Times New Roman"/>
                        </a:rPr>
                        <m:t>+0.5</m:t>
                      </m:r>
                    </m:oMath>
                  </m:oMathPara>
                </a14:m>
                <a:endParaRPr lang="en-US" sz="1400" dirty="0">
                  <a:effectLst/>
                  <a:latin typeface="Arial"/>
                  <a:ea typeface="SimSun"/>
                </a:endParaRPr>
              </a:p>
            </p:txBody>
          </p:sp>
        </mc:Choice>
        <mc:Fallback xmlns="">
          <p:sp>
            <p:nvSpPr>
              <p:cNvPr id="55" name="TextBox 7">
                <a:extLst>
                  <a:ext uri="{FF2B5EF4-FFF2-40B4-BE49-F238E27FC236}">
                    <a16:creationId xmlns:a16="http://schemas.microsoft.com/office/drawing/2014/main" id="{9988CB8A-C885-C742-9CA3-EDE2B537DAA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7399" y="2947540"/>
                <a:ext cx="3168352" cy="546753"/>
              </a:xfrm>
              <a:prstGeom prst="rect">
                <a:avLst/>
              </a:prstGeom>
              <a:blipFill>
                <a:blip r:embed="rId6"/>
                <a:stretch>
                  <a:fillRect b="-681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3" name="TextBox 5">
                <a:extLst>
                  <a:ext uri="{FF2B5EF4-FFF2-40B4-BE49-F238E27FC236}">
                    <a16:creationId xmlns:a16="http://schemas.microsoft.com/office/drawing/2014/main" id="{0E87D3E7-E360-6449-B454-1990FF871D4C}"/>
                  </a:ext>
                </a:extLst>
              </p:cNvPr>
              <p:cNvSpPr txBox="1"/>
              <p:nvPr/>
            </p:nvSpPr>
            <p:spPr>
              <a:xfrm>
                <a:off x="487207" y="4143836"/>
                <a:ext cx="3384376" cy="504190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lstStyle/>
              <a:p>
                <a:pPr marL="0" marR="0" fontAlgn="base" latinLnBrk="1">
                  <a:spcBef>
                    <a:spcPts val="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CA" sz="1400" i="1" kern="1200" smtClean="0">
                          <a:solidFill>
                            <a:srgbClr val="000000"/>
                          </a:solidFill>
                          <a:effectLst/>
                          <a:latin typeface="Cambria Math"/>
                          <a:ea typeface="Gulim"/>
                          <a:cs typeface="Times New Roman"/>
                        </a:rPr>
                        <m:t>𝑝𝑖𝑡𝑐h</m:t>
                      </m:r>
                      <m:r>
                        <a:rPr lang="en-CA" sz="1400" i="1" kern="1200" smtClean="0">
                          <a:solidFill>
                            <a:srgbClr val="000000"/>
                          </a:solidFill>
                          <a:effectLst/>
                          <a:latin typeface="Cambria Math"/>
                          <a:ea typeface="Gulim"/>
                          <a:cs typeface="Times New Roman"/>
                        </a:rPr>
                        <m:t>=</m:t>
                      </m:r>
                      <m:f>
                        <m:fPr>
                          <m:ctrlPr>
                            <a:rPr lang="en-US" sz="1400" i="1" kern="12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Gulim"/>
                              <a:cs typeface="Times New Roman"/>
                            </a:rPr>
                          </m:ctrlPr>
                        </m:fPr>
                        <m:num>
                          <m:r>
                            <a:rPr lang="en-CA" sz="1400" i="1" kern="1200">
                              <a:solidFill>
                                <a:srgbClr val="000000"/>
                              </a:solidFill>
                              <a:effectLst/>
                              <a:latin typeface="Cambria Math"/>
                              <a:ea typeface="Gulim"/>
                              <a:cs typeface="Times New Roman"/>
                            </a:rPr>
                            <m:t>1</m:t>
                          </m:r>
                        </m:num>
                        <m:den>
                          <m:r>
                            <a:rPr lang="en-CA" sz="1400" i="1" kern="1200">
                              <a:solidFill>
                                <a:srgbClr val="000000"/>
                              </a:solidFill>
                              <a:effectLst/>
                              <a:latin typeface="Cambria Math"/>
                              <a:ea typeface="Gulim"/>
                              <a:cs typeface="Times New Roman"/>
                            </a:rPr>
                            <m:t>𝛽</m:t>
                          </m:r>
                        </m:den>
                      </m:f>
                      <m:r>
                        <a:rPr lang="en-CA" sz="1400" i="1" kern="1200">
                          <a:solidFill>
                            <a:srgbClr val="000000"/>
                          </a:solidFill>
                          <a:effectLst/>
                          <a:latin typeface="Cambria Math"/>
                          <a:ea typeface="Gulim"/>
                          <a:cs typeface="Times New Roman"/>
                        </a:rPr>
                        <m:t>∗</m:t>
                      </m:r>
                      <m:func>
                        <m:funcPr>
                          <m:ctrlPr>
                            <a:rPr lang="en-US" sz="1400" i="1" kern="12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Gulim"/>
                              <a:cs typeface="Times New Roman"/>
                            </a:rPr>
                          </m:ctrlPr>
                        </m:funcPr>
                        <m:fName>
                          <m:sSup>
                            <m:sSupPr>
                              <m:ctrlPr>
                                <a:rPr lang="en-US" sz="1400" i="1" kern="120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Gulim"/>
                                  <a:cs typeface="Times New Roman"/>
                                </a:rPr>
                              </m:ctrlPr>
                            </m:sSupPr>
                            <m:e>
                              <m:r>
                                <m:rPr>
                                  <m:sty m:val="p"/>
                                </m:rPr>
                                <a:rPr lang="en-CA" sz="1400" kern="1200">
                                  <a:solidFill>
                                    <a:srgbClr val="000000"/>
                                  </a:solidFill>
                                  <a:effectLst/>
                                  <a:latin typeface="Cambria Math"/>
                                  <a:ea typeface="Gulim"/>
                                  <a:cs typeface="Times New Roman"/>
                                </a:rPr>
                                <m:t>sin</m:t>
                              </m:r>
                            </m:e>
                            <m:sup>
                              <m:r>
                                <a:rPr lang="en-CA" sz="1400" i="1" kern="1200">
                                  <a:solidFill>
                                    <a:srgbClr val="000000"/>
                                  </a:solidFill>
                                  <a:effectLst/>
                                  <a:latin typeface="Cambria Math"/>
                                  <a:ea typeface="Gulim"/>
                                  <a:cs typeface="Times New Roman"/>
                                </a:rPr>
                                <m:t>−1</m:t>
                              </m:r>
                            </m:sup>
                          </m:sSup>
                        </m:fName>
                        <m:e>
                          <m:d>
                            <m:dPr>
                              <m:begChr m:val="["/>
                              <m:endChr m:val="]"/>
                              <m:ctrlPr>
                                <a:rPr lang="en-US" sz="1400" i="1" kern="120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Gulim"/>
                                  <a:cs typeface="Times New Roman"/>
                                </a:rPr>
                              </m:ctrlPr>
                            </m:dPr>
                            <m:e>
                              <m:d>
                                <m:dPr>
                                  <m:ctrlPr>
                                    <a:rPr lang="en-US" sz="1400" i="1" kern="1200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Gulim"/>
                                      <a:cs typeface="Times New Roman"/>
                                    </a:rPr>
                                  </m:ctrlPr>
                                </m:dPr>
                                <m:e>
                                  <m:r>
                                    <a:rPr lang="en-CA" sz="1400" i="1" kern="1200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/>
                                      <a:ea typeface="Gulim"/>
                                      <a:cs typeface="Times New Roman"/>
                                    </a:rPr>
                                    <m:t>0.5−</m:t>
                                  </m:r>
                                  <m:r>
                                    <a:rPr lang="en-US" sz="1400" b="0" i="1" kern="1200" smtClean="0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/>
                                      <a:ea typeface="Gulim"/>
                                      <a:cs typeface="Times New Roman"/>
                                    </a:rPr>
                                    <m:t>𝑦</m:t>
                                  </m:r>
                                </m:e>
                              </m:d>
                              <m:r>
                                <a:rPr lang="en-CA" sz="1400" i="1" kern="1200">
                                  <a:solidFill>
                                    <a:srgbClr val="000000"/>
                                  </a:solidFill>
                                  <a:effectLst/>
                                  <a:latin typeface="Cambria Math"/>
                                  <a:ea typeface="Gulim"/>
                                  <a:cs typeface="Times New Roman"/>
                                </a:rPr>
                                <m:t>∗</m:t>
                              </m:r>
                              <m:func>
                                <m:funcPr>
                                  <m:ctrlPr>
                                    <a:rPr lang="en-US" sz="1400" i="1" kern="1200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Gulim"/>
                                      <a:cs typeface="Times New Roman"/>
                                    </a:rPr>
                                  </m:ctrlPr>
                                </m:funcPr>
                                <m:fName>
                                  <m:r>
                                    <m:rPr>
                                      <m:sty m:val="p"/>
                                    </m:rPr>
                                    <a:rPr lang="en-CA" sz="1400" kern="1200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/>
                                      <a:ea typeface="Gulim"/>
                                      <a:cs typeface="Times New Roman"/>
                                    </a:rPr>
                                    <m:t>sin</m:t>
                                  </m:r>
                                </m:fName>
                                <m:e>
                                  <m:d>
                                    <m:dPr>
                                      <m:ctrlPr>
                                        <a:rPr lang="en-US" sz="1400" i="1" kern="1200"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/>
                                          <a:cs typeface="Times New Roman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CA" sz="1400" i="1" kern="1200"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latin typeface="Cambria Math"/>
                                          <a:ea typeface="Cambria Math"/>
                                          <a:cs typeface="Times New Roman"/>
                                        </a:rPr>
                                        <m:t>𝜋</m:t>
                                      </m:r>
                                      <m:r>
                                        <a:rPr lang="en-CA" sz="1400" i="1" kern="1200"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latin typeface="Cambria Math"/>
                                          <a:ea typeface="Cambria Math"/>
                                          <a:cs typeface="Times New Roman"/>
                                        </a:rPr>
                                        <m:t>∗</m:t>
                                      </m:r>
                                      <m:f>
                                        <m:fPr>
                                          <m:ctrlPr>
                                            <a:rPr lang="en-US" sz="1400" i="1" kern="1200">
                                              <a:solidFill>
                                                <a:srgbClr val="000000"/>
                                              </a:solidFill>
                                              <a:effectLst/>
                                              <a:latin typeface="Cambria Math" panose="02040503050406030204" pitchFamily="18" charset="0"/>
                                              <a:ea typeface="Cambria Math"/>
                                              <a:cs typeface="Times New Roman"/>
                                            </a:rPr>
                                          </m:ctrlPr>
                                        </m:fPr>
                                        <m:num>
                                          <m:r>
                                            <a:rPr lang="en-CA" sz="1400" i="1" kern="1200">
                                              <a:solidFill>
                                                <a:srgbClr val="000000"/>
                                              </a:solidFill>
                                              <a:effectLst/>
                                              <a:latin typeface="Cambria Math"/>
                                              <a:ea typeface="Cambria Math"/>
                                              <a:cs typeface="Times New Roman"/>
                                            </a:rPr>
                                            <m:t>𝛽</m:t>
                                          </m:r>
                                        </m:num>
                                        <m:den>
                                          <m:r>
                                            <a:rPr lang="en-CA" sz="1400" i="1" kern="1200">
                                              <a:solidFill>
                                                <a:srgbClr val="000000"/>
                                              </a:solidFill>
                                              <a:effectLst/>
                                              <a:latin typeface="Cambria Math"/>
                                              <a:ea typeface="Cambria Math"/>
                                              <a:cs typeface="Times New Roman"/>
                                            </a:rPr>
                                            <m:t>2</m:t>
                                          </m:r>
                                        </m:den>
                                      </m:f>
                                    </m:e>
                                  </m:d>
                                </m:e>
                              </m:func>
                            </m:e>
                          </m:d>
                        </m:e>
                      </m:func>
                    </m:oMath>
                  </m:oMathPara>
                </a14:m>
                <a:endParaRPr lang="en-US" sz="1400" dirty="0">
                  <a:effectLst/>
                  <a:latin typeface="Arial"/>
                  <a:ea typeface="SimSun"/>
                </a:endParaRPr>
              </a:p>
            </p:txBody>
          </p:sp>
        </mc:Choice>
        <mc:Fallback xmlns="">
          <p:sp>
            <p:nvSpPr>
              <p:cNvPr id="63" name="TextBox 5">
                <a:extLst>
                  <a:ext uri="{FF2B5EF4-FFF2-40B4-BE49-F238E27FC236}">
                    <a16:creationId xmlns:a16="http://schemas.microsoft.com/office/drawing/2014/main" id="{0E87D3E7-E360-6449-B454-1990FF871D4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7207" y="4143836"/>
                <a:ext cx="3384376" cy="504190"/>
              </a:xfrm>
              <a:prstGeom prst="rect">
                <a:avLst/>
              </a:prstGeom>
              <a:blipFill>
                <a:blip r:embed="rId7"/>
                <a:stretch>
                  <a:fillRect b="-1219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4" name="Rectangle 63">
                <a:extLst>
                  <a:ext uri="{FF2B5EF4-FFF2-40B4-BE49-F238E27FC236}">
                    <a16:creationId xmlns:a16="http://schemas.microsoft.com/office/drawing/2014/main" id="{1EBECC5A-1C3E-6C4A-872F-F6390CE936A1}"/>
                  </a:ext>
                </a:extLst>
              </p:cNvPr>
              <p:cNvSpPr/>
              <p:nvPr/>
            </p:nvSpPr>
            <p:spPr>
              <a:xfrm>
                <a:off x="4084263" y="3183718"/>
                <a:ext cx="2209800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1400" dirty="0"/>
                  <a:t>* No adjustment is applied </a:t>
                </a:r>
              </a:p>
              <a:p>
                <a:r>
                  <a:rPr lang="en-US" sz="1400" dirty="0"/>
                  <a:t>   when </a:t>
                </a:r>
                <a14:m>
                  <m:oMath xmlns:m="http://schemas.openxmlformats.org/officeDocument/2006/math">
                    <m:r>
                      <a:rPr lang="en-CA" sz="1400" i="1">
                        <a:solidFill>
                          <a:srgbClr val="000000"/>
                        </a:solidFill>
                        <a:latin typeface="Cambria Math"/>
                        <a:ea typeface="Gulim"/>
                        <a:cs typeface="Times New Roman"/>
                      </a:rPr>
                      <m:t>𝛽</m:t>
                    </m:r>
                  </m:oMath>
                </a14:m>
                <a:r>
                  <a:rPr lang="en-US" sz="1400" dirty="0"/>
                  <a:t> is zero</a:t>
                </a:r>
              </a:p>
            </p:txBody>
          </p:sp>
        </mc:Choice>
        <mc:Fallback xmlns="">
          <p:sp>
            <p:nvSpPr>
              <p:cNvPr id="64" name="Rectangle 63">
                <a:extLst>
                  <a:ext uri="{FF2B5EF4-FFF2-40B4-BE49-F238E27FC236}">
                    <a16:creationId xmlns:a16="http://schemas.microsoft.com/office/drawing/2014/main" id="{1EBECC5A-1C3E-6C4A-872F-F6390CE936A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84263" y="3183718"/>
                <a:ext cx="2209800" cy="523220"/>
              </a:xfrm>
              <a:prstGeom prst="rect">
                <a:avLst/>
              </a:prstGeom>
              <a:blipFill>
                <a:blip r:embed="rId8"/>
                <a:stretch>
                  <a:fillRect l="-571" t="-2381" b="-1190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38249676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48445" y="97149"/>
            <a:ext cx="8647112" cy="523220"/>
          </a:xfrm>
        </p:spPr>
        <p:txBody>
          <a:bodyPr/>
          <a:lstStyle/>
          <a:p>
            <a:pPr algn="l"/>
            <a:r>
              <a:rPr lang="en-US" dirty="0"/>
              <a:t>RSP before adjustment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294967295"/>
          </p:nvPr>
        </p:nvSpPr>
        <p:spPr>
          <a:xfrm>
            <a:off x="8077200" y="6580188"/>
            <a:ext cx="1066800" cy="233362"/>
          </a:xfrm>
        </p:spPr>
        <p:txBody>
          <a:bodyPr/>
          <a:lstStyle/>
          <a:p>
            <a:fld id="{41CB6D96-E065-46D7-BFC0-473F3D5B23B3}" type="slidenum">
              <a:rPr lang="ko-KR" altLang="en-US" smtClean="0"/>
              <a:pPr/>
              <a:t>16</a:t>
            </a:fld>
            <a:r>
              <a:rPr lang="ko-KR" altLang="en-US"/>
              <a:t> </a:t>
            </a:r>
            <a:r>
              <a:rPr lang="en-US" altLang="ko-KR"/>
              <a:t>/ 3</a:t>
            </a:r>
            <a:endParaRPr lang="ko-KR" altLang="en-US" dirty="0"/>
          </a:p>
        </p:txBody>
      </p:sp>
      <p:pic>
        <p:nvPicPr>
          <p:cNvPr id="5" name="Picture 2" descr="E:\Practice\RSP\BlurDeblur\bal_rsp_noadj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7544" y="838200"/>
            <a:ext cx="8099304" cy="53995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8970120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48445" y="97149"/>
            <a:ext cx="8647112" cy="523220"/>
          </a:xfrm>
        </p:spPr>
        <p:txBody>
          <a:bodyPr/>
          <a:lstStyle/>
          <a:p>
            <a:pPr algn="l"/>
            <a:r>
              <a:rPr lang="en-US" dirty="0"/>
              <a:t>RSP after adjustment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294967295"/>
          </p:nvPr>
        </p:nvSpPr>
        <p:spPr>
          <a:xfrm>
            <a:off x="8077200" y="6580188"/>
            <a:ext cx="1066800" cy="233362"/>
          </a:xfrm>
        </p:spPr>
        <p:txBody>
          <a:bodyPr/>
          <a:lstStyle/>
          <a:p>
            <a:fld id="{41CB6D96-E065-46D7-BFC0-473F3D5B23B3}" type="slidenum">
              <a:rPr lang="ko-KR" altLang="en-US" smtClean="0"/>
              <a:pPr/>
              <a:t>17</a:t>
            </a:fld>
            <a:r>
              <a:rPr lang="ko-KR" altLang="en-US"/>
              <a:t> </a:t>
            </a:r>
            <a:r>
              <a:rPr lang="en-US" altLang="ko-KR"/>
              <a:t>/ 3</a:t>
            </a:r>
            <a:endParaRPr lang="ko-KR" altLang="en-US" dirty="0"/>
          </a:p>
        </p:txBody>
      </p:sp>
      <p:pic>
        <p:nvPicPr>
          <p:cNvPr id="5" name="Picture 2" descr="E:\Practice\RSP\BlurDeblur\bal_rsp_adj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6344" y="838200"/>
            <a:ext cx="8101584" cy="54010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3935815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Title 2"/>
          <p:cNvSpPr>
            <a:spLocks noGrp="1"/>
          </p:cNvSpPr>
          <p:nvPr>
            <p:ph type="title"/>
          </p:nvPr>
        </p:nvSpPr>
        <p:spPr>
          <a:xfrm>
            <a:off x="248445" y="97149"/>
            <a:ext cx="8647112" cy="523220"/>
          </a:xfrm>
        </p:spPr>
        <p:txBody>
          <a:bodyPr/>
          <a:lstStyle/>
          <a:p>
            <a:pPr algn="l"/>
            <a:r>
              <a:rPr lang="en-US" dirty="0"/>
              <a:t>CFP Response Results (J0024)</a:t>
            </a:r>
          </a:p>
        </p:txBody>
      </p:sp>
      <p:graphicFrame>
        <p:nvGraphicFramePr>
          <p:cNvPr id="22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66047638"/>
              </p:ext>
            </p:extLst>
          </p:nvPr>
        </p:nvGraphicFramePr>
        <p:xfrm>
          <a:off x="381000" y="2362200"/>
          <a:ext cx="5133088" cy="2032233"/>
        </p:xfrm>
        <a:graphic>
          <a:graphicData uri="http://schemas.openxmlformats.org/drawingml/2006/table">
            <a:tbl>
              <a:tblPr/>
              <a:tblGrid>
                <a:gridCol w="1970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6405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4927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4927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endParaRPr lang="en-US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sz="16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 Over HM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endParaRPr lang="en-US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endParaRPr lang="en-US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endParaRPr lang="en-US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BD-rate(Y)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BD-rate(U)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sz="16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BD-rate(V)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sz="16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Balboa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-43.1%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-52.3%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-55.7%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sz="16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Chairlift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-45.0%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-63.4%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-56.1%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sz="16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KiteFlite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-22.3%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-49.8%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-54.2%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Harbor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-27.9%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-54.8%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-56.4%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60020"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sz="16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Trolley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-21.0%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-40.2%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-44.8%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8678"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sz="16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Average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-31.8%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-52.1%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-53.4%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graphicFrame>
        <p:nvGraphicFramePr>
          <p:cNvPr id="23" name="Table 2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6843574"/>
              </p:ext>
            </p:extLst>
          </p:nvPr>
        </p:nvGraphicFramePr>
        <p:xfrm>
          <a:off x="5514088" y="2362200"/>
          <a:ext cx="3162611" cy="2026920"/>
        </p:xfrm>
        <a:graphic>
          <a:graphicData uri="http://schemas.openxmlformats.org/drawingml/2006/table">
            <a:tbl>
              <a:tblPr/>
              <a:tblGrid>
                <a:gridCol w="106405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4927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4927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52400"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Over JEM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BD-rate(Y)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BD-rate(U)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BD-rate(V)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-11.8%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-12.3%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-10.2%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-20.7%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-26.7%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sz="16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-18.8%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-5.8%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-1.2%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-1.0%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-9.4%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-14.0%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-16.2%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-6.0%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-3.4%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-7.2%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-10.7%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-11.5%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-10.7%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7" name="직사각형 36">
            <a:extLst>
              <a:ext uri="{FF2B5EF4-FFF2-40B4-BE49-F238E27FC236}">
                <a16:creationId xmlns:a16="http://schemas.microsoft.com/office/drawing/2014/main" id="{A1ED7315-DEA6-F946-8D66-7DCB5D197ED7}"/>
              </a:ext>
            </a:extLst>
          </p:cNvPr>
          <p:cNvSpPr/>
          <p:nvPr/>
        </p:nvSpPr>
        <p:spPr>
          <a:xfrm>
            <a:off x="6629400" y="5791200"/>
            <a:ext cx="2362200" cy="375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tx1"/>
                </a:solidFill>
                <a:latin typeface="Arial" panose="020B0604020202020204" pitchFamily="34" charset="0"/>
                <a:ea typeface="Malgun Gothic" panose="020B0503020000020004" pitchFamily="34" charset="-127"/>
                <a:cs typeface="Arial" panose="020B0604020202020204" pitchFamily="34" charset="0"/>
              </a:rPr>
              <a:t>Face Size: 1280x1280</a:t>
            </a:r>
          </a:p>
        </p:txBody>
      </p:sp>
    </p:spTree>
    <p:extLst>
      <p:ext uri="{BB962C8B-B14F-4D97-AF65-F5344CB8AC3E}">
        <p14:creationId xmlns:p14="http://schemas.microsoft.com/office/powerpoint/2010/main" val="199448263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Title 2"/>
          <p:cNvSpPr>
            <a:spLocks noGrp="1"/>
          </p:cNvSpPr>
          <p:nvPr>
            <p:ph type="title"/>
          </p:nvPr>
        </p:nvSpPr>
        <p:spPr>
          <a:xfrm>
            <a:off x="248445" y="97149"/>
            <a:ext cx="8647112" cy="523220"/>
          </a:xfrm>
        </p:spPr>
        <p:txBody>
          <a:bodyPr/>
          <a:lstStyle/>
          <a:p>
            <a:pPr algn="l"/>
            <a:r>
              <a:rPr lang="en-US" dirty="0"/>
              <a:t>CFP Response Results (J0025)</a:t>
            </a:r>
          </a:p>
        </p:txBody>
      </p:sp>
      <p:graphicFrame>
        <p:nvGraphicFramePr>
          <p:cNvPr id="5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01139518"/>
              </p:ext>
            </p:extLst>
          </p:nvPr>
        </p:nvGraphicFramePr>
        <p:xfrm>
          <a:off x="381000" y="2362200"/>
          <a:ext cx="5133088" cy="2032233"/>
        </p:xfrm>
        <a:graphic>
          <a:graphicData uri="http://schemas.openxmlformats.org/drawingml/2006/table">
            <a:tbl>
              <a:tblPr/>
              <a:tblGrid>
                <a:gridCol w="1970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6405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4927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4927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endParaRPr lang="en-US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sz="16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Over HM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endParaRPr lang="en-US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endParaRPr lang="en-US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endParaRPr lang="en-US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BD-rate(Y)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BD-rate(U)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sz="16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BD-rate(V)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sz="16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Balboa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-45.1%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-54.8%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sz="16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-58.0%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sz="16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Chairlift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-46.0%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-64.2%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-57.3%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sz="16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KiteFlite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-23.6%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-50.4%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-55.1%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sz="16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Harbor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-29.1%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-55.4%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-57.1%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60020"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sz="16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Trolley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-21.5%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-41.4%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-46.0%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8678"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sz="16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Average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-33.1%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-53.2%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-54.7%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8452584"/>
              </p:ext>
            </p:extLst>
          </p:nvPr>
        </p:nvGraphicFramePr>
        <p:xfrm>
          <a:off x="5514088" y="2367513"/>
          <a:ext cx="3162611" cy="2026920"/>
        </p:xfrm>
        <a:graphic>
          <a:graphicData uri="http://schemas.openxmlformats.org/drawingml/2006/table">
            <a:tbl>
              <a:tblPr/>
              <a:tblGrid>
                <a:gridCol w="106405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4927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4927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52400"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Over JEM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BD-rate(Y)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BD-rate(U)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BD-rate(V)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-15.1%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-17.4%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-15.3%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-22.2%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-28.9%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-21.9%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-7.4%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-2.5%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-3.3%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-11.1%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-15.1%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-17.5%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-6.6%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-5.7%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-9.3%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-12.5%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-13.9%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-13.5%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7" name="직사각형 36">
            <a:extLst>
              <a:ext uri="{FF2B5EF4-FFF2-40B4-BE49-F238E27FC236}">
                <a16:creationId xmlns:a16="http://schemas.microsoft.com/office/drawing/2014/main" id="{48C83F8B-2C7A-AF40-97AD-8C46E8B91AFE}"/>
              </a:ext>
            </a:extLst>
          </p:cNvPr>
          <p:cNvSpPr/>
          <p:nvPr/>
        </p:nvSpPr>
        <p:spPr>
          <a:xfrm>
            <a:off x="6629400" y="5791200"/>
            <a:ext cx="2362200" cy="375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tx1"/>
                </a:solidFill>
                <a:latin typeface="Arial" panose="020B0604020202020204" pitchFamily="34" charset="0"/>
                <a:ea typeface="Malgun Gothic" panose="020B0503020000020004" pitchFamily="34" charset="-127"/>
                <a:cs typeface="Arial" panose="020B0604020202020204" pitchFamily="34" charset="0"/>
              </a:rPr>
              <a:t>Face Size: 1280x1280</a:t>
            </a:r>
          </a:p>
        </p:txBody>
      </p:sp>
    </p:spTree>
    <p:extLst>
      <p:ext uri="{BB962C8B-B14F-4D97-AF65-F5344CB8AC3E}">
        <p14:creationId xmlns:p14="http://schemas.microsoft.com/office/powerpoint/2010/main" val="5068891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48445" y="97149"/>
            <a:ext cx="8647112" cy="523220"/>
          </a:xfrm>
        </p:spPr>
        <p:txBody>
          <a:bodyPr/>
          <a:lstStyle/>
          <a:p>
            <a:pPr algn="l"/>
            <a:r>
              <a:rPr lang="en-US" dirty="0"/>
              <a:t>Rotated Sphere Projection (RSP)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94213" y="1355144"/>
            <a:ext cx="2053123" cy="1371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Content Placeholder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1836" y="1051873"/>
            <a:ext cx="2177503" cy="109728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1836" y="2660036"/>
            <a:ext cx="2189998" cy="109728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8" name="Straight Arrow Connector 7"/>
          <p:cNvCxnSpPr>
            <a:cxnSpLocks/>
          </p:cNvCxnSpPr>
          <p:nvPr/>
        </p:nvCxnSpPr>
        <p:spPr>
          <a:xfrm flipV="1">
            <a:off x="2694581" y="1658575"/>
            <a:ext cx="805014" cy="1700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962515" y="2092171"/>
            <a:ext cx="12961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/>
              <a:t>ERP image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84727" y="3709439"/>
            <a:ext cx="20517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/>
              <a:t>Rotated ERP image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819912" y="1355144"/>
            <a:ext cx="576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Crop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895684" y="2724578"/>
            <a:ext cx="12501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/>
              <a:t>RSP image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7A4A779A-E3E5-824E-9592-1D9F8D9B411E}"/>
              </a:ext>
            </a:extLst>
          </p:cNvPr>
          <p:cNvCxnSpPr>
            <a:cxnSpLocks/>
          </p:cNvCxnSpPr>
          <p:nvPr/>
        </p:nvCxnSpPr>
        <p:spPr>
          <a:xfrm>
            <a:off x="2694581" y="3329272"/>
            <a:ext cx="206916" cy="1"/>
          </a:xfrm>
          <a:prstGeom prst="straightConnector1">
            <a:avLst/>
          </a:prstGeom>
          <a:ln w="19050">
            <a:solidFill>
              <a:schemeClr val="accent1">
                <a:shade val="95000"/>
                <a:satMod val="105000"/>
              </a:schemeClr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0ABC81A7-39A6-404A-B03C-01F2719F2983}"/>
              </a:ext>
            </a:extLst>
          </p:cNvPr>
          <p:cNvCxnSpPr>
            <a:cxnSpLocks/>
          </p:cNvCxnSpPr>
          <p:nvPr/>
        </p:nvCxnSpPr>
        <p:spPr>
          <a:xfrm>
            <a:off x="2892899" y="2458439"/>
            <a:ext cx="0" cy="870833"/>
          </a:xfrm>
          <a:prstGeom prst="straightConnector1">
            <a:avLst/>
          </a:prstGeom>
          <a:ln w="19050">
            <a:solidFill>
              <a:schemeClr val="accent1">
                <a:shade val="95000"/>
                <a:satMod val="105000"/>
              </a:schemeClr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1C76E3D3-8B22-024A-89D1-469FAE4202C5}"/>
              </a:ext>
            </a:extLst>
          </p:cNvPr>
          <p:cNvCxnSpPr>
            <a:cxnSpLocks/>
          </p:cNvCxnSpPr>
          <p:nvPr/>
        </p:nvCxnSpPr>
        <p:spPr>
          <a:xfrm>
            <a:off x="2890427" y="2458439"/>
            <a:ext cx="611429" cy="1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A581AE85-6ABE-7A4C-B9DB-9BC7CB4E0586}"/>
              </a:ext>
            </a:extLst>
          </p:cNvPr>
          <p:cNvSpPr txBox="1"/>
          <p:nvPr/>
        </p:nvSpPr>
        <p:spPr>
          <a:xfrm>
            <a:off x="2874584" y="2239364"/>
            <a:ext cx="576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Crop</a:t>
            </a:r>
          </a:p>
        </p:txBody>
      </p:sp>
      <p:pic>
        <p:nvPicPr>
          <p:cNvPr id="16" name="Picture 3">
            <a:extLst>
              <a:ext uri="{FF2B5EF4-FFF2-40B4-BE49-F238E27FC236}">
                <a16:creationId xmlns:a16="http://schemas.microsoft.com/office/drawing/2014/main" id="{A97298C5-DF01-9A4F-98FE-328AF508AA9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4562" y="1355144"/>
            <a:ext cx="2057400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9C809BB9-3667-2744-8BCE-1D1632E9C9F6}"/>
              </a:ext>
            </a:extLst>
          </p:cNvPr>
          <p:cNvSpPr txBox="1"/>
          <p:nvPr/>
        </p:nvSpPr>
        <p:spPr>
          <a:xfrm>
            <a:off x="6672401" y="2664725"/>
            <a:ext cx="18688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/>
              <a:t>RSP image with circular padding</a:t>
            </a:r>
          </a:p>
        </p:txBody>
      </p: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0C4E2D12-C54F-2346-A9A5-42C23B5EAD12}"/>
              </a:ext>
            </a:extLst>
          </p:cNvPr>
          <p:cNvCxnSpPr>
            <a:cxnSpLocks/>
          </p:cNvCxnSpPr>
          <p:nvPr/>
        </p:nvCxnSpPr>
        <p:spPr>
          <a:xfrm flipV="1">
            <a:off x="5658442" y="2040944"/>
            <a:ext cx="805014" cy="1700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716D6EFD-A2DB-D144-A8C3-5BF1787FE9CE}"/>
              </a:ext>
            </a:extLst>
          </p:cNvPr>
          <p:cNvSpPr txBox="1"/>
          <p:nvPr/>
        </p:nvSpPr>
        <p:spPr>
          <a:xfrm>
            <a:off x="431032" y="4278861"/>
            <a:ext cx="8712968" cy="18933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Goal: Design 360° video compression system without any low-level tools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Response is based on Rotated Sphere Projection (RSP)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Two perfectly continuous faces, with a stitch line similar to Tennis ball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Same math as ERP – one face cropped from ERP, other cropped from rotated ERP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RSP to ERP conversion is simple and avoids interpolation for half of sphere</a:t>
            </a:r>
          </a:p>
        </p:txBody>
      </p:sp>
    </p:spTree>
    <p:extLst>
      <p:ext uri="{BB962C8B-B14F-4D97-AF65-F5344CB8AC3E}">
        <p14:creationId xmlns:p14="http://schemas.microsoft.com/office/powerpoint/2010/main" val="261030521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type="body" sz="quarter" idx="10"/>
          </p:nvPr>
        </p:nvSpPr>
        <p:spPr>
          <a:xfrm>
            <a:off x="76200" y="838200"/>
            <a:ext cx="8647112" cy="4648200"/>
          </a:xfrm>
        </p:spPr>
        <p:txBody>
          <a:bodyPr>
            <a:normAutofit/>
          </a:bodyPr>
          <a:lstStyle/>
          <a:p>
            <a:pPr lv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An efficient projection format helps in improved coding performance for 360° video</a:t>
            </a:r>
          </a:p>
          <a:p>
            <a:pPr lv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Rotated Sphere Projection (RSP) was used in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CfP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response</a:t>
            </a:r>
          </a:p>
          <a:p>
            <a:pPr lv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Other algorithms developed on top of RSP</a:t>
            </a:r>
          </a:p>
          <a:p>
            <a:pPr lvl="2">
              <a:lnSpc>
                <a:spcPct val="150000"/>
              </a:lnSpc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Rotation </a:t>
            </a:r>
          </a:p>
          <a:p>
            <a:pPr lvl="2">
              <a:lnSpc>
                <a:spcPct val="150000"/>
              </a:lnSpc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Colored Filling</a:t>
            </a:r>
          </a:p>
          <a:p>
            <a:pPr lvl="2">
              <a:lnSpc>
                <a:spcPct val="150000"/>
              </a:lnSpc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Disabled Deblocking filter on RSP seam</a:t>
            </a:r>
          </a:p>
          <a:p>
            <a:pPr lvl="2">
              <a:lnSpc>
                <a:spcPct val="150000"/>
              </a:lnSpc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Blending seam boundaries </a:t>
            </a:r>
          </a:p>
          <a:p>
            <a:pPr lvl="2">
              <a:lnSpc>
                <a:spcPct val="150000"/>
              </a:lnSpc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Adjustment</a:t>
            </a:r>
          </a:p>
          <a:p>
            <a:pPr lv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All algorithms are agnostic of coding engine, i.e. are only pre/post processing</a:t>
            </a:r>
          </a:p>
          <a:p>
            <a:pPr lv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Propose to include in Test Model</a:t>
            </a:r>
          </a:p>
          <a:p>
            <a:pPr lvl="2">
              <a:lnSpc>
                <a:spcPct val="150000"/>
              </a:lnSpc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48445" y="97149"/>
            <a:ext cx="8647112" cy="523220"/>
          </a:xfrm>
        </p:spPr>
        <p:txBody>
          <a:bodyPr/>
          <a:lstStyle/>
          <a:p>
            <a:pPr algn="l"/>
            <a:r>
              <a:rPr lang="en-US" dirty="0"/>
              <a:t>Summary</a:t>
            </a:r>
          </a:p>
        </p:txBody>
      </p:sp>
    </p:spTree>
    <p:extLst>
      <p:ext uri="{BB962C8B-B14F-4D97-AF65-F5344CB8AC3E}">
        <p14:creationId xmlns:p14="http://schemas.microsoft.com/office/powerpoint/2010/main" val="136682159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1"/>
          <p:cNvSpPr txBox="1">
            <a:spLocks/>
          </p:cNvSpPr>
          <p:nvPr/>
        </p:nvSpPr>
        <p:spPr>
          <a:xfrm>
            <a:off x="710961" y="3307980"/>
            <a:ext cx="3385907" cy="708210"/>
          </a:xfrm>
          <a:prstGeom prst="rect">
            <a:avLst/>
          </a:prstGeom>
        </p:spPr>
        <p:txBody>
          <a:bodyPr/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3600" b="1" i="0" kern="1200">
                <a:solidFill>
                  <a:schemeClr val="tx1"/>
                </a:solidFill>
                <a:latin typeface="+mj-ea"/>
                <a:ea typeface="+mj-ea"/>
                <a:cs typeface="Noto Sans CJK KR" charset="-127"/>
              </a:defRPr>
            </a:lvl1pPr>
          </a:lstStyle>
          <a:p>
            <a:r>
              <a:rPr kumimoji="1" lang="en-US" altLang="ko-KR" sz="4400" dirty="0">
                <a:solidFill>
                  <a:srgbClr val="1428A0"/>
                </a:solidFill>
                <a:cs typeface="Exo 2" charset="0"/>
              </a:rPr>
              <a:t>Thank you</a:t>
            </a:r>
            <a:endParaRPr kumimoji="1" lang="ko-KR" altLang="en-US" sz="4400" dirty="0">
              <a:solidFill>
                <a:srgbClr val="1428A0"/>
              </a:solidFill>
              <a:cs typeface="Exo 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10738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48445" y="97149"/>
            <a:ext cx="8647112" cy="523220"/>
          </a:xfrm>
        </p:spPr>
        <p:txBody>
          <a:bodyPr/>
          <a:lstStyle/>
          <a:p>
            <a:pPr algn="l"/>
            <a:r>
              <a:rPr lang="en-US" dirty="0"/>
              <a:t>Padding</a:t>
            </a:r>
          </a:p>
        </p:txBody>
      </p:sp>
      <p:pic>
        <p:nvPicPr>
          <p:cNvPr id="2054" name="Picture 206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158790"/>
            <a:ext cx="4133850" cy="274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2" name="Group 11"/>
          <p:cNvGrpSpPr/>
          <p:nvPr/>
        </p:nvGrpSpPr>
        <p:grpSpPr>
          <a:xfrm>
            <a:off x="720197" y="3985780"/>
            <a:ext cx="4164965" cy="205740"/>
            <a:chOff x="0" y="63469"/>
            <a:chExt cx="4165075" cy="205740"/>
          </a:xfrm>
        </p:grpSpPr>
        <p:cxnSp>
          <p:nvCxnSpPr>
            <p:cNvPr id="13" name="Straight Arrow Connector 12"/>
            <p:cNvCxnSpPr/>
            <p:nvPr/>
          </p:nvCxnSpPr>
          <p:spPr>
            <a:xfrm>
              <a:off x="0" y="154940"/>
              <a:ext cx="4165075" cy="0"/>
            </a:xfrm>
            <a:prstGeom prst="straightConnector1">
              <a:avLst/>
            </a:prstGeom>
            <a:ln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Text Box 2061"/>
            <p:cNvSpPr txBox="1"/>
            <p:nvPr/>
          </p:nvSpPr>
          <p:spPr>
            <a:xfrm rot="10800000">
              <a:off x="1880286" y="63469"/>
              <a:ext cx="387249" cy="205740"/>
            </a:xfrm>
            <a:prstGeom prst="rect">
              <a:avLst/>
            </a:prstGeom>
            <a:solidFill>
              <a:schemeClr val="bg1"/>
            </a:solidFill>
            <a:ln w="6350">
              <a:noFill/>
            </a:ln>
          </p:spPr>
          <p:txBody>
            <a:bodyPr rot="0" spcFirstLastPara="0" vert="horz" wrap="square" lIns="0" tIns="0" rIns="0" bIns="0" numCol="1" spcCol="0" rtlCol="0" fromWordArt="0" anchor="ctr" anchorCtr="0" forceAA="0" upright="1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spcBef>
                  <a:spcPts val="680"/>
                </a:spcBef>
                <a:spcAft>
                  <a:spcPts val="0"/>
                </a:spcAft>
              </a:pPr>
              <a:r>
                <a:rPr lang="en-US" sz="1000" dirty="0">
                  <a:effectLst/>
                  <a:latin typeface="Times New Roman"/>
                  <a:ea typeface="Times New Roman"/>
                </a:rPr>
                <a:t> W+16 </a:t>
              </a:r>
              <a:endParaRPr lang="en-US" sz="1200" dirty="0">
                <a:effectLst/>
                <a:latin typeface="Times New Roman"/>
                <a:ea typeface="Times New Roman"/>
              </a:endParaRP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342578" y="1158790"/>
            <a:ext cx="235396" cy="2734072"/>
            <a:chOff x="-52958" y="9128"/>
            <a:chExt cx="235396" cy="2734072"/>
          </a:xfrm>
        </p:grpSpPr>
        <p:cxnSp>
          <p:nvCxnSpPr>
            <p:cNvPr id="16" name="Straight Arrow Connector 15"/>
            <p:cNvCxnSpPr/>
            <p:nvPr/>
          </p:nvCxnSpPr>
          <p:spPr>
            <a:xfrm flipH="1">
              <a:off x="65698" y="9128"/>
              <a:ext cx="1106" cy="2734072"/>
            </a:xfrm>
            <a:prstGeom prst="straightConnector1">
              <a:avLst/>
            </a:prstGeom>
            <a:ln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Text Box 2058"/>
            <p:cNvSpPr txBox="1"/>
            <p:nvPr/>
          </p:nvSpPr>
          <p:spPr>
            <a:xfrm>
              <a:off x="-52958" y="1280517"/>
              <a:ext cx="235396" cy="220734"/>
            </a:xfrm>
            <a:prstGeom prst="rect">
              <a:avLst/>
            </a:prstGeom>
            <a:solidFill>
              <a:schemeClr val="lt1"/>
            </a:solidFill>
            <a:ln w="6350">
              <a:noFill/>
            </a:ln>
          </p:spPr>
          <p:txBody>
            <a:bodyPr rot="0" spcFirstLastPara="0" vert="horz" wrap="squar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spcBef>
                  <a:spcPts val="680"/>
                </a:spcBef>
                <a:spcAft>
                  <a:spcPts val="0"/>
                </a:spcAft>
              </a:pPr>
              <a:r>
                <a:rPr lang="en-US" sz="1000" dirty="0">
                  <a:effectLst/>
                  <a:latin typeface="Times New Roman"/>
                  <a:ea typeface="Times New Roman"/>
                </a:rPr>
                <a:t>H</a:t>
              </a:r>
              <a:endParaRPr lang="en-US" sz="1200" dirty="0">
                <a:effectLst/>
                <a:latin typeface="Times New Roman"/>
                <a:ea typeface="Times New Roman"/>
              </a:endParaRPr>
            </a:p>
          </p:txBody>
        </p:sp>
      </p:grpSp>
      <p:pic>
        <p:nvPicPr>
          <p:cNvPr id="22" name="Picture 21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444208" y="1158789"/>
            <a:ext cx="1594977" cy="274918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0" name="TextBox 19"/>
          <p:cNvSpPr txBox="1"/>
          <p:nvPr/>
        </p:nvSpPr>
        <p:spPr>
          <a:xfrm>
            <a:off x="493991" y="4636293"/>
            <a:ext cx="7632848" cy="15240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latinLnBrk="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Increase picture width by 16 pixels, adding 8 pixels padding on each side</a:t>
            </a:r>
          </a:p>
          <a:p>
            <a:pPr marL="285750" indent="-285750" latinLnBrk="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Step Padding: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Align circular discontinuities with 8x8 CU boundaries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Presented in JVET-H0056 where similar technique showed 0.7% gain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606356" y="4128052"/>
            <a:ext cx="427880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/>
              <a:t>Compact RSP with step padding 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084168" y="4128052"/>
            <a:ext cx="267509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/>
              <a:t>Zoomed step padding</a:t>
            </a:r>
          </a:p>
        </p:txBody>
      </p:sp>
    </p:spTree>
    <p:extLst>
      <p:ext uri="{BB962C8B-B14F-4D97-AF65-F5344CB8AC3E}">
        <p14:creationId xmlns:p14="http://schemas.microsoft.com/office/powerpoint/2010/main" val="9622059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type="body" sz="quarter" idx="10"/>
          </p:nvPr>
        </p:nvSpPr>
        <p:spPr>
          <a:xfrm>
            <a:off x="76200" y="2445762"/>
            <a:ext cx="8647112" cy="2619588"/>
          </a:xfrm>
        </p:spPr>
        <p:txBody>
          <a:bodyPr>
            <a:normAutofit/>
          </a:bodyPr>
          <a:lstStyle/>
          <a:p>
            <a:pPr lv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Since RSP is constructed from rotating ERP, use rotation as a coding tool.</a:t>
            </a:r>
          </a:p>
          <a:p>
            <a:pPr lv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Downsize the RSP image and search along yaw space at 10° angles, from 0° to 350°</a:t>
            </a:r>
          </a:p>
          <a:p>
            <a:pPr lv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Compute gradient magnitudes and angles for each of these 36 RSP image</a:t>
            </a:r>
          </a:p>
          <a:p>
            <a:pPr lv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Find the image with maximum number of vertical and horizontal gradients. </a:t>
            </a:r>
          </a:p>
          <a:p>
            <a:pPr lv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Further refinement to 1° is possible by searching around best 10° angle.</a:t>
            </a:r>
          </a:p>
          <a:p>
            <a:pPr lv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Computed on only first frame of sequence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48445" y="97149"/>
            <a:ext cx="8647112" cy="523220"/>
          </a:xfrm>
        </p:spPr>
        <p:txBody>
          <a:bodyPr/>
          <a:lstStyle/>
          <a:p>
            <a:pPr algn="l"/>
            <a:r>
              <a:rPr lang="en-US" dirty="0"/>
              <a:t>Rotation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457200" y="1219200"/>
            <a:ext cx="7920880" cy="954107"/>
            <a:chOff x="560512" y="1254959"/>
            <a:chExt cx="7920880" cy="954107"/>
          </a:xfrm>
        </p:grpSpPr>
        <p:sp>
          <p:nvSpPr>
            <p:cNvPr id="6" name="TextBox 5"/>
            <p:cNvSpPr txBox="1"/>
            <p:nvPr/>
          </p:nvSpPr>
          <p:spPr>
            <a:xfrm>
              <a:off x="560512" y="1588968"/>
              <a:ext cx="1584176" cy="307777"/>
            </a:xfrm>
            <a:prstGeom prst="rect">
              <a:avLst/>
            </a:prstGeom>
            <a:solidFill>
              <a:srgbClr val="FFFFFF"/>
            </a:solidFill>
            <a:ln w="25400" cap="flat" cmpd="sng" algn="ctr">
              <a:solidFill>
                <a:srgbClr val="2D2D8A"/>
              </a:solidFill>
              <a:prstDash val="solid"/>
            </a:ln>
            <a:effectLst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굴림"/>
                  <a:cs typeface="+mn-cs"/>
                </a:rPr>
                <a:t>Input image</a:t>
              </a: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2432720" y="1374558"/>
              <a:ext cx="1800200" cy="738664"/>
            </a:xfrm>
            <a:prstGeom prst="rect">
              <a:avLst/>
            </a:prstGeom>
            <a:solidFill>
              <a:srgbClr val="FFFFFF"/>
            </a:solidFill>
            <a:ln w="25400" cap="flat" cmpd="sng" algn="ctr">
              <a:solidFill>
                <a:srgbClr val="2D2D8A"/>
              </a:solidFill>
              <a:prstDash val="solid"/>
            </a:ln>
            <a:effectLst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>
                <a:defRPr sz="1400">
                  <a:solidFill>
                    <a:schemeClr val="dk1"/>
                  </a:solidFill>
                  <a:latin typeface="+mn-lt"/>
                  <a:ea typeface="+mn-ea"/>
                </a:defRPr>
              </a:lvl1pPr>
              <a:lvl2pPr>
                <a:defRPr>
                  <a:solidFill>
                    <a:schemeClr val="dk1"/>
                  </a:solidFill>
                  <a:latin typeface="+mn-lt"/>
                  <a:ea typeface="+mn-ea"/>
                </a:defRPr>
              </a:lvl2pPr>
              <a:lvl3pPr>
                <a:defRPr>
                  <a:solidFill>
                    <a:schemeClr val="dk1"/>
                  </a:solidFill>
                  <a:latin typeface="+mn-lt"/>
                  <a:ea typeface="+mn-ea"/>
                </a:defRPr>
              </a:lvl3pPr>
              <a:lvl4pPr>
                <a:defRPr>
                  <a:solidFill>
                    <a:schemeClr val="dk1"/>
                  </a:solidFill>
                  <a:latin typeface="+mn-lt"/>
                  <a:ea typeface="+mn-ea"/>
                </a:defRPr>
              </a:lvl4pPr>
              <a:lvl5pPr>
                <a:defRPr>
                  <a:solidFill>
                    <a:schemeClr val="dk1"/>
                  </a:solidFill>
                  <a:latin typeface="+mn-lt"/>
                  <a:ea typeface="+mn-ea"/>
                </a:defRPr>
              </a:lvl5pPr>
              <a:lvl6pPr>
                <a:defRPr>
                  <a:solidFill>
                    <a:schemeClr val="dk1"/>
                  </a:solidFill>
                  <a:latin typeface="+mn-lt"/>
                  <a:ea typeface="+mn-ea"/>
                </a:defRPr>
              </a:lvl6pPr>
              <a:lvl7pPr>
                <a:defRPr>
                  <a:solidFill>
                    <a:schemeClr val="dk1"/>
                  </a:solidFill>
                  <a:latin typeface="+mn-lt"/>
                  <a:ea typeface="+mn-ea"/>
                </a:defRPr>
              </a:lvl7pPr>
              <a:lvl8pPr>
                <a:defRPr>
                  <a:solidFill>
                    <a:schemeClr val="dk1"/>
                  </a:solidFill>
                  <a:latin typeface="+mn-lt"/>
                  <a:ea typeface="+mn-ea"/>
                </a:defRPr>
              </a:lvl8pPr>
              <a:lvl9pPr>
                <a:defRPr>
                  <a:solidFill>
                    <a:schemeClr val="dk1"/>
                  </a:solidFill>
                  <a:latin typeface="+mn-lt"/>
                  <a:ea typeface="+mn-ea"/>
                </a:defRPr>
              </a:lvl9pPr>
            </a:lstStyle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굴림"/>
                  <a:cs typeface="+mn-cs"/>
                </a:rPr>
                <a:t>36 RSP image </a:t>
              </a:r>
            </a:p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굴림"/>
                  <a:cs typeface="+mn-cs"/>
                </a:rPr>
                <a:t>Generation </a:t>
              </a:r>
            </a:p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굴림"/>
                  <a:cs typeface="+mn-cs"/>
                </a:rPr>
                <a:t>(Lower Resolution)</a:t>
              </a: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4592960" y="1482280"/>
              <a:ext cx="1584176" cy="523220"/>
            </a:xfrm>
            <a:prstGeom prst="rect">
              <a:avLst/>
            </a:prstGeom>
            <a:solidFill>
              <a:srgbClr val="FFFFFF"/>
            </a:solidFill>
            <a:ln w="25400" cap="flat" cmpd="sng" algn="ctr">
              <a:solidFill>
                <a:srgbClr val="2D2D8A"/>
              </a:solidFill>
              <a:prstDash val="solid"/>
            </a:ln>
            <a:effectLst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>
                <a:defRPr sz="1400">
                  <a:solidFill>
                    <a:schemeClr val="dk1"/>
                  </a:solidFill>
                  <a:latin typeface="+mn-lt"/>
                  <a:ea typeface="+mn-ea"/>
                </a:defRPr>
              </a:lvl1pPr>
              <a:lvl2pPr>
                <a:defRPr>
                  <a:solidFill>
                    <a:schemeClr val="dk1"/>
                  </a:solidFill>
                  <a:latin typeface="+mn-lt"/>
                  <a:ea typeface="+mn-ea"/>
                </a:defRPr>
              </a:lvl2pPr>
              <a:lvl3pPr>
                <a:defRPr>
                  <a:solidFill>
                    <a:schemeClr val="dk1"/>
                  </a:solidFill>
                  <a:latin typeface="+mn-lt"/>
                  <a:ea typeface="+mn-ea"/>
                </a:defRPr>
              </a:lvl3pPr>
              <a:lvl4pPr>
                <a:defRPr>
                  <a:solidFill>
                    <a:schemeClr val="dk1"/>
                  </a:solidFill>
                  <a:latin typeface="+mn-lt"/>
                  <a:ea typeface="+mn-ea"/>
                </a:defRPr>
              </a:lvl4pPr>
              <a:lvl5pPr>
                <a:defRPr>
                  <a:solidFill>
                    <a:schemeClr val="dk1"/>
                  </a:solidFill>
                  <a:latin typeface="+mn-lt"/>
                  <a:ea typeface="+mn-ea"/>
                </a:defRPr>
              </a:lvl5pPr>
              <a:lvl6pPr>
                <a:defRPr>
                  <a:solidFill>
                    <a:schemeClr val="dk1"/>
                  </a:solidFill>
                  <a:latin typeface="+mn-lt"/>
                  <a:ea typeface="+mn-ea"/>
                </a:defRPr>
              </a:lvl6pPr>
              <a:lvl7pPr>
                <a:defRPr>
                  <a:solidFill>
                    <a:schemeClr val="dk1"/>
                  </a:solidFill>
                  <a:latin typeface="+mn-lt"/>
                  <a:ea typeface="+mn-ea"/>
                </a:defRPr>
              </a:lvl7pPr>
              <a:lvl8pPr>
                <a:defRPr>
                  <a:solidFill>
                    <a:schemeClr val="dk1"/>
                  </a:solidFill>
                  <a:latin typeface="+mn-lt"/>
                  <a:ea typeface="+mn-ea"/>
                </a:defRPr>
              </a:lvl8pPr>
              <a:lvl9pPr>
                <a:defRPr>
                  <a:solidFill>
                    <a:schemeClr val="dk1"/>
                  </a:solidFill>
                  <a:latin typeface="+mn-lt"/>
                  <a:ea typeface="+mn-ea"/>
                </a:defRPr>
              </a:lvl9pPr>
            </a:lstStyle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굴림"/>
                  <a:cs typeface="+mn-cs"/>
                </a:rPr>
                <a:t>Compute </a:t>
              </a:r>
            </a:p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굴림"/>
                  <a:cs typeface="+mn-cs"/>
                </a:rPr>
                <a:t>gradient angles</a:t>
              </a: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6609184" y="1254959"/>
              <a:ext cx="1872208" cy="954107"/>
            </a:xfrm>
            <a:prstGeom prst="rect">
              <a:avLst/>
            </a:prstGeom>
            <a:solidFill>
              <a:srgbClr val="FFFFFF"/>
            </a:solidFill>
            <a:ln w="25400" cap="flat" cmpd="sng" algn="ctr">
              <a:solidFill>
                <a:srgbClr val="2D2D8A"/>
              </a:solidFill>
              <a:prstDash val="solid"/>
            </a:ln>
            <a:effectLst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>
                <a:defRPr sz="1400">
                  <a:solidFill>
                    <a:schemeClr val="dk1"/>
                  </a:solidFill>
                  <a:latin typeface="+mn-lt"/>
                  <a:ea typeface="+mn-ea"/>
                </a:defRPr>
              </a:lvl1pPr>
              <a:lvl2pPr>
                <a:defRPr>
                  <a:solidFill>
                    <a:schemeClr val="dk1"/>
                  </a:solidFill>
                  <a:latin typeface="+mn-lt"/>
                  <a:ea typeface="+mn-ea"/>
                </a:defRPr>
              </a:lvl2pPr>
              <a:lvl3pPr>
                <a:defRPr>
                  <a:solidFill>
                    <a:schemeClr val="dk1"/>
                  </a:solidFill>
                  <a:latin typeface="+mn-lt"/>
                  <a:ea typeface="+mn-ea"/>
                </a:defRPr>
              </a:lvl3pPr>
              <a:lvl4pPr>
                <a:defRPr>
                  <a:solidFill>
                    <a:schemeClr val="dk1"/>
                  </a:solidFill>
                  <a:latin typeface="+mn-lt"/>
                  <a:ea typeface="+mn-ea"/>
                </a:defRPr>
              </a:lvl4pPr>
              <a:lvl5pPr>
                <a:defRPr>
                  <a:solidFill>
                    <a:schemeClr val="dk1"/>
                  </a:solidFill>
                  <a:latin typeface="+mn-lt"/>
                  <a:ea typeface="+mn-ea"/>
                </a:defRPr>
              </a:lvl5pPr>
              <a:lvl6pPr>
                <a:defRPr>
                  <a:solidFill>
                    <a:schemeClr val="dk1"/>
                  </a:solidFill>
                  <a:latin typeface="+mn-lt"/>
                  <a:ea typeface="+mn-ea"/>
                </a:defRPr>
              </a:lvl6pPr>
              <a:lvl7pPr>
                <a:defRPr>
                  <a:solidFill>
                    <a:schemeClr val="dk1"/>
                  </a:solidFill>
                  <a:latin typeface="+mn-lt"/>
                  <a:ea typeface="+mn-ea"/>
                </a:defRPr>
              </a:lvl7pPr>
              <a:lvl8pPr>
                <a:defRPr>
                  <a:solidFill>
                    <a:schemeClr val="dk1"/>
                  </a:solidFill>
                  <a:latin typeface="+mn-lt"/>
                  <a:ea typeface="+mn-ea"/>
                </a:defRPr>
              </a:lvl8pPr>
              <a:lvl9pPr>
                <a:defRPr>
                  <a:solidFill>
                    <a:schemeClr val="dk1"/>
                  </a:solidFill>
                  <a:latin typeface="+mn-lt"/>
                  <a:ea typeface="+mn-ea"/>
                </a:defRPr>
              </a:lvl9pPr>
            </a:lstStyle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굴림"/>
                  <a:cs typeface="+mn-cs"/>
                </a:rPr>
                <a:t>Find angle</a:t>
              </a:r>
            </a:p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굴림"/>
                  <a:cs typeface="+mn-cs"/>
                </a:rPr>
                <a:t>with maximum</a:t>
              </a:r>
            </a:p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굴림"/>
                  <a:cs typeface="+mn-cs"/>
                </a:rPr>
                <a:t>vertical and </a:t>
              </a:r>
            </a:p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굴림"/>
                  <a:cs typeface="+mn-cs"/>
                </a:rPr>
                <a:t>horizontal gradients</a:t>
              </a:r>
            </a:p>
          </p:txBody>
        </p:sp>
        <p:cxnSp>
          <p:nvCxnSpPr>
            <p:cNvPr id="10" name="Straight Arrow Connector 9"/>
            <p:cNvCxnSpPr>
              <a:stCxn id="6" idx="3"/>
              <a:endCxn id="7" idx="1"/>
            </p:cNvCxnSpPr>
            <p:nvPr/>
          </p:nvCxnSpPr>
          <p:spPr>
            <a:xfrm>
              <a:off x="2144688" y="1742857"/>
              <a:ext cx="288032" cy="1033"/>
            </a:xfrm>
            <a:prstGeom prst="straightConnector1">
              <a:avLst/>
            </a:prstGeom>
            <a:noFill/>
            <a:ln w="9525" cap="flat" cmpd="sng" algn="ctr">
              <a:solidFill>
                <a:srgbClr val="000000">
                  <a:shade val="95000"/>
                  <a:satMod val="105000"/>
                </a:srgbClr>
              </a:solidFill>
              <a:prstDash val="solid"/>
              <a:tailEnd type="arrow"/>
            </a:ln>
            <a:effectLst/>
          </p:spPr>
        </p:cxnSp>
        <p:cxnSp>
          <p:nvCxnSpPr>
            <p:cNvPr id="11" name="Straight Arrow Connector 10"/>
            <p:cNvCxnSpPr>
              <a:stCxn id="7" idx="3"/>
              <a:endCxn id="8" idx="1"/>
            </p:cNvCxnSpPr>
            <p:nvPr/>
          </p:nvCxnSpPr>
          <p:spPr>
            <a:xfrm>
              <a:off x="4232920" y="1743890"/>
              <a:ext cx="360040" cy="0"/>
            </a:xfrm>
            <a:prstGeom prst="straightConnector1">
              <a:avLst/>
            </a:prstGeom>
            <a:noFill/>
            <a:ln w="9525" cap="flat" cmpd="sng" algn="ctr">
              <a:solidFill>
                <a:srgbClr val="000000">
                  <a:shade val="95000"/>
                  <a:satMod val="105000"/>
                </a:srgbClr>
              </a:solidFill>
              <a:prstDash val="solid"/>
              <a:tailEnd type="arrow"/>
            </a:ln>
            <a:effectLst/>
          </p:spPr>
        </p:cxnSp>
        <p:cxnSp>
          <p:nvCxnSpPr>
            <p:cNvPr id="12" name="Straight Arrow Connector 11"/>
            <p:cNvCxnSpPr>
              <a:endCxn id="9" idx="1"/>
            </p:cNvCxnSpPr>
            <p:nvPr/>
          </p:nvCxnSpPr>
          <p:spPr>
            <a:xfrm>
              <a:off x="6177136" y="1732012"/>
              <a:ext cx="432048" cy="1"/>
            </a:xfrm>
            <a:prstGeom prst="straightConnector1">
              <a:avLst/>
            </a:prstGeom>
            <a:noFill/>
            <a:ln w="9525" cap="flat" cmpd="sng" algn="ctr">
              <a:solidFill>
                <a:srgbClr val="000000">
                  <a:shade val="95000"/>
                  <a:satMod val="105000"/>
                </a:srgbClr>
              </a:solidFill>
              <a:prstDash val="solid"/>
              <a:tailEnd type="arrow"/>
            </a:ln>
            <a:effectLst/>
          </p:spPr>
        </p:cxnSp>
      </p:grpSp>
    </p:spTree>
    <p:extLst>
      <p:ext uri="{BB962C8B-B14F-4D97-AF65-F5344CB8AC3E}">
        <p14:creationId xmlns:p14="http://schemas.microsoft.com/office/powerpoint/2010/main" val="15353500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248445" y="97149"/>
            <a:ext cx="8647112" cy="523220"/>
          </a:xfrm>
        </p:spPr>
        <p:txBody>
          <a:bodyPr/>
          <a:lstStyle/>
          <a:p>
            <a:pPr algn="l"/>
            <a:r>
              <a:rPr lang="en-US" dirty="0"/>
              <a:t>Rotation</a:t>
            </a:r>
          </a:p>
        </p:txBody>
      </p:sp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1590" y="961678"/>
            <a:ext cx="3348372" cy="2232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0560" y="962017"/>
            <a:ext cx="3347864" cy="223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0560" y="3717146"/>
            <a:ext cx="3348430" cy="223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8976" y="3717146"/>
            <a:ext cx="3380986" cy="22539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1009807" y="3193231"/>
            <a:ext cx="30243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RSP image without rotation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051673" y="3193926"/>
            <a:ext cx="33267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RSP image with best rotation angle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43608" y="5958457"/>
            <a:ext cx="30243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RSP edge map without rotation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873733" y="5949055"/>
            <a:ext cx="36826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RSP edge map with best rotation angle</a:t>
            </a:r>
          </a:p>
        </p:txBody>
      </p:sp>
    </p:spTree>
    <p:extLst>
      <p:ext uri="{BB962C8B-B14F-4D97-AF65-F5344CB8AC3E}">
        <p14:creationId xmlns:p14="http://schemas.microsoft.com/office/powerpoint/2010/main" val="33817927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Correlation between gradients and BD-rate</a:t>
            </a:r>
          </a:p>
          <a:p>
            <a:pPr>
              <a:buFont typeface="Arial" panose="020B0604020202020204" pitchFamily="34" charset="0"/>
              <a:buChar char="•"/>
            </a:pPr>
            <a:endParaRPr lang="en-US" dirty="0"/>
          </a:p>
          <a:p>
            <a:pPr>
              <a:buFont typeface="Arial" panose="020B0604020202020204" pitchFamily="34" charset="0"/>
              <a:buChar char="•"/>
            </a:pPr>
            <a:endParaRPr lang="en-US" dirty="0"/>
          </a:p>
          <a:p>
            <a:pPr>
              <a:buFont typeface="Arial" panose="020B0604020202020204" pitchFamily="34" charset="0"/>
              <a:buChar char="•"/>
            </a:pPr>
            <a:endParaRPr lang="en-US" dirty="0"/>
          </a:p>
          <a:p>
            <a:pPr>
              <a:buFont typeface="Arial" panose="020B0604020202020204" pitchFamily="34" charset="0"/>
              <a:buChar char="•"/>
            </a:pPr>
            <a:endParaRPr lang="en-US" dirty="0"/>
          </a:p>
          <a:p>
            <a:pPr>
              <a:buFont typeface="Arial" panose="020B0604020202020204" pitchFamily="34" charset="0"/>
              <a:buChar char="•"/>
            </a:pPr>
            <a:endParaRPr lang="en-US" dirty="0"/>
          </a:p>
          <a:p>
            <a:pPr>
              <a:buFont typeface="Arial" panose="020B0604020202020204" pitchFamily="34" charset="0"/>
              <a:buChar char="•"/>
            </a:pPr>
            <a:endParaRPr lang="en-US" dirty="0"/>
          </a:p>
          <a:p>
            <a:pPr>
              <a:buFont typeface="Arial" panose="020B0604020202020204" pitchFamily="34" charset="0"/>
              <a:buChar char="•"/>
            </a:pPr>
            <a:endParaRPr lang="en-US" dirty="0"/>
          </a:p>
          <a:p>
            <a:pPr>
              <a:buFont typeface="Arial" panose="020B0604020202020204" pitchFamily="34" charset="0"/>
              <a:buChar char="•"/>
            </a:pPr>
            <a:endParaRPr lang="en-US" dirty="0"/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Rotation angles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48445" y="97149"/>
            <a:ext cx="8647112" cy="523220"/>
          </a:xfrm>
        </p:spPr>
        <p:txBody>
          <a:bodyPr/>
          <a:lstStyle/>
          <a:p>
            <a:pPr algn="l"/>
            <a:r>
              <a:rPr lang="en-US" dirty="0"/>
              <a:t>Rotation - Results</a:t>
            </a: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5747524"/>
              </p:ext>
            </p:extLst>
          </p:nvPr>
        </p:nvGraphicFramePr>
        <p:xfrm>
          <a:off x="2286000" y="4267200"/>
          <a:ext cx="4495800" cy="184955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889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3562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35628">
                  <a:extLst>
                    <a:ext uri="{9D8B030D-6E8A-4147-A177-3AD203B41FA5}">
                      <a16:colId xmlns:a16="http://schemas.microsoft.com/office/drawing/2014/main" val="1096810573"/>
                    </a:ext>
                  </a:extLst>
                </a:gridCol>
                <a:gridCol w="1135628">
                  <a:extLst>
                    <a:ext uri="{9D8B030D-6E8A-4147-A177-3AD203B41FA5}">
                      <a16:colId xmlns:a16="http://schemas.microsoft.com/office/drawing/2014/main" val="4287897437"/>
                    </a:ext>
                  </a:extLst>
                </a:gridCol>
              </a:tblGrid>
              <a:tr h="450946"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300" dirty="0">
                          <a:effectLst/>
                          <a:latin typeface="+mn-lt"/>
                        </a:rPr>
                        <a:t>Sequence</a:t>
                      </a:r>
                      <a:endParaRPr lang="en-US" sz="1300" dirty="0">
                        <a:effectLst/>
                        <a:latin typeface="+mn-lt"/>
                        <a:ea typeface="Batang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300" dirty="0">
                          <a:effectLst/>
                          <a:latin typeface="+mn-lt"/>
                        </a:rPr>
                        <a:t>Yaw</a:t>
                      </a:r>
                      <a:endParaRPr lang="en-US" sz="1300" dirty="0">
                        <a:effectLst/>
                        <a:latin typeface="+mn-lt"/>
                        <a:ea typeface="Batang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>
                          <a:effectLst/>
                          <a:latin typeface="+mn-lt"/>
                          <a:ea typeface="Batang"/>
                        </a:rPr>
                        <a:t>Pitch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>
                          <a:effectLst/>
                          <a:latin typeface="+mn-lt"/>
                          <a:ea typeface="Batang"/>
                        </a:rPr>
                        <a:t>Roll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8027"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300" dirty="0">
                          <a:effectLst/>
                          <a:latin typeface="+mn-lt"/>
                        </a:rPr>
                        <a:t>Balboa</a:t>
                      </a:r>
                      <a:endParaRPr lang="en-US" sz="1300" dirty="0">
                        <a:effectLst/>
                        <a:latin typeface="+mn-lt"/>
                        <a:ea typeface="Batang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300" dirty="0">
                          <a:effectLst/>
                          <a:latin typeface="+mn-lt"/>
                        </a:rPr>
                        <a:t>90</a:t>
                      </a:r>
                      <a:endParaRPr lang="en-US" sz="1300" dirty="0">
                        <a:effectLst/>
                        <a:latin typeface="+mn-lt"/>
                        <a:ea typeface="Batang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>
                          <a:effectLst/>
                          <a:latin typeface="+mn-lt"/>
                          <a:ea typeface="Batang"/>
                        </a:rPr>
                        <a:t>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>
                          <a:effectLst/>
                          <a:latin typeface="+mn-lt"/>
                          <a:ea typeface="Batang"/>
                        </a:rPr>
                        <a:t>0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8027"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300">
                          <a:effectLst/>
                          <a:latin typeface="+mn-lt"/>
                        </a:rPr>
                        <a:t>ChairliftRide</a:t>
                      </a:r>
                      <a:endParaRPr lang="en-US" sz="1300">
                        <a:effectLst/>
                        <a:latin typeface="+mn-lt"/>
                        <a:ea typeface="Batang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300" dirty="0">
                          <a:effectLst/>
                          <a:latin typeface="+mn-lt"/>
                        </a:rPr>
                        <a:t>0</a:t>
                      </a:r>
                      <a:endParaRPr lang="en-US" sz="1300" dirty="0">
                        <a:effectLst/>
                        <a:latin typeface="+mn-lt"/>
                        <a:ea typeface="Batang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>
                          <a:effectLst/>
                          <a:latin typeface="+mn-lt"/>
                          <a:ea typeface="Batang"/>
                        </a:rPr>
                        <a:t>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>
                          <a:effectLst/>
                          <a:latin typeface="+mn-lt"/>
                          <a:ea typeface="Batang"/>
                        </a:rPr>
                        <a:t>0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8027"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300">
                          <a:effectLst/>
                          <a:latin typeface="+mn-lt"/>
                        </a:rPr>
                        <a:t>KiteFlite</a:t>
                      </a:r>
                      <a:endParaRPr lang="en-US" sz="1300">
                        <a:effectLst/>
                        <a:latin typeface="+mn-lt"/>
                        <a:ea typeface="Batang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300" dirty="0">
                          <a:effectLst/>
                          <a:latin typeface="+mn-lt"/>
                        </a:rPr>
                        <a:t>0</a:t>
                      </a:r>
                      <a:endParaRPr lang="en-US" sz="1300" dirty="0">
                        <a:effectLst/>
                        <a:latin typeface="+mn-lt"/>
                        <a:ea typeface="Batang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>
                          <a:effectLst/>
                          <a:latin typeface="+mn-lt"/>
                          <a:ea typeface="Batang"/>
                        </a:rPr>
                        <a:t>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>
                          <a:effectLst/>
                          <a:latin typeface="+mn-lt"/>
                          <a:ea typeface="Batang"/>
                        </a:rPr>
                        <a:t>0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8027"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300">
                          <a:effectLst/>
                          <a:latin typeface="+mn-lt"/>
                        </a:rPr>
                        <a:t>Harbor</a:t>
                      </a:r>
                      <a:endParaRPr lang="en-US" sz="1300">
                        <a:effectLst/>
                        <a:latin typeface="+mn-lt"/>
                        <a:ea typeface="Batang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300" dirty="0">
                          <a:effectLst/>
                          <a:latin typeface="+mn-lt"/>
                        </a:rPr>
                        <a:t>310</a:t>
                      </a:r>
                      <a:endParaRPr lang="en-US" sz="1300" dirty="0">
                        <a:effectLst/>
                        <a:latin typeface="+mn-lt"/>
                        <a:ea typeface="Batang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>
                          <a:effectLst/>
                          <a:latin typeface="+mn-lt"/>
                          <a:ea typeface="Batang"/>
                        </a:rPr>
                        <a:t>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>
                          <a:effectLst/>
                          <a:latin typeface="+mn-lt"/>
                          <a:ea typeface="Batang"/>
                        </a:rPr>
                        <a:t>0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86504"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300" dirty="0">
                          <a:effectLst/>
                          <a:latin typeface="+mn-lt"/>
                        </a:rPr>
                        <a:t>Trolley</a:t>
                      </a:r>
                      <a:endParaRPr lang="en-US" sz="1300" dirty="0">
                        <a:effectLst/>
                        <a:latin typeface="+mn-lt"/>
                        <a:ea typeface="Batang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300" dirty="0">
                          <a:effectLst/>
                          <a:latin typeface="+mn-lt"/>
                        </a:rPr>
                        <a:t>10</a:t>
                      </a:r>
                      <a:endParaRPr lang="en-US" sz="1300" dirty="0">
                        <a:effectLst/>
                        <a:latin typeface="+mn-lt"/>
                        <a:ea typeface="Batang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>
                          <a:effectLst/>
                          <a:latin typeface="+mn-lt"/>
                          <a:ea typeface="Batang"/>
                        </a:rPr>
                        <a:t>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>
                          <a:effectLst/>
                          <a:latin typeface="+mn-lt"/>
                          <a:ea typeface="Batang"/>
                        </a:rPr>
                        <a:t>0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pSp>
        <p:nvGrpSpPr>
          <p:cNvPr id="4" name="Group 3"/>
          <p:cNvGrpSpPr>
            <a:grpSpLocks noChangeAspect="1"/>
          </p:cNvGrpSpPr>
          <p:nvPr/>
        </p:nvGrpSpPr>
        <p:grpSpPr>
          <a:xfrm>
            <a:off x="669278" y="1371600"/>
            <a:ext cx="7636522" cy="2362200"/>
            <a:chOff x="899592" y="1645532"/>
            <a:chExt cx="6696744" cy="2071499"/>
          </a:xfrm>
        </p:grpSpPr>
        <p:pic>
          <p:nvPicPr>
            <p:cNvPr id="8" name="Picture 7"/>
            <p:cNvPicPr/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99592" y="1645532"/>
              <a:ext cx="3096344" cy="2071499"/>
            </a:xfrm>
            <a:prstGeom prst="rect">
              <a:avLst/>
            </a:prstGeom>
            <a:noFill/>
          </p:spPr>
        </p:pic>
        <p:pic>
          <p:nvPicPr>
            <p:cNvPr id="9" name="Picture 8"/>
            <p:cNvPicPr/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27984" y="1668779"/>
              <a:ext cx="3168352" cy="2048251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:p14="http://schemas.microsoft.com/office/powerpoint/2010/main" val="29791116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Char char="•"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Arial" panose="020B0604020202020204" pitchFamily="34" charset="0"/>
              <a:buChar char="•"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Arial" panose="020B0604020202020204" pitchFamily="34" charset="0"/>
              <a:buChar char="•"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Arial" panose="020B0604020202020204" pitchFamily="34" charset="0"/>
              <a:buChar char="•"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Arial" panose="020B0604020202020204" pitchFamily="34" charset="0"/>
              <a:buChar char="•"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Arial" panose="020B0604020202020204" pitchFamily="34" charset="0"/>
              <a:buChar char="•"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Arial" panose="020B0604020202020204" pitchFamily="34" charset="0"/>
              <a:buChar char="•"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Arial" panose="020B0604020202020204" pitchFamily="34" charset="0"/>
              <a:buChar char="•"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Arial" panose="020B0604020202020204" pitchFamily="34" charset="0"/>
              <a:buChar char="•"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Arial" panose="020B0604020202020204" pitchFamily="34" charset="0"/>
              <a:buChar char="•"/>
            </a:pPr>
            <a:endParaRPr lang="en-US" b="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sz="1600" b="0" dirty="0">
                <a:latin typeface="Arial" panose="020B0604020202020204" pitchFamily="34" charset="0"/>
                <a:cs typeface="Arial" panose="020B0604020202020204" pitchFamily="34" charset="0"/>
              </a:rPr>
              <a:t>360lib-5.0-HM16.16 using CTC conditions.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1600" b="0" dirty="0">
                <a:latin typeface="Arial" panose="020B0604020202020204" pitchFamily="34" charset="0"/>
                <a:cs typeface="Arial" panose="020B0604020202020204" pitchFamily="34" charset="0"/>
              </a:rPr>
              <a:t>Average BD-rate gain of 1.53% </a:t>
            </a:r>
            <a:r>
              <a:rPr lang="en-US" altLang="en-US" sz="1600" b="0" dirty="0">
                <a:latin typeface="Arial" panose="020B0604020202020204" pitchFamily="34" charset="0"/>
                <a:cs typeface="Arial" panose="020B0604020202020204" pitchFamily="34" charset="0"/>
              </a:rPr>
              <a:t>for </a:t>
            </a:r>
            <a:r>
              <a:rPr lang="en-US" altLang="en-US" sz="1600" b="0" dirty="0" err="1">
                <a:latin typeface="Arial" panose="020B0604020202020204" pitchFamily="34" charset="0"/>
                <a:cs typeface="Arial" panose="020B0604020202020204" pitchFamily="34" charset="0"/>
              </a:rPr>
              <a:t>Luma</a:t>
            </a:r>
            <a:r>
              <a:rPr lang="en-US" altLang="en-US" sz="1600" b="0" dirty="0">
                <a:latin typeface="Arial" panose="020B0604020202020204" pitchFamily="34" charset="0"/>
                <a:cs typeface="Arial" panose="020B0604020202020204" pitchFamily="34" charset="0"/>
              </a:rPr>
              <a:t> component.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1600" b="0" dirty="0">
                <a:latin typeface="Arial" panose="020B0604020202020204" pitchFamily="34" charset="0"/>
                <a:cs typeface="Arial" panose="020B0604020202020204" pitchFamily="34" charset="0"/>
              </a:rPr>
              <a:t>Maximum </a:t>
            </a:r>
            <a:r>
              <a:rPr lang="en-US" sz="1600" b="0" dirty="0" err="1">
                <a:latin typeface="Arial" panose="020B0604020202020204" pitchFamily="34" charset="0"/>
                <a:cs typeface="Arial" panose="020B0604020202020204" pitchFamily="34" charset="0"/>
              </a:rPr>
              <a:t>Luma</a:t>
            </a:r>
            <a:r>
              <a:rPr lang="en-US" sz="1600" b="0" dirty="0">
                <a:latin typeface="Arial" panose="020B0604020202020204" pitchFamily="34" charset="0"/>
                <a:cs typeface="Arial" panose="020B0604020202020204" pitchFamily="34" charset="0"/>
              </a:rPr>
              <a:t> gain of 4.34% for Balboa.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48445" y="97149"/>
            <a:ext cx="8647112" cy="523220"/>
          </a:xfrm>
        </p:spPr>
        <p:txBody>
          <a:bodyPr/>
          <a:lstStyle/>
          <a:p>
            <a:pPr algn="l"/>
            <a:r>
              <a:rPr lang="en-US" dirty="0"/>
              <a:t>Rotation - Results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94551430"/>
              </p:ext>
            </p:extLst>
          </p:nvPr>
        </p:nvGraphicFramePr>
        <p:xfrm>
          <a:off x="761999" y="1295400"/>
          <a:ext cx="7620001" cy="2514600"/>
        </p:xfrm>
        <a:graphic>
          <a:graphicData uri="http://schemas.openxmlformats.org/drawingml/2006/table">
            <a:tbl>
              <a:tblPr firstRow="1" firstCol="1" bandRow="1"/>
              <a:tblGrid>
                <a:gridCol w="10965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877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877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869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8698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8698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08698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314325">
                <a:tc rowSpan="2"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  <a:latin typeface="Times New Roman"/>
                          <a:ea typeface="Batang"/>
                        </a:rPr>
                        <a:t>Sequence</a:t>
                      </a:r>
                      <a:endParaRPr lang="en-US" sz="1400" dirty="0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  <a:latin typeface="Times New Roman"/>
                          <a:ea typeface="Batang"/>
                        </a:rPr>
                        <a:t>E2E WS PSNR Anchor</a:t>
                      </a:r>
                      <a:endParaRPr lang="en-US" sz="1400" dirty="0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  <a:latin typeface="Times New Roman"/>
                          <a:ea typeface="Batang"/>
                        </a:rPr>
                        <a:t>E2E WS PSNR - Rotation</a:t>
                      </a:r>
                      <a:endParaRPr lang="en-US" sz="1400" dirty="0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432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  <a:latin typeface="Times New Roman"/>
                          <a:ea typeface="Batang"/>
                        </a:rPr>
                        <a:t>Y</a:t>
                      </a:r>
                      <a:endParaRPr lang="en-US" sz="1400" dirty="0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  <a:latin typeface="Times New Roman"/>
                          <a:ea typeface="Batang"/>
                        </a:rPr>
                        <a:t>U</a:t>
                      </a:r>
                      <a:endParaRPr lang="en-US" sz="1400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  <a:latin typeface="Times New Roman"/>
                          <a:ea typeface="Batang"/>
                        </a:rPr>
                        <a:t>V</a:t>
                      </a:r>
                      <a:endParaRPr lang="en-US" sz="1400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  <a:latin typeface="Times New Roman"/>
                          <a:ea typeface="Batang"/>
                        </a:rPr>
                        <a:t>Y</a:t>
                      </a:r>
                      <a:endParaRPr lang="en-US" sz="1400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  <a:latin typeface="Times New Roman"/>
                          <a:ea typeface="Batang"/>
                        </a:rPr>
                        <a:t>U</a:t>
                      </a:r>
                      <a:endParaRPr lang="en-US" sz="1400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  <a:latin typeface="Times New Roman"/>
                          <a:ea typeface="Batang"/>
                        </a:rPr>
                        <a:t>V</a:t>
                      </a:r>
                      <a:endParaRPr lang="en-US" sz="1400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14325"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  <a:latin typeface="Times New Roman"/>
                          <a:ea typeface="Batang"/>
                        </a:rPr>
                        <a:t>Balboa</a:t>
                      </a:r>
                      <a:endParaRPr lang="en-US" sz="1400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  <a:latin typeface="Times New Roman"/>
                          <a:ea typeface="Batang"/>
                        </a:rPr>
                        <a:t>−4.93%</a:t>
                      </a:r>
                      <a:endParaRPr lang="en-US" sz="1400" dirty="0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  <a:latin typeface="Times New Roman"/>
                          <a:ea typeface="Batang"/>
                        </a:rPr>
                        <a:t>−0.89%</a:t>
                      </a:r>
                      <a:endParaRPr lang="en-US" sz="1400" dirty="0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  <a:latin typeface="Times New Roman"/>
                          <a:ea typeface="Batang"/>
                        </a:rPr>
                        <a:t>−2.49%</a:t>
                      </a:r>
                      <a:endParaRPr lang="en-US" sz="1400" dirty="0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  <a:latin typeface="Times New Roman"/>
                          <a:ea typeface="Batang"/>
                        </a:rPr>
                        <a:t>−9.27%</a:t>
                      </a:r>
                      <a:endParaRPr lang="en-US" sz="1400" dirty="0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  <a:latin typeface="Times New Roman"/>
                          <a:ea typeface="Batang"/>
                        </a:rPr>
                        <a:t>−3.98%</a:t>
                      </a:r>
                      <a:endParaRPr lang="en-US" sz="1400" dirty="0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  <a:latin typeface="Times New Roman"/>
                          <a:ea typeface="Batang"/>
                        </a:rPr>
                        <a:t>−5.77%</a:t>
                      </a:r>
                      <a:endParaRPr lang="en-US" sz="1400" dirty="0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14325"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  <a:latin typeface="Times New Roman"/>
                          <a:ea typeface="Batang"/>
                        </a:rPr>
                        <a:t>ChairliftRide</a:t>
                      </a:r>
                      <a:endParaRPr lang="en-US" sz="1400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  <a:latin typeface="Times New Roman"/>
                          <a:ea typeface="Batang"/>
                        </a:rPr>
                        <a:t>−24.16%</a:t>
                      </a:r>
                      <a:endParaRPr lang="en-US" sz="1400" dirty="0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  <a:latin typeface="Times New Roman"/>
                          <a:ea typeface="Batang"/>
                        </a:rPr>
                        <a:t>−20.21%</a:t>
                      </a:r>
                      <a:endParaRPr lang="en-US" sz="1400" dirty="0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  <a:latin typeface="Times New Roman"/>
                          <a:ea typeface="Batang"/>
                        </a:rPr>
                        <a:t>−21.27%</a:t>
                      </a:r>
                      <a:endParaRPr lang="en-US" sz="1400" dirty="0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  <a:latin typeface="Times New Roman"/>
                          <a:ea typeface="Batang"/>
                        </a:rPr>
                        <a:t>−24.16%</a:t>
                      </a:r>
                      <a:endParaRPr lang="en-US" sz="1400" dirty="0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  <a:latin typeface="Times New Roman"/>
                          <a:ea typeface="Batang"/>
                        </a:rPr>
                        <a:t>−20.21%</a:t>
                      </a:r>
                      <a:endParaRPr lang="en-US" sz="1400" dirty="0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  <a:latin typeface="Times New Roman"/>
                          <a:ea typeface="Batang"/>
                        </a:rPr>
                        <a:t>−21.27%</a:t>
                      </a:r>
                      <a:endParaRPr lang="en-US" sz="1400" dirty="0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14325"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  <a:latin typeface="Times New Roman"/>
                          <a:ea typeface="Batang"/>
                        </a:rPr>
                        <a:t>KiteFlite</a:t>
                      </a:r>
                      <a:endParaRPr lang="en-US" sz="1400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  <a:latin typeface="Times New Roman"/>
                          <a:ea typeface="Batang"/>
                        </a:rPr>
                        <a:t>−6.13%</a:t>
                      </a:r>
                      <a:endParaRPr lang="en-US" sz="1400" dirty="0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  <a:latin typeface="Times New Roman"/>
                          <a:ea typeface="Batang"/>
                        </a:rPr>
                        <a:t>−8.41%</a:t>
                      </a:r>
                      <a:endParaRPr lang="en-US" sz="1400" dirty="0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  <a:latin typeface="Times New Roman"/>
                          <a:ea typeface="Batang"/>
                        </a:rPr>
                        <a:t>−10.06%</a:t>
                      </a:r>
                      <a:endParaRPr lang="en-US" sz="1400" dirty="0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  <a:latin typeface="Times New Roman"/>
                          <a:ea typeface="Batang"/>
                        </a:rPr>
                        <a:t>−6.13%</a:t>
                      </a:r>
                      <a:endParaRPr lang="en-US" sz="1400" dirty="0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  <a:latin typeface="Times New Roman"/>
                          <a:ea typeface="Batang"/>
                        </a:rPr>
                        <a:t>−8.41%</a:t>
                      </a:r>
                      <a:endParaRPr lang="en-US" sz="1400" dirty="0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  <a:latin typeface="Times New Roman"/>
                          <a:ea typeface="Batang"/>
                        </a:rPr>
                        <a:t>−10.06%</a:t>
                      </a:r>
                      <a:endParaRPr lang="en-US" sz="1400" dirty="0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14325"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  <a:latin typeface="Times New Roman"/>
                          <a:ea typeface="Batang"/>
                        </a:rPr>
                        <a:t>Harbor</a:t>
                      </a:r>
                      <a:endParaRPr lang="en-US" sz="1400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  <a:latin typeface="Times New Roman"/>
                          <a:ea typeface="Batang"/>
                        </a:rPr>
                        <a:t>−4.35%</a:t>
                      </a:r>
                      <a:endParaRPr lang="en-US" sz="1400" dirty="0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  <a:latin typeface="Times New Roman"/>
                          <a:ea typeface="Batang"/>
                        </a:rPr>
                        <a:t>−6.64%</a:t>
                      </a:r>
                      <a:endParaRPr lang="en-US" sz="1400" dirty="0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  <a:latin typeface="Times New Roman"/>
                          <a:ea typeface="Batang"/>
                        </a:rPr>
                        <a:t>−5.64%</a:t>
                      </a:r>
                      <a:endParaRPr lang="en-US" sz="1400" dirty="0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  <a:latin typeface="Times New Roman"/>
                          <a:ea typeface="Batang"/>
                        </a:rPr>
                        <a:t>−7.31%</a:t>
                      </a:r>
                      <a:endParaRPr lang="en-US" sz="1400" dirty="0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  <a:latin typeface="Times New Roman"/>
                          <a:ea typeface="Batang"/>
                        </a:rPr>
                        <a:t>−7.71%</a:t>
                      </a:r>
                      <a:endParaRPr lang="en-US" sz="1400" dirty="0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  <a:latin typeface="Times New Roman"/>
                          <a:ea typeface="Batang"/>
                        </a:rPr>
                        <a:t>−8.46%</a:t>
                      </a:r>
                      <a:endParaRPr lang="en-US" sz="1400" dirty="0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14325"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  <a:latin typeface="Times New Roman"/>
                          <a:ea typeface="Batang"/>
                        </a:rPr>
                        <a:t>Trolley</a:t>
                      </a:r>
                      <a:endParaRPr lang="en-US" sz="1400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  <a:latin typeface="Times New Roman"/>
                          <a:ea typeface="Batang"/>
                        </a:rPr>
                        <a:t>−4.99%</a:t>
                      </a:r>
                      <a:endParaRPr lang="en-US" sz="1400" dirty="0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  <a:latin typeface="Times New Roman"/>
                          <a:ea typeface="Batang"/>
                        </a:rPr>
                        <a:t>−1.42%</a:t>
                      </a:r>
                      <a:endParaRPr lang="en-US" sz="1400" dirty="0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  <a:latin typeface="Times New Roman"/>
                          <a:ea typeface="Batang"/>
                        </a:rPr>
                        <a:t>−7.54%</a:t>
                      </a:r>
                      <a:endParaRPr lang="en-US" sz="1400" dirty="0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  <a:latin typeface="Times New Roman"/>
                          <a:ea typeface="Batang"/>
                        </a:rPr>
                        <a:t>−5.34%</a:t>
                      </a:r>
                      <a:endParaRPr lang="en-US" sz="1400" dirty="0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  <a:latin typeface="Times New Roman"/>
                          <a:ea typeface="Batang"/>
                        </a:rPr>
                        <a:t>−1.35%</a:t>
                      </a:r>
                      <a:endParaRPr lang="en-US" sz="1400" dirty="0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  <a:latin typeface="Times New Roman"/>
                          <a:ea typeface="Batang"/>
                        </a:rPr>
                        <a:t>−7.23%</a:t>
                      </a:r>
                      <a:endParaRPr lang="en-US" sz="1400" dirty="0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14325"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  <a:latin typeface="Times New Roman"/>
                          <a:ea typeface="Batang"/>
                        </a:rPr>
                        <a:t>Average</a:t>
                      </a:r>
                      <a:endParaRPr lang="en-US" sz="1400" dirty="0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  <a:latin typeface="Times New Roman"/>
                          <a:ea typeface="Batang"/>
                        </a:rPr>
                        <a:t>−</a:t>
                      </a:r>
                      <a:r>
                        <a:rPr lang="en-CA" sz="1400" b="1" dirty="0">
                          <a:effectLst/>
                          <a:latin typeface="Times New Roman"/>
                          <a:ea typeface="Batang"/>
                        </a:rPr>
                        <a:t>8.91%</a:t>
                      </a:r>
                      <a:endParaRPr lang="en-US" sz="1400" dirty="0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  <a:latin typeface="Times New Roman"/>
                          <a:ea typeface="Batang"/>
                        </a:rPr>
                        <a:t>−</a:t>
                      </a:r>
                      <a:r>
                        <a:rPr lang="en-CA" sz="1400" b="1" dirty="0">
                          <a:effectLst/>
                          <a:latin typeface="Times New Roman"/>
                          <a:ea typeface="Batang"/>
                        </a:rPr>
                        <a:t>7.51%</a:t>
                      </a:r>
                      <a:endParaRPr lang="en-US" sz="1400" dirty="0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  <a:latin typeface="Times New Roman"/>
                          <a:ea typeface="Batang"/>
                        </a:rPr>
                        <a:t>−</a:t>
                      </a:r>
                      <a:r>
                        <a:rPr lang="en-CA" sz="1400" b="1" dirty="0">
                          <a:effectLst/>
                          <a:latin typeface="Times New Roman"/>
                          <a:ea typeface="Batang"/>
                        </a:rPr>
                        <a:t>9.51%</a:t>
                      </a:r>
                      <a:endParaRPr lang="en-US" sz="1400" dirty="0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  <a:latin typeface="Times New Roman"/>
                          <a:ea typeface="Batang"/>
                        </a:rPr>
                        <a:t>−</a:t>
                      </a:r>
                      <a:r>
                        <a:rPr lang="en-CA" sz="1400" b="1" dirty="0">
                          <a:effectLst/>
                          <a:latin typeface="Times New Roman"/>
                          <a:ea typeface="Batang"/>
                        </a:rPr>
                        <a:t>10.44%</a:t>
                      </a:r>
                      <a:endParaRPr lang="en-US" sz="1400" dirty="0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  <a:latin typeface="Times New Roman"/>
                          <a:ea typeface="Batang"/>
                        </a:rPr>
                        <a:t>−</a:t>
                      </a:r>
                      <a:r>
                        <a:rPr lang="en-CA" sz="1400" b="1" dirty="0">
                          <a:effectLst/>
                          <a:latin typeface="Times New Roman"/>
                          <a:ea typeface="Batang"/>
                        </a:rPr>
                        <a:t>8.33%</a:t>
                      </a:r>
                      <a:endParaRPr lang="en-US" sz="1400" dirty="0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  <a:latin typeface="Times New Roman"/>
                          <a:ea typeface="Batang"/>
                        </a:rPr>
                        <a:t>−</a:t>
                      </a:r>
                      <a:r>
                        <a:rPr lang="en-CA" sz="1400" b="1" dirty="0">
                          <a:effectLst/>
                          <a:latin typeface="Times New Roman"/>
                          <a:ea typeface="Batang"/>
                        </a:rPr>
                        <a:t>10.56 %</a:t>
                      </a:r>
                      <a:endParaRPr lang="en-US" sz="1400" dirty="0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7968012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48445" y="97149"/>
            <a:ext cx="8647112" cy="523220"/>
          </a:xfrm>
        </p:spPr>
        <p:txBody>
          <a:bodyPr/>
          <a:lstStyle/>
          <a:p>
            <a:pPr algn="l"/>
            <a:r>
              <a:rPr lang="en-US" dirty="0"/>
              <a:t>Colored Filling</a:t>
            </a:r>
          </a:p>
        </p:txBody>
      </p:sp>
      <p:pic>
        <p:nvPicPr>
          <p:cNvPr id="6" name="Picture 5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7544" y="1179194"/>
            <a:ext cx="8136904" cy="1889765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467544" y="3265239"/>
            <a:ext cx="316835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Section with inactive region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419872" y="3284984"/>
            <a:ext cx="316835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Non filled inactive region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084168" y="3297683"/>
            <a:ext cx="316835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Color filled inactive region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51520" y="3810000"/>
            <a:ext cx="8712968" cy="15240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latinLnBrk="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Look at active/inactive area boundary pixels and fill inactive region with certain value</a:t>
            </a:r>
          </a:p>
          <a:p>
            <a:pPr marL="285750" indent="-285750" latinLnBrk="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Median value used for filling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Luma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, while mode is used for filling Chroma</a:t>
            </a:r>
          </a:p>
          <a:p>
            <a:pPr marL="285750" indent="-285750" latinLnBrk="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Average 0.2% coding efficiency for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Luma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 latinLnBrk="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Improved subjective quality</a:t>
            </a:r>
          </a:p>
        </p:txBody>
      </p:sp>
    </p:spTree>
    <p:extLst>
      <p:ext uri="{BB962C8B-B14F-4D97-AF65-F5344CB8AC3E}">
        <p14:creationId xmlns:p14="http://schemas.microsoft.com/office/powerpoint/2010/main" val="103685963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48445" y="97149"/>
            <a:ext cx="8647112" cy="523220"/>
          </a:xfrm>
        </p:spPr>
        <p:txBody>
          <a:bodyPr/>
          <a:lstStyle/>
          <a:p>
            <a:pPr algn="l"/>
            <a:r>
              <a:rPr lang="en-US" dirty="0"/>
              <a:t>Colored Filling Example</a:t>
            </a:r>
          </a:p>
        </p:txBody>
      </p:sp>
      <p:pic>
        <p:nvPicPr>
          <p:cNvPr id="8" name="Picture 7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0843" y="990600"/>
            <a:ext cx="8133557" cy="480060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655676" y="5791200"/>
            <a:ext cx="54726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Balboa sequence with inactive region filling</a:t>
            </a:r>
          </a:p>
        </p:txBody>
      </p:sp>
    </p:spTree>
    <p:extLst>
      <p:ext uri="{BB962C8B-B14F-4D97-AF65-F5344CB8AC3E}">
        <p14:creationId xmlns:p14="http://schemas.microsoft.com/office/powerpoint/2010/main" val="35746509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726</TotalTime>
  <Words>1268</Words>
  <Application>Microsoft Macintosh PowerPoint</Application>
  <PresentationFormat>On-screen Show (4:3)</PresentationFormat>
  <Paragraphs>393</Paragraphs>
  <Slides>21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36" baseType="lpstr">
      <vt:lpstr>Batang</vt:lpstr>
      <vt:lpstr>Gulim</vt:lpstr>
      <vt:lpstr>Gulim</vt:lpstr>
      <vt:lpstr>맑은 고딕</vt:lpstr>
      <vt:lpstr>맑은 고딕</vt:lpstr>
      <vt:lpstr>SimSun</vt:lpstr>
      <vt:lpstr>Arial</vt:lpstr>
      <vt:lpstr>Calibri</vt:lpstr>
      <vt:lpstr>Cambria Math</vt:lpstr>
      <vt:lpstr>Exo 2</vt:lpstr>
      <vt:lpstr>Noto Sans CJK KR</vt:lpstr>
      <vt:lpstr>Times New Roman</vt:lpstr>
      <vt:lpstr>Titillium</vt:lpstr>
      <vt:lpstr>삼성긴고딕OTF ExtraBold</vt:lpstr>
      <vt:lpstr>Office Theme</vt:lpstr>
      <vt:lpstr>JVET-J0024 and JVET-J0025  Description of 360° video coding technology proposal by Samsung, Huawei, GoPro, and HiSilicon</vt:lpstr>
      <vt:lpstr>Rotated Sphere Projection (RSP)</vt:lpstr>
      <vt:lpstr>Padding</vt:lpstr>
      <vt:lpstr>Rotation</vt:lpstr>
      <vt:lpstr>Rotation</vt:lpstr>
      <vt:lpstr>Rotation - Results</vt:lpstr>
      <vt:lpstr>Rotation - Results</vt:lpstr>
      <vt:lpstr>Colored Filling</vt:lpstr>
      <vt:lpstr>Colored Filling Example</vt:lpstr>
      <vt:lpstr>Inactive Region Filling - Results</vt:lpstr>
      <vt:lpstr>Disable Deblocking on Seam Boundary</vt:lpstr>
      <vt:lpstr>Deblocking - Results</vt:lpstr>
      <vt:lpstr>Blending</vt:lpstr>
      <vt:lpstr>Blending Results</vt:lpstr>
      <vt:lpstr>Adjustment</vt:lpstr>
      <vt:lpstr>RSP before adjustment</vt:lpstr>
      <vt:lpstr>RSP after adjustment</vt:lpstr>
      <vt:lpstr>CFP Response Results (J0024)</vt:lpstr>
      <vt:lpstr>CFP Response Results (J0025)</vt:lpstr>
      <vt:lpstr>Summary</vt:lpstr>
      <vt:lpstr>PowerPoint Presentation</vt:lpstr>
    </vt:vector>
  </TitlesOfParts>
  <LinksUpToDate>false</LinksUpToDate>
  <SharedDoc>false</SharedDoc>
  <HyperlinksChanged>false</HyperlinksChanged>
  <AppVersion>16.0011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RSP Algorithms</dc:title>
  <dc:creator>Amith Dsouza (12539267)</dc:creator>
  <cp:lastModifiedBy>Adeel Abbas</cp:lastModifiedBy>
  <cp:revision>95</cp:revision>
  <dcterms:created xsi:type="dcterms:W3CDTF">2018-04-10T18:43:47Z</dcterms:created>
  <dcterms:modified xsi:type="dcterms:W3CDTF">2018-04-13T23:58:46Z</dcterms:modified>
</cp:coreProperties>
</file>