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vsd" ContentType="application/vnd.visio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718" r:id="rId4"/>
  </p:sldMasterIdLst>
  <p:notesMasterIdLst>
    <p:notesMasterId r:id="rId69"/>
  </p:notesMasterIdLst>
  <p:handoutMasterIdLst>
    <p:handoutMasterId r:id="rId70"/>
  </p:handoutMasterIdLst>
  <p:sldIdLst>
    <p:sldId id="285" r:id="rId5"/>
    <p:sldId id="360" r:id="rId6"/>
    <p:sldId id="280" r:id="rId7"/>
    <p:sldId id="317" r:id="rId8"/>
    <p:sldId id="318" r:id="rId9"/>
    <p:sldId id="319" r:id="rId10"/>
    <p:sldId id="320" r:id="rId11"/>
    <p:sldId id="321" r:id="rId12"/>
    <p:sldId id="323" r:id="rId13"/>
    <p:sldId id="322" r:id="rId14"/>
    <p:sldId id="324" r:id="rId15"/>
    <p:sldId id="326" r:id="rId16"/>
    <p:sldId id="328" r:id="rId17"/>
    <p:sldId id="329" r:id="rId18"/>
    <p:sldId id="347" r:id="rId19"/>
    <p:sldId id="303" r:id="rId20"/>
    <p:sldId id="281" r:id="rId21"/>
    <p:sldId id="293" r:id="rId22"/>
    <p:sldId id="346" r:id="rId23"/>
    <p:sldId id="336" r:id="rId24"/>
    <p:sldId id="337" r:id="rId25"/>
    <p:sldId id="299" r:id="rId26"/>
    <p:sldId id="297" r:id="rId27"/>
    <p:sldId id="333" r:id="rId28"/>
    <p:sldId id="334" r:id="rId29"/>
    <p:sldId id="335" r:id="rId30"/>
    <p:sldId id="306" r:id="rId31"/>
    <p:sldId id="340" r:id="rId32"/>
    <p:sldId id="294" r:id="rId33"/>
    <p:sldId id="292" r:id="rId34"/>
    <p:sldId id="301" r:id="rId35"/>
    <p:sldId id="332" r:id="rId36"/>
    <p:sldId id="331" r:id="rId37"/>
    <p:sldId id="287" r:id="rId38"/>
    <p:sldId id="311" r:id="rId39"/>
    <p:sldId id="314" r:id="rId40"/>
    <p:sldId id="330" r:id="rId41"/>
    <p:sldId id="345" r:id="rId42"/>
    <p:sldId id="339" r:id="rId43"/>
    <p:sldId id="315" r:id="rId44"/>
    <p:sldId id="356" r:id="rId45"/>
    <p:sldId id="358" r:id="rId46"/>
    <p:sldId id="300" r:id="rId47"/>
    <p:sldId id="354" r:id="rId48"/>
    <p:sldId id="348" r:id="rId49"/>
    <p:sldId id="349" r:id="rId50"/>
    <p:sldId id="350" r:id="rId51"/>
    <p:sldId id="361" r:id="rId52"/>
    <p:sldId id="362" r:id="rId53"/>
    <p:sldId id="363" r:id="rId54"/>
    <p:sldId id="364" r:id="rId55"/>
    <p:sldId id="365" r:id="rId56"/>
    <p:sldId id="366" r:id="rId57"/>
    <p:sldId id="367" r:id="rId58"/>
    <p:sldId id="368" r:id="rId59"/>
    <p:sldId id="369" r:id="rId60"/>
    <p:sldId id="371" r:id="rId61"/>
    <p:sldId id="372" r:id="rId62"/>
    <p:sldId id="373" r:id="rId63"/>
    <p:sldId id="370" r:id="rId64"/>
    <p:sldId id="277" r:id="rId65"/>
    <p:sldId id="352" r:id="rId66"/>
    <p:sldId id="353" r:id="rId67"/>
    <p:sldId id="298" r:id="rId68"/>
  </p:sldIdLst>
  <p:sldSz cx="9144000" cy="6858000" type="screen4x3"/>
  <p:notesSz cx="6858000" cy="9144000"/>
  <p:custShowLst>
    <p:custShow name="재구성한 쇼 1" id="0">
      <p:sldLst>
        <p:sld r:id="rId65"/>
      </p:sldLst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28A0"/>
    <a:srgbClr val="2B30F9"/>
    <a:srgbClr val="007AC2"/>
    <a:srgbClr val="ADB7FD"/>
    <a:srgbClr val="C9D1FB"/>
    <a:srgbClr val="BFD4F7"/>
    <a:srgbClr val="8CE8EA"/>
    <a:srgbClr val="044E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76014" autoAdjust="0"/>
  </p:normalViewPr>
  <p:slideViewPr>
    <p:cSldViewPr snapToGrid="0" snapToObjects="1">
      <p:cViewPr varScale="1">
        <p:scale>
          <a:sx n="66" d="100"/>
          <a:sy n="66" d="100"/>
        </p:scale>
        <p:origin x="1310" y="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5" d="100"/>
          <a:sy n="85" d="100"/>
        </p:scale>
        <p:origin x="-3150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7" Type="http://schemas.openxmlformats.org/officeDocument/2006/relationships/slide" Target="slides/slide3.xml"/><Relationship Id="rId71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2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lena\AppData\Local\Temp\Temp3_JVET-J0072-v4.zip\JVET-J0072_Operation%20point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4-taps filters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smooth</c:v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Sheet1!$A$1:$A$101</c:f>
              <c:numCache>
                <c:formatCode>0.00E+00</c:formatCode>
                <c:ptCount val="101"/>
                <c:pt idx="0">
                  <c:v>0</c:v>
                </c:pt>
                <c:pt idx="1">
                  <c:v>3.1399999999999997E-2</c:v>
                </c:pt>
                <c:pt idx="2">
                  <c:v>6.2799999999999995E-2</c:v>
                </c:pt>
                <c:pt idx="3">
                  <c:v>9.4199999999999895E-2</c:v>
                </c:pt>
                <c:pt idx="4">
                  <c:v>0.12559999999999999</c:v>
                </c:pt>
                <c:pt idx="5">
                  <c:v>0.157</c:v>
                </c:pt>
                <c:pt idx="6">
                  <c:v>0.18840000000000001</c:v>
                </c:pt>
                <c:pt idx="7">
                  <c:v>0.2198</c:v>
                </c:pt>
                <c:pt idx="8">
                  <c:v>0.25119999999999998</c:v>
                </c:pt>
                <c:pt idx="9">
                  <c:v>0.28260000000000002</c:v>
                </c:pt>
                <c:pt idx="10">
                  <c:v>0.314</c:v>
                </c:pt>
                <c:pt idx="11">
                  <c:v>0.34539999999999998</c:v>
                </c:pt>
                <c:pt idx="12">
                  <c:v>0.37680000000000002</c:v>
                </c:pt>
                <c:pt idx="13">
                  <c:v>0.40820000000000001</c:v>
                </c:pt>
                <c:pt idx="14">
                  <c:v>0.43959999999999999</c:v>
                </c:pt>
                <c:pt idx="15">
                  <c:v>0.47099999999999997</c:v>
                </c:pt>
                <c:pt idx="16">
                  <c:v>0.50239999999999996</c:v>
                </c:pt>
                <c:pt idx="17">
                  <c:v>0.53379999999999905</c:v>
                </c:pt>
                <c:pt idx="18">
                  <c:v>0.56519999999999904</c:v>
                </c:pt>
                <c:pt idx="19">
                  <c:v>0.59659999999999902</c:v>
                </c:pt>
                <c:pt idx="20">
                  <c:v>0.627999999999999</c:v>
                </c:pt>
                <c:pt idx="21">
                  <c:v>0.65939999999999999</c:v>
                </c:pt>
                <c:pt idx="22">
                  <c:v>0.69079999999999997</c:v>
                </c:pt>
                <c:pt idx="23">
                  <c:v>0.72219999999999995</c:v>
                </c:pt>
                <c:pt idx="24">
                  <c:v>0.75359999999999905</c:v>
                </c:pt>
                <c:pt idx="25">
                  <c:v>0.78499999999999903</c:v>
                </c:pt>
                <c:pt idx="26">
                  <c:v>0.81639999999999902</c:v>
                </c:pt>
                <c:pt idx="27">
                  <c:v>0.847799999999999</c:v>
                </c:pt>
                <c:pt idx="28">
                  <c:v>0.87919999999999998</c:v>
                </c:pt>
                <c:pt idx="29">
                  <c:v>0.91059999999999997</c:v>
                </c:pt>
                <c:pt idx="30">
                  <c:v>0.94199999999999995</c:v>
                </c:pt>
                <c:pt idx="31">
                  <c:v>0.97339999999999904</c:v>
                </c:pt>
                <c:pt idx="32" formatCode="General">
                  <c:v>1.0047999999999999</c:v>
                </c:pt>
                <c:pt idx="33" formatCode="General">
                  <c:v>1.0362</c:v>
                </c:pt>
                <c:pt idx="34" formatCode="General">
                  <c:v>1.0676000000000001</c:v>
                </c:pt>
                <c:pt idx="35" formatCode="General">
                  <c:v>1.099</c:v>
                </c:pt>
                <c:pt idx="36" formatCode="General">
                  <c:v>1.1304000000000001</c:v>
                </c:pt>
                <c:pt idx="37" formatCode="General">
                  <c:v>1.1617999999999999</c:v>
                </c:pt>
                <c:pt idx="38" formatCode="General">
                  <c:v>1.1932</c:v>
                </c:pt>
                <c:pt idx="39" formatCode="General">
                  <c:v>1.2245999999999999</c:v>
                </c:pt>
                <c:pt idx="40" formatCode="General">
                  <c:v>1.256</c:v>
                </c:pt>
                <c:pt idx="41" formatCode="General">
                  <c:v>1.2874000000000001</c:v>
                </c:pt>
                <c:pt idx="42" formatCode="General">
                  <c:v>1.3188</c:v>
                </c:pt>
                <c:pt idx="43" formatCode="General">
                  <c:v>1.3502000000000001</c:v>
                </c:pt>
                <c:pt idx="44" formatCode="General">
                  <c:v>1.3815999999999999</c:v>
                </c:pt>
                <c:pt idx="45" formatCode="General">
                  <c:v>1.413</c:v>
                </c:pt>
                <c:pt idx="46" formatCode="General">
                  <c:v>1.4443999999999999</c:v>
                </c:pt>
                <c:pt idx="47" formatCode="General">
                  <c:v>1.4758</c:v>
                </c:pt>
                <c:pt idx="48" formatCode="General">
                  <c:v>1.5072000000000001</c:v>
                </c:pt>
                <c:pt idx="49" formatCode="General">
                  <c:v>1.5386</c:v>
                </c:pt>
                <c:pt idx="50" formatCode="General">
                  <c:v>1.57</c:v>
                </c:pt>
                <c:pt idx="51" formatCode="General">
                  <c:v>1.6013999999999999</c:v>
                </c:pt>
                <c:pt idx="52" formatCode="General">
                  <c:v>1.6328</c:v>
                </c:pt>
                <c:pt idx="53" formatCode="General">
                  <c:v>1.6641999999999999</c:v>
                </c:pt>
                <c:pt idx="54" formatCode="General">
                  <c:v>1.6956</c:v>
                </c:pt>
                <c:pt idx="55" formatCode="General">
                  <c:v>1.7270000000000001</c:v>
                </c:pt>
                <c:pt idx="56" formatCode="General">
                  <c:v>1.7584</c:v>
                </c:pt>
                <c:pt idx="57" formatCode="General">
                  <c:v>1.7898000000000001</c:v>
                </c:pt>
                <c:pt idx="58" formatCode="General">
                  <c:v>1.8211999999999999</c:v>
                </c:pt>
                <c:pt idx="59" formatCode="General">
                  <c:v>1.8526</c:v>
                </c:pt>
                <c:pt idx="60" formatCode="General">
                  <c:v>1.8839999999999999</c:v>
                </c:pt>
                <c:pt idx="61" formatCode="General">
                  <c:v>1.9154</c:v>
                </c:pt>
                <c:pt idx="62" formatCode="General">
                  <c:v>1.9468000000000001</c:v>
                </c:pt>
                <c:pt idx="63" formatCode="General">
                  <c:v>1.9782</c:v>
                </c:pt>
                <c:pt idx="64" formatCode="General">
                  <c:v>2.0095999999999998</c:v>
                </c:pt>
                <c:pt idx="65" formatCode="General">
                  <c:v>2.0409999999999999</c:v>
                </c:pt>
                <c:pt idx="66" formatCode="General">
                  <c:v>2.0724</c:v>
                </c:pt>
                <c:pt idx="67" formatCode="General">
                  <c:v>2.1038000000000001</c:v>
                </c:pt>
                <c:pt idx="68" formatCode="General">
                  <c:v>2.1352000000000002</c:v>
                </c:pt>
                <c:pt idx="69" formatCode="General">
                  <c:v>2.1665999999999999</c:v>
                </c:pt>
                <c:pt idx="70" formatCode="General">
                  <c:v>2.198</c:v>
                </c:pt>
                <c:pt idx="71" formatCode="General">
                  <c:v>2.2294</c:v>
                </c:pt>
                <c:pt idx="72" formatCode="General">
                  <c:v>2.2608000000000001</c:v>
                </c:pt>
                <c:pt idx="73" formatCode="General">
                  <c:v>2.2921999999999998</c:v>
                </c:pt>
                <c:pt idx="74" formatCode="General">
                  <c:v>2.3235999999999999</c:v>
                </c:pt>
                <c:pt idx="75" formatCode="General">
                  <c:v>2.355</c:v>
                </c:pt>
                <c:pt idx="76" formatCode="General">
                  <c:v>2.3864000000000001</c:v>
                </c:pt>
                <c:pt idx="77" formatCode="General">
                  <c:v>2.4178000000000002</c:v>
                </c:pt>
                <c:pt idx="78" formatCode="General">
                  <c:v>2.4491999999999998</c:v>
                </c:pt>
                <c:pt idx="79" formatCode="General">
                  <c:v>2.4805999999999999</c:v>
                </c:pt>
                <c:pt idx="80" formatCode="General">
                  <c:v>2.512</c:v>
                </c:pt>
                <c:pt idx="81" formatCode="General">
                  <c:v>2.5434000000000001</c:v>
                </c:pt>
                <c:pt idx="82" formatCode="General">
                  <c:v>2.5748000000000002</c:v>
                </c:pt>
                <c:pt idx="83" formatCode="General">
                  <c:v>2.6061999999999999</c:v>
                </c:pt>
                <c:pt idx="84" formatCode="General">
                  <c:v>2.6375999999999999</c:v>
                </c:pt>
                <c:pt idx="85" formatCode="General">
                  <c:v>2.669</c:v>
                </c:pt>
                <c:pt idx="86" formatCode="General">
                  <c:v>2.7004000000000001</c:v>
                </c:pt>
                <c:pt idx="87" formatCode="General">
                  <c:v>2.7317999999999998</c:v>
                </c:pt>
                <c:pt idx="88" formatCode="General">
                  <c:v>2.7631999999999999</c:v>
                </c:pt>
                <c:pt idx="89" formatCode="General">
                  <c:v>2.7946</c:v>
                </c:pt>
                <c:pt idx="90" formatCode="General">
                  <c:v>2.8260000000000001</c:v>
                </c:pt>
                <c:pt idx="91" formatCode="General">
                  <c:v>2.8574000000000002</c:v>
                </c:pt>
                <c:pt idx="92" formatCode="General">
                  <c:v>2.8887999999999998</c:v>
                </c:pt>
                <c:pt idx="93" formatCode="General">
                  <c:v>2.9201999999999999</c:v>
                </c:pt>
                <c:pt idx="94" formatCode="General">
                  <c:v>2.9516</c:v>
                </c:pt>
                <c:pt idx="95" formatCode="General">
                  <c:v>2.9830000000000001</c:v>
                </c:pt>
                <c:pt idx="96" formatCode="General">
                  <c:v>3.0144000000000002</c:v>
                </c:pt>
                <c:pt idx="97" formatCode="General">
                  <c:v>3.0457999999999998</c:v>
                </c:pt>
                <c:pt idx="98" formatCode="General">
                  <c:v>3.0771999999999999</c:v>
                </c:pt>
                <c:pt idx="99" formatCode="General">
                  <c:v>3.1086</c:v>
                </c:pt>
                <c:pt idx="100" formatCode="General">
                  <c:v>3.14</c:v>
                </c:pt>
              </c:numCache>
            </c:numRef>
          </c:cat>
          <c:val>
            <c:numRef>
              <c:f>Sheet1!$B$1:$B$101</c:f>
              <c:numCache>
                <c:formatCode>0.00E+00</c:formatCode>
                <c:ptCount val="101"/>
                <c:pt idx="0" formatCode="General">
                  <c:v>1</c:v>
                </c:pt>
                <c:pt idx="1">
                  <c:v>0.99963031815884795</c:v>
                </c:pt>
                <c:pt idx="2">
                  <c:v>0.99852191035890903</c:v>
                </c:pt>
                <c:pt idx="3">
                  <c:v>0.99667668840116797</c:v>
                </c:pt>
                <c:pt idx="4">
                  <c:v>0.99409783405845498</c:v>
                </c:pt>
                <c:pt idx="5">
                  <c:v>0.99078979224279495</c:v>
                </c:pt>
                <c:pt idx="6">
                  <c:v>0.98675826146086398</c:v>
                </c:pt>
                <c:pt idx="7">
                  <c:v>0.98201018157862097</c:v>
                </c:pt>
                <c:pt idx="8">
                  <c:v>0.97655371892216702</c:v>
                </c:pt>
                <c:pt idx="9">
                  <c:v>0.97039824874774905</c:v>
                </c:pt>
                <c:pt idx="10">
                  <c:v>0.96355433511965205</c:v>
                </c:pt>
                <c:pt idx="11">
                  <c:v>0.95603370824043898</c:v>
                </c:pt>
                <c:pt idx="12">
                  <c:v>0.94784923928363696</c:v>
                </c:pt>
                <c:pt idx="13">
                  <c:v>0.93901491278447902</c:v>
                </c:pt>
                <c:pt idx="14">
                  <c:v>0.92954579664970605</c:v>
                </c:pt>
                <c:pt idx="15">
                  <c:v>0.91945800985269599</c:v>
                </c:pt>
                <c:pt idx="16">
                  <c:v>0.90876868788529996</c:v>
                </c:pt>
                <c:pt idx="17">
                  <c:v>0.89749594604271099</c:v>
                </c:pt>
                <c:pt idx="18">
                  <c:v>0.88565884062248001</c:v>
                </c:pt>
                <c:pt idx="19">
                  <c:v>0.87327732812341297</c:v>
                </c:pt>
                <c:pt idx="20">
                  <c:v>0.86037222253446499</c:v>
                </c:pt>
                <c:pt idx="21">
                  <c:v>0.84696515080799895</c:v>
                </c:pt>
                <c:pt idx="22">
                  <c:v>0.833078506615758</c:v>
                </c:pt>
                <c:pt idx="23">
                  <c:v>0.81873540248969001</c:v>
                </c:pt>
                <c:pt idx="24">
                  <c:v>0.80395962045334401</c:v>
                </c:pt>
                <c:pt idx="25">
                  <c:v>0.78877556125285797</c:v>
                </c:pt>
                <c:pt idx="26">
                  <c:v>0.77320819229966598</c:v>
                </c:pt>
                <c:pt idx="27">
                  <c:v>0.75728299443986402</c:v>
                </c:pt>
                <c:pt idx="28">
                  <c:v>0.74102590766779097</c:v>
                </c:pt>
                <c:pt idx="29">
                  <c:v>0.72446327590366799</c:v>
                </c:pt>
                <c:pt idx="30">
                  <c:v>0.707621790957212</c:v>
                </c:pt>
                <c:pt idx="31">
                  <c:v>0.69052843580092504</c:v>
                </c:pt>
                <c:pt idx="32">
                  <c:v>0.67321042727826896</c:v>
                </c:pt>
                <c:pt idx="33">
                  <c:v>0.65569515837316095</c:v>
                </c:pt>
                <c:pt idx="34">
                  <c:v>0.63801014016820201</c:v>
                </c:pt>
                <c:pt idx="35">
                  <c:v>0.62018294361968695</c:v>
                </c:pt>
                <c:pt idx="36">
                  <c:v>0.60224114127786399</c:v>
                </c:pt>
                <c:pt idx="37">
                  <c:v>0.58421224908099201</c:v>
                </c:pt>
                <c:pt idx="38">
                  <c:v>0.56612366835158001</c:v>
                </c:pt>
                <c:pt idx="39">
                  <c:v>0.54800262812269596</c:v>
                </c:pt>
                <c:pt idx="40">
                  <c:v>0.52987612792152605</c:v>
                </c:pt>
                <c:pt idx="41">
                  <c:v>0.511770881136278</c:v>
                </c:pt>
                <c:pt idx="42">
                  <c:v>0.49371325909127001</c:v>
                </c:pt>
                <c:pt idx="43">
                  <c:v>0.475729235953401</c:v>
                </c:pt>
                <c:pt idx="44">
                  <c:v>0.45784433459137502</c:v>
                </c:pt>
                <c:pt idx="45">
                  <c:v>0.44008357350691102</c:v>
                </c:pt>
                <c:pt idx="46">
                  <c:v>0.42247141495476098</c:v>
                </c:pt>
                <c:pt idx="47">
                  <c:v>0.40503171436572599</c:v>
                </c:pt>
                <c:pt idx="48">
                  <c:v>0.38778767118393698</c:v>
                </c:pt>
                <c:pt idx="49">
                  <c:v>0.37076178122652498</c:v>
                </c:pt>
                <c:pt idx="50">
                  <c:v>0.35397579067039803</c:v>
                </c:pt>
                <c:pt idx="51">
                  <c:v>0.33745065176723499</c:v>
                </c:pt>
                <c:pt idx="52">
                  <c:v>0.32120648038393801</c:v>
                </c:pt>
                <c:pt idx="53">
                  <c:v>0.305262515461732</c:v>
                </c:pt>
                <c:pt idx="54">
                  <c:v>0.28963708048284198</c:v>
                </c:pt>
                <c:pt idx="55">
                  <c:v>0.27434754702915798</c:v>
                </c:pt>
                <c:pt idx="56">
                  <c:v>0.25941030051272801</c:v>
                </c:pt>
                <c:pt idx="57">
                  <c:v>0.24484070815299</c:v>
                </c:pt>
                <c:pt idx="58">
                  <c:v>0.23065308927074801</c:v>
                </c:pt>
                <c:pt idx="59">
                  <c:v>0.21686068796366301</c:v>
                </c:pt>
                <c:pt idx="60">
                  <c:v>0.20347564822280201</c:v>
                </c:pt>
                <c:pt idx="61">
                  <c:v>0.190508991544308</c:v>
                </c:pt>
                <c:pt idx="62">
                  <c:v>0.177970597084741</c:v>
                </c:pt>
                <c:pt idx="63">
                  <c:v>0.165869184402961</c:v>
                </c:pt>
                <c:pt idx="64">
                  <c:v>0.15421229882569501</c:v>
                </c:pt>
                <c:pt idx="65">
                  <c:v>0.143006299468078</c:v>
                </c:pt>
                <c:pt idx="66">
                  <c:v>0.132256349934569</c:v>
                </c:pt>
                <c:pt idx="67">
                  <c:v>0.12196641171969</c:v>
                </c:pt>
                <c:pt idx="68">
                  <c:v>0.112139240322015</c:v>
                </c:pt>
                <c:pt idx="69">
                  <c:v>0.10277638407883299</c:v>
                </c:pt>
                <c:pt idx="70">
                  <c:v>9.3878185722844995E-2</c:v>
                </c:pt>
                <c:pt idx="71">
                  <c:v>8.5443786656206999E-2</c:v>
                </c:pt>
                <c:pt idx="72">
                  <c:v>7.7471133931213701E-2</c:v>
                </c:pt>
                <c:pt idx="73">
                  <c:v>6.9956989920869697E-2</c:v>
                </c:pt>
                <c:pt idx="74">
                  <c:v>6.2896944656650994E-2</c:v>
                </c:pt>
                <c:pt idx="75">
                  <c:v>5.6285430804814802E-2</c:v>
                </c:pt>
                <c:pt idx="76">
                  <c:v>5.01157412467612E-2</c:v>
                </c:pt>
                <c:pt idx="77">
                  <c:v>4.4380049223163201E-2</c:v>
                </c:pt>
                <c:pt idx="78">
                  <c:v>3.9069430995888797E-2</c:v>
                </c:pt>
                <c:pt idx="79">
                  <c:v>3.4173890976140701E-2</c:v>
                </c:pt>
                <c:pt idx="80">
                  <c:v>2.9682389261768301E-2</c:v>
                </c:pt>
                <c:pt idx="81">
                  <c:v>2.5582871521348201E-2</c:v>
                </c:pt>
                <c:pt idx="82">
                  <c:v>2.1862301157421202E-2</c:v>
                </c:pt>
                <c:pt idx="83">
                  <c:v>1.85066936762107E-2</c:v>
                </c:pt>
                <c:pt idx="84">
                  <c:v>1.5501153186245099E-2</c:v>
                </c:pt>
                <c:pt idx="85">
                  <c:v>1.2829910943578699E-2</c:v>
                </c:pt>
                <c:pt idx="86">
                  <c:v>1.04763658567623E-2</c:v>
                </c:pt>
                <c:pt idx="87">
                  <c:v>8.42312686035975E-3</c:v>
                </c:pt>
                <c:pt idx="88">
                  <c:v>6.6520570616560998E-3</c:v>
                </c:pt>
                <c:pt idx="89">
                  <c:v>5.1443195612687499E-3</c:v>
                </c:pt>
                <c:pt idx="90">
                  <c:v>3.8804248446506198E-3</c:v>
                </c:pt>
                <c:pt idx="91">
                  <c:v>2.8402796379890299E-3</c:v>
                </c:pt>
                <c:pt idx="92">
                  <c:v>2.0032371187504298E-3</c:v>
                </c:pt>
                <c:pt idx="93">
                  <c:v>1.34814836811313E-3</c:v>
                </c:pt>
                <c:pt idx="94">
                  <c:v>8.53414949771486E-4</c:v>
                </c:pt>
                <c:pt idx="95">
                  <c:v>4.9704249709427303E-4</c:v>
                </c:pt>
                <c:pt idx="96">
                  <c:v>2.5669518838090097E-4</c:v>
                </c:pt>
                <c:pt idx="97">
                  <c:v>1.09750987985775E-4</c:v>
                </c:pt>
                <c:pt idx="98">
                  <c:v>3.3357529381158002E-5</c:v>
                </c:pt>
                <c:pt idx="99">
                  <c:v>4.48851480339571E-6</c:v>
                </c:pt>
                <c:pt idx="100">
                  <c:v>5.0497961839015496E-10</c:v>
                </c:pt>
              </c:numCache>
            </c:numRef>
          </c:val>
          <c:smooth val="0"/>
        </c:ser>
        <c:ser>
          <c:idx val="1"/>
          <c:order val="1"/>
          <c:tx>
            <c:v>sharp</c:v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Sheet1!$A$1:$A$101</c:f>
              <c:numCache>
                <c:formatCode>0.00E+00</c:formatCode>
                <c:ptCount val="101"/>
                <c:pt idx="0">
                  <c:v>0</c:v>
                </c:pt>
                <c:pt idx="1">
                  <c:v>3.1399999999999997E-2</c:v>
                </c:pt>
                <c:pt idx="2">
                  <c:v>6.2799999999999995E-2</c:v>
                </c:pt>
                <c:pt idx="3">
                  <c:v>9.4199999999999895E-2</c:v>
                </c:pt>
                <c:pt idx="4">
                  <c:v>0.12559999999999999</c:v>
                </c:pt>
                <c:pt idx="5">
                  <c:v>0.157</c:v>
                </c:pt>
                <c:pt idx="6">
                  <c:v>0.18840000000000001</c:v>
                </c:pt>
                <c:pt idx="7">
                  <c:v>0.2198</c:v>
                </c:pt>
                <c:pt idx="8">
                  <c:v>0.25119999999999998</c:v>
                </c:pt>
                <c:pt idx="9">
                  <c:v>0.28260000000000002</c:v>
                </c:pt>
                <c:pt idx="10">
                  <c:v>0.314</c:v>
                </c:pt>
                <c:pt idx="11">
                  <c:v>0.34539999999999998</c:v>
                </c:pt>
                <c:pt idx="12">
                  <c:v>0.37680000000000002</c:v>
                </c:pt>
                <c:pt idx="13">
                  <c:v>0.40820000000000001</c:v>
                </c:pt>
                <c:pt idx="14">
                  <c:v>0.43959999999999999</c:v>
                </c:pt>
                <c:pt idx="15">
                  <c:v>0.47099999999999997</c:v>
                </c:pt>
                <c:pt idx="16">
                  <c:v>0.50239999999999996</c:v>
                </c:pt>
                <c:pt idx="17">
                  <c:v>0.53379999999999905</c:v>
                </c:pt>
                <c:pt idx="18">
                  <c:v>0.56519999999999904</c:v>
                </c:pt>
                <c:pt idx="19">
                  <c:v>0.59659999999999902</c:v>
                </c:pt>
                <c:pt idx="20">
                  <c:v>0.627999999999999</c:v>
                </c:pt>
                <c:pt idx="21">
                  <c:v>0.65939999999999999</c:v>
                </c:pt>
                <c:pt idx="22">
                  <c:v>0.69079999999999997</c:v>
                </c:pt>
                <c:pt idx="23">
                  <c:v>0.72219999999999995</c:v>
                </c:pt>
                <c:pt idx="24">
                  <c:v>0.75359999999999905</c:v>
                </c:pt>
                <c:pt idx="25">
                  <c:v>0.78499999999999903</c:v>
                </c:pt>
                <c:pt idx="26">
                  <c:v>0.81639999999999902</c:v>
                </c:pt>
                <c:pt idx="27">
                  <c:v>0.847799999999999</c:v>
                </c:pt>
                <c:pt idx="28">
                  <c:v>0.87919999999999998</c:v>
                </c:pt>
                <c:pt idx="29">
                  <c:v>0.91059999999999997</c:v>
                </c:pt>
                <c:pt idx="30">
                  <c:v>0.94199999999999995</c:v>
                </c:pt>
                <c:pt idx="31">
                  <c:v>0.97339999999999904</c:v>
                </c:pt>
                <c:pt idx="32" formatCode="General">
                  <c:v>1.0047999999999999</c:v>
                </c:pt>
                <c:pt idx="33" formatCode="General">
                  <c:v>1.0362</c:v>
                </c:pt>
                <c:pt idx="34" formatCode="General">
                  <c:v>1.0676000000000001</c:v>
                </c:pt>
                <c:pt idx="35" formatCode="General">
                  <c:v>1.099</c:v>
                </c:pt>
                <c:pt idx="36" formatCode="General">
                  <c:v>1.1304000000000001</c:v>
                </c:pt>
                <c:pt idx="37" formatCode="General">
                  <c:v>1.1617999999999999</c:v>
                </c:pt>
                <c:pt idx="38" formatCode="General">
                  <c:v>1.1932</c:v>
                </c:pt>
                <c:pt idx="39" formatCode="General">
                  <c:v>1.2245999999999999</c:v>
                </c:pt>
                <c:pt idx="40" formatCode="General">
                  <c:v>1.256</c:v>
                </c:pt>
                <c:pt idx="41" formatCode="General">
                  <c:v>1.2874000000000001</c:v>
                </c:pt>
                <c:pt idx="42" formatCode="General">
                  <c:v>1.3188</c:v>
                </c:pt>
                <c:pt idx="43" formatCode="General">
                  <c:v>1.3502000000000001</c:v>
                </c:pt>
                <c:pt idx="44" formatCode="General">
                  <c:v>1.3815999999999999</c:v>
                </c:pt>
                <c:pt idx="45" formatCode="General">
                  <c:v>1.413</c:v>
                </c:pt>
                <c:pt idx="46" formatCode="General">
                  <c:v>1.4443999999999999</c:v>
                </c:pt>
                <c:pt idx="47" formatCode="General">
                  <c:v>1.4758</c:v>
                </c:pt>
                <c:pt idx="48" formatCode="General">
                  <c:v>1.5072000000000001</c:v>
                </c:pt>
                <c:pt idx="49" formatCode="General">
                  <c:v>1.5386</c:v>
                </c:pt>
                <c:pt idx="50" formatCode="General">
                  <c:v>1.57</c:v>
                </c:pt>
                <c:pt idx="51" formatCode="General">
                  <c:v>1.6013999999999999</c:v>
                </c:pt>
                <c:pt idx="52" formatCode="General">
                  <c:v>1.6328</c:v>
                </c:pt>
                <c:pt idx="53" formatCode="General">
                  <c:v>1.6641999999999999</c:v>
                </c:pt>
                <c:pt idx="54" formatCode="General">
                  <c:v>1.6956</c:v>
                </c:pt>
                <c:pt idx="55" formatCode="General">
                  <c:v>1.7270000000000001</c:v>
                </c:pt>
                <c:pt idx="56" formatCode="General">
                  <c:v>1.7584</c:v>
                </c:pt>
                <c:pt idx="57" formatCode="General">
                  <c:v>1.7898000000000001</c:v>
                </c:pt>
                <c:pt idx="58" formatCode="General">
                  <c:v>1.8211999999999999</c:v>
                </c:pt>
                <c:pt idx="59" formatCode="General">
                  <c:v>1.8526</c:v>
                </c:pt>
                <c:pt idx="60" formatCode="General">
                  <c:v>1.8839999999999999</c:v>
                </c:pt>
                <c:pt idx="61" formatCode="General">
                  <c:v>1.9154</c:v>
                </c:pt>
                <c:pt idx="62" formatCode="General">
                  <c:v>1.9468000000000001</c:v>
                </c:pt>
                <c:pt idx="63" formatCode="General">
                  <c:v>1.9782</c:v>
                </c:pt>
                <c:pt idx="64" formatCode="General">
                  <c:v>2.0095999999999998</c:v>
                </c:pt>
                <c:pt idx="65" formatCode="General">
                  <c:v>2.0409999999999999</c:v>
                </c:pt>
                <c:pt idx="66" formatCode="General">
                  <c:v>2.0724</c:v>
                </c:pt>
                <c:pt idx="67" formatCode="General">
                  <c:v>2.1038000000000001</c:v>
                </c:pt>
                <c:pt idx="68" formatCode="General">
                  <c:v>2.1352000000000002</c:v>
                </c:pt>
                <c:pt idx="69" formatCode="General">
                  <c:v>2.1665999999999999</c:v>
                </c:pt>
                <c:pt idx="70" formatCode="General">
                  <c:v>2.198</c:v>
                </c:pt>
                <c:pt idx="71" formatCode="General">
                  <c:v>2.2294</c:v>
                </c:pt>
                <c:pt idx="72" formatCode="General">
                  <c:v>2.2608000000000001</c:v>
                </c:pt>
                <c:pt idx="73" formatCode="General">
                  <c:v>2.2921999999999998</c:v>
                </c:pt>
                <c:pt idx="74" formatCode="General">
                  <c:v>2.3235999999999999</c:v>
                </c:pt>
                <c:pt idx="75" formatCode="General">
                  <c:v>2.355</c:v>
                </c:pt>
                <c:pt idx="76" formatCode="General">
                  <c:v>2.3864000000000001</c:v>
                </c:pt>
                <c:pt idx="77" formatCode="General">
                  <c:v>2.4178000000000002</c:v>
                </c:pt>
                <c:pt idx="78" formatCode="General">
                  <c:v>2.4491999999999998</c:v>
                </c:pt>
                <c:pt idx="79" formatCode="General">
                  <c:v>2.4805999999999999</c:v>
                </c:pt>
                <c:pt idx="80" formatCode="General">
                  <c:v>2.512</c:v>
                </c:pt>
                <c:pt idx="81" formatCode="General">
                  <c:v>2.5434000000000001</c:v>
                </c:pt>
                <c:pt idx="82" formatCode="General">
                  <c:v>2.5748000000000002</c:v>
                </c:pt>
                <c:pt idx="83" formatCode="General">
                  <c:v>2.6061999999999999</c:v>
                </c:pt>
                <c:pt idx="84" formatCode="General">
                  <c:v>2.6375999999999999</c:v>
                </c:pt>
                <c:pt idx="85" formatCode="General">
                  <c:v>2.669</c:v>
                </c:pt>
                <c:pt idx="86" formatCode="General">
                  <c:v>2.7004000000000001</c:v>
                </c:pt>
                <c:pt idx="87" formatCode="General">
                  <c:v>2.7317999999999998</c:v>
                </c:pt>
                <c:pt idx="88" formatCode="General">
                  <c:v>2.7631999999999999</c:v>
                </c:pt>
                <c:pt idx="89" formatCode="General">
                  <c:v>2.7946</c:v>
                </c:pt>
                <c:pt idx="90" formatCode="General">
                  <c:v>2.8260000000000001</c:v>
                </c:pt>
                <c:pt idx="91" formatCode="General">
                  <c:v>2.8574000000000002</c:v>
                </c:pt>
                <c:pt idx="92" formatCode="General">
                  <c:v>2.8887999999999998</c:v>
                </c:pt>
                <c:pt idx="93" formatCode="General">
                  <c:v>2.9201999999999999</c:v>
                </c:pt>
                <c:pt idx="94" formatCode="General">
                  <c:v>2.9516</c:v>
                </c:pt>
                <c:pt idx="95" formatCode="General">
                  <c:v>2.9830000000000001</c:v>
                </c:pt>
                <c:pt idx="96" formatCode="General">
                  <c:v>3.0144000000000002</c:v>
                </c:pt>
                <c:pt idx="97" formatCode="General">
                  <c:v>3.0457999999999998</c:v>
                </c:pt>
                <c:pt idx="98" formatCode="General">
                  <c:v>3.0771999999999999</c:v>
                </c:pt>
                <c:pt idx="99" formatCode="General">
                  <c:v>3.1086</c:v>
                </c:pt>
                <c:pt idx="100" formatCode="General">
                  <c:v>3.14</c:v>
                </c:pt>
              </c:numCache>
            </c:numRef>
          </c:cat>
          <c:val>
            <c:numRef>
              <c:f>Sheet1!$C$1:$C$101</c:f>
              <c:numCache>
                <c:formatCode>0.00E+00</c:formatCode>
                <c:ptCount val="101"/>
                <c:pt idx="0" formatCode="General">
                  <c:v>1</c:v>
                </c:pt>
                <c:pt idx="1">
                  <c:v>0.99999997721787703</c:v>
                </c:pt>
                <c:pt idx="2">
                  <c:v>0.99999963557586802</c:v>
                </c:pt>
                <c:pt idx="3">
                  <c:v>0.99999815586060403</c:v>
                </c:pt>
                <c:pt idx="4">
                  <c:v>0.99999417496010701</c:v>
                </c:pt>
                <c:pt idx="5">
                  <c:v>0.99998578922396897</c:v>
                </c:pt>
                <c:pt idx="6">
                  <c:v>0.99997055915705202</c:v>
                </c:pt>
                <c:pt idx="7">
                  <c:v>0.99994551543616095</c:v>
                </c:pt>
                <c:pt idx="8">
                  <c:v>0.99990716623623299</c:v>
                </c:pt>
                <c:pt idx="9">
                  <c:v>0.99985150584957005</c:v>
                </c:pt>
                <c:pt idx="10">
                  <c:v>0.99977402457881603</c:v>
                </c:pt>
                <c:pt idx="11">
                  <c:v>0.99966971988146403</c:v>
                </c:pt>
                <c:pt idx="12">
                  <c:v>0.99953310874090895</c:v>
                </c:pt>
                <c:pt idx="13">
                  <c:v>0.99935824123628103</c:v>
                </c:pt>
                <c:pt idx="14">
                  <c:v>0.99913871528061904</c:v>
                </c:pt>
                <c:pt idx="15">
                  <c:v>0.99886769249432295</c:v>
                </c:pt>
                <c:pt idx="16">
                  <c:v>0.99853791517824697</c:v>
                </c:pt>
                <c:pt idx="17">
                  <c:v>0.99814172434836201</c:v>
                </c:pt>
                <c:pt idx="18">
                  <c:v>0.99767107879149497</c:v>
                </c:pt>
                <c:pt idx="19">
                  <c:v>0.99711757509937404</c:v>
                </c:pt>
                <c:pt idx="20">
                  <c:v>0.99647246863600902</c:v>
                </c:pt>
                <c:pt idx="21">
                  <c:v>0.99572669539131298</c:v>
                </c:pt>
                <c:pt idx="22">
                  <c:v>0.99487089467189904</c:v>
                </c:pt>
                <c:pt idx="23">
                  <c:v>0.99389543257808999</c:v>
                </c:pt>
                <c:pt idx="24">
                  <c:v>0.99279042621438096</c:v>
                </c:pt>
                <c:pt idx="25">
                  <c:v>0.99154576857897803</c:v>
                </c:pt>
                <c:pt idx="26">
                  <c:v>0.99015115407646204</c:v>
                </c:pt>
                <c:pt idx="27">
                  <c:v>0.98859610459622804</c:v>
                </c:pt>
                <c:pt idx="28">
                  <c:v>0.98686999609807602</c:v>
                </c:pt>
                <c:pt idx="29">
                  <c:v>0.98496208564514198</c:v>
                </c:pt>
                <c:pt idx="30">
                  <c:v>0.98286153882337901</c:v>
                </c:pt>
                <c:pt idx="31">
                  <c:v>0.98055745748586498</c:v>
                </c:pt>
                <c:pt idx="32">
                  <c:v>0.97803890775949598</c:v>
                </c:pt>
                <c:pt idx="33">
                  <c:v>0.97529494825100105</c:v>
                </c:pt>
                <c:pt idx="34">
                  <c:v>0.97231465838874398</c:v>
                </c:pt>
                <c:pt idx="35">
                  <c:v>0.96908716683643403</c:v>
                </c:pt>
                <c:pt idx="36">
                  <c:v>0.96560167991470702</c:v>
                </c:pt>
                <c:pt idx="37">
                  <c:v>0.96184750996646695</c:v>
                </c:pt>
                <c:pt idx="38">
                  <c:v>0.95781410360198005</c:v>
                </c:pt>
                <c:pt idx="39">
                  <c:v>0.953491069759966</c:v>
                </c:pt>
                <c:pt idx="40">
                  <c:v>0.94886820752128498</c:v>
                </c:pt>
                <c:pt idx="41">
                  <c:v>0.94393553361236904</c:v>
                </c:pt>
                <c:pt idx="42">
                  <c:v>0.93868330953618395</c:v>
                </c:pt>
                <c:pt idx="43">
                  <c:v>0.93310206826931397</c:v>
                </c:pt>
                <c:pt idx="44">
                  <c:v>0.92718264046471499</c:v>
                </c:pt>
                <c:pt idx="45">
                  <c:v>0.92091618010070697</c:v>
                </c:pt>
                <c:pt idx="46">
                  <c:v>0.91429418951804098</c:v>
                </c:pt>
                <c:pt idx="47">
                  <c:v>0.90730854378814196</c:v>
                </c:pt>
                <c:pt idx="48">
                  <c:v>0.89995151435714105</c:v>
                </c:pt>
                <c:pt idx="49">
                  <c:v>0.89221579191185696</c:v>
                </c:pt>
                <c:pt idx="50">
                  <c:v>0.8840945084156</c:v>
                </c:pt>
                <c:pt idx="51">
                  <c:v>0.87558125826349298</c:v>
                </c:pt>
                <c:pt idx="52">
                  <c:v>0.86667011850892395</c:v>
                </c:pt>
                <c:pt idx="53">
                  <c:v>0.85735566811477604</c:v>
                </c:pt>
                <c:pt idx="54">
                  <c:v>0.84763300618525395</c:v>
                </c:pt>
                <c:pt idx="55">
                  <c:v>0.83749776913629803</c:v>
                </c:pt>
                <c:pt idx="56">
                  <c:v>0.826946146764997</c:v>
                </c:pt>
                <c:pt idx="57">
                  <c:v>0.81597489718073801</c:v>
                </c:pt>
                <c:pt idx="58">
                  <c:v>0.80458136056340801</c:v>
                </c:pt>
                <c:pt idx="59">
                  <c:v>0.79276347171650297</c:v>
                </c:pt>
                <c:pt idx="60">
                  <c:v>0.78051977138566098</c:v>
                </c:pt>
                <c:pt idx="61">
                  <c:v>0.76784941631585202</c:v>
                </c:pt>
                <c:pt idx="62">
                  <c:v>0.75475218802324295</c:v>
                </c:pt>
                <c:pt idx="63">
                  <c:v>0.74122850026057696</c:v>
                </c:pt>
                <c:pt idx="64">
                  <c:v>0.72727940515778799</c:v>
                </c:pt>
                <c:pt idx="65">
                  <c:v>0.71290659802248701</c:v>
                </c:pt>
                <c:pt idx="66">
                  <c:v>0.69811242078792801</c:v>
                </c:pt>
                <c:pt idx="67">
                  <c:v>0.68289986409900905</c:v>
                </c:pt>
                <c:pt idx="68">
                  <c:v>0.66727256802990398</c:v>
                </c:pt>
                <c:pt idx="69">
                  <c:v>0.65123482142991695</c:v>
                </c:pt>
                <c:pt idx="70">
                  <c:v>0.63479155989717095</c:v>
                </c:pt>
                <c:pt idx="71">
                  <c:v>0.61794836238280004</c:v>
                </c:pt>
                <c:pt idx="72">
                  <c:v>0.60071144643129604</c:v>
                </c:pt>
                <c:pt idx="73">
                  <c:v>0.58308766206569895</c:v>
                </c:pt>
                <c:pt idx="74">
                  <c:v>0.56508448432930403</c:v>
                </c:pt>
                <c:pt idx="75">
                  <c:v>0.54671000449851903</c:v>
                </c:pt>
                <c:pt idx="76">
                  <c:v>0.52797291998443396</c:v>
                </c:pt>
                <c:pt idx="77">
                  <c:v>0.50888252294357605</c:v>
                </c:pt>
                <c:pt idx="78">
                  <c:v>0.489448687621166</c:v>
                </c:pt>
                <c:pt idx="79">
                  <c:v>0.469681856452976</c:v>
                </c:pt>
                <c:pt idx="80">
                  <c:v>0.44959302495465198</c:v>
                </c:pt>
                <c:pt idx="81">
                  <c:v>0.42919372543002798</c:v>
                </c:pt>
                <c:pt idx="82">
                  <c:v>0.40849600953257598</c:v>
                </c:pt>
                <c:pt idx="83">
                  <c:v>0.387512429716659</c:v>
                </c:pt>
                <c:pt idx="84">
                  <c:v>0.36625601961770898</c:v>
                </c:pt>
                <c:pt idx="85">
                  <c:v>0.34474027340282998</c:v>
                </c:pt>
                <c:pt idx="86">
                  <c:v>0.32297912413558399</c:v>
                </c:pt>
                <c:pt idx="87">
                  <c:v>0.30098692120089898</c:v>
                </c:pt>
                <c:pt idx="88">
                  <c:v>0.27877840683812899</c:v>
                </c:pt>
                <c:pt idx="89">
                  <c:v>0.25636869183224098</c:v>
                </c:pt>
                <c:pt idx="90">
                  <c:v>0.23377323041498899</c:v>
                </c:pt>
                <c:pt idx="91">
                  <c:v>0.21100779442966699</c:v>
                </c:pt>
                <c:pt idx="92">
                  <c:v>0.188088446814659</c:v>
                </c:pt>
                <c:pt idx="93">
                  <c:v>0.16503151446251099</c:v>
                </c:pt>
                <c:pt idx="94">
                  <c:v>0.141853560512649</c:v>
                </c:pt>
                <c:pt idx="95">
                  <c:v>0.11857135613707299</c:v>
                </c:pt>
                <c:pt idx="96">
                  <c:v>9.5201851879531493E-2</c:v>
                </c:pt>
                <c:pt idx="97">
                  <c:v>7.1762148609625806E-2</c:v>
                </c:pt>
                <c:pt idx="98">
                  <c:v>4.8269468154168098E-2</c:v>
                </c:pt>
                <c:pt idx="99">
                  <c:v>2.4741123668819299E-2</c:v>
                </c:pt>
                <c:pt idx="100">
                  <c:v>1.1944898136104099E-3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06594936"/>
        <c:axId val="406591408"/>
      </c:lineChart>
      <c:catAx>
        <c:axId val="406594936"/>
        <c:scaling>
          <c:orientation val="minMax"/>
        </c:scaling>
        <c:delete val="1"/>
        <c:axPos val="b"/>
        <c:numFmt formatCode="0.00E+00" sourceLinked="1"/>
        <c:majorTickMark val="none"/>
        <c:minorTickMark val="none"/>
        <c:tickLblPos val="nextTo"/>
        <c:crossAx val="406591408"/>
        <c:crosses val="autoZero"/>
        <c:auto val="0"/>
        <c:lblAlgn val="ctr"/>
        <c:lblOffset val="100"/>
        <c:noMultiLvlLbl val="0"/>
      </c:catAx>
      <c:valAx>
        <c:axId val="4065914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6594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tx>
                <c:rich>
                  <a:bodyPr/>
                  <a:lstStyle/>
                  <a:p>
                    <a:fld id="{755FBC42-CFB4-43CE-846A-6A80E7684C6B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EE2C-4088-A25C-17E4398D0BB6}"/>
                </c:ex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B626571C-5D8A-4E9F-8F41-AFABF5369893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2FA494F2-59F5-42B8-A5CF-5132ECC4F93B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3A18679D-3A2E-4FF7-9330-2C53C6E56E01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48F0C3E4-C6C1-4E73-AAAB-7191C2AF933B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10747DE7-67D6-427E-B996-634395879BB6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027CBAB4-C2EF-464D-AE30-68E991939124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8F448106-4E21-4F80-9F13-0C115B47E6DA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11B0A971-B0B8-49F0-93CF-03FA71C13953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CF32105E-2E5E-4733-881D-9D6F44C632E1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fld id="{1273D6CA-6E88-41C1-AA19-C1EE003A37AB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fld id="{E86D8731-1E4E-4428-8CDD-EBF06F76CC83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fld id="{E6C4579E-D200-42B4-A592-62615AADEEF4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13"/>
              <c:tx>
                <c:rich>
                  <a:bodyPr/>
                  <a:lstStyle/>
                  <a:p>
                    <a:fld id="{B3856EF8-9F39-4EE7-BC12-10B32C1D48EE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14"/>
              <c:tx>
                <c:rich>
                  <a:bodyPr/>
                  <a:lstStyle/>
                  <a:p>
                    <a:fld id="{8AB15C5E-721F-4413-9A4A-85169EB39F1C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15"/>
              <c:tx>
                <c:rich>
                  <a:bodyPr/>
                  <a:lstStyle/>
                  <a:p>
                    <a:fld id="{92FEF818-B7B1-41C4-805B-1B69BCB0933D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16"/>
              <c:tx>
                <c:rich>
                  <a:bodyPr/>
                  <a:lstStyle/>
                  <a:p>
                    <a:fld id="{A301A247-79CE-479D-9847-3FBC8CA2E2C6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17"/>
              <c:tx>
                <c:rich>
                  <a:bodyPr/>
                  <a:lstStyle/>
                  <a:p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1-EE2C-4088-A25C-17E4398D0BB6}"/>
                </c:ext>
                <c:ext xmlns:c15="http://schemas.microsoft.com/office/drawing/2012/chart" uri="{CE6537A1-D6FC-4f65-9D91-7224C49458BB}"/>
              </c:extLst>
            </c:dLbl>
            <c:dLbl>
              <c:idx val="18"/>
              <c:tx>
                <c:rich>
                  <a:bodyPr/>
                  <a:lstStyle/>
                  <a:p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2-EE2C-4088-A25C-17E4398D0BB6}"/>
                </c:ext>
                <c:ext xmlns:c15="http://schemas.microsoft.com/office/drawing/2012/chart" uri="{CE6537A1-D6FC-4f65-9D91-7224C49458BB}"/>
              </c:extLst>
            </c:dLbl>
            <c:dLbl>
              <c:idx val="19"/>
              <c:tx>
                <c:rich>
                  <a:bodyPr/>
                  <a:lstStyle/>
                  <a:p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3-EE2C-4088-A25C-17E4398D0BB6}"/>
                </c:ext>
                <c:ext xmlns:c15="http://schemas.microsoft.com/office/drawing/2012/chart" uri="{CE6537A1-D6FC-4f65-9D91-7224C49458BB}"/>
              </c:extLst>
            </c:dLbl>
            <c:dLbl>
              <c:idx val="20"/>
              <c:tx>
                <c:rich>
                  <a:bodyPr/>
                  <a:lstStyle/>
                  <a:p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4-EE2C-4088-A25C-17E4398D0BB6}"/>
                </c:ext>
                <c:ext xmlns:c15="http://schemas.microsoft.com/office/drawing/2012/chart" uri="{CE6537A1-D6FC-4f65-9D91-7224C49458BB}"/>
              </c:extLst>
            </c:dLbl>
            <c:dLbl>
              <c:idx val="21"/>
              <c:tx>
                <c:rich>
                  <a:bodyPr/>
                  <a:lstStyle/>
                  <a:p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5-EE2C-4088-A25C-17E4398D0BB6}"/>
                </c:ext>
                <c:ext xmlns:c15="http://schemas.microsoft.com/office/drawing/2012/chart" uri="{CE6537A1-D6FC-4f65-9D91-7224C49458BB}"/>
              </c:extLst>
            </c:dLbl>
            <c:dLbl>
              <c:idx val="22"/>
              <c:tx>
                <c:rich>
                  <a:bodyPr/>
                  <a:lstStyle/>
                  <a:p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4D8C-40AC-9FAF-C90044654C2F}"/>
                </c:ext>
                <c:ext xmlns:c15="http://schemas.microsoft.com/office/drawing/2012/chart" uri="{CE6537A1-D6FC-4f65-9D91-7224C49458BB}"/>
              </c:extLst>
            </c:dLbl>
            <c:dLbl>
              <c:idx val="23"/>
              <c:tx>
                <c:rich>
                  <a:bodyPr/>
                  <a:lstStyle/>
                  <a:p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4D8C-40AC-9FAF-C90044654C2F}"/>
                </c:ext>
                <c:ext xmlns:c15="http://schemas.microsoft.com/office/drawing/2012/chart" uri="{CE6537A1-D6FC-4f65-9D91-7224C49458BB}"/>
              </c:extLst>
            </c:dLbl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'[JVET-J0072_Operation points.xlsx]Sheet1'!$H$3:$H$26</c:f>
              <c:numCache>
                <c:formatCode>0.0</c:formatCode>
                <c:ptCount val="24"/>
                <c:pt idx="0">
                  <c:v>2.1800000000000002</c:v>
                </c:pt>
                <c:pt idx="1">
                  <c:v>2.1616666666666666</c:v>
                </c:pt>
                <c:pt idx="2">
                  <c:v>1.2566666666666668</c:v>
                </c:pt>
                <c:pt idx="3">
                  <c:v>1.1616666666666666</c:v>
                </c:pt>
                <c:pt idx="4">
                  <c:v>1.1833333333333333</c:v>
                </c:pt>
                <c:pt idx="5">
                  <c:v>0.93166666666666664</c:v>
                </c:pt>
                <c:pt idx="6">
                  <c:v>3.0399999999999996</c:v>
                </c:pt>
                <c:pt idx="7">
                  <c:v>0.61499999999999988</c:v>
                </c:pt>
                <c:pt idx="8">
                  <c:v>0.625</c:v>
                </c:pt>
                <c:pt idx="9">
                  <c:v>0.66</c:v>
                </c:pt>
                <c:pt idx="10">
                  <c:v>0.66833333333333333</c:v>
                </c:pt>
                <c:pt idx="11">
                  <c:v>0.8716666666666667</c:v>
                </c:pt>
                <c:pt idx="12">
                  <c:v>1.6283333333333332</c:v>
                </c:pt>
                <c:pt idx="13">
                  <c:v>1.5933333333333335</c:v>
                </c:pt>
                <c:pt idx="14">
                  <c:v>3.2733333333333334</c:v>
                </c:pt>
                <c:pt idx="15">
                  <c:v>3.1833333333333336</c:v>
                </c:pt>
                <c:pt idx="16">
                  <c:v>3.7866666666666666</c:v>
                </c:pt>
              </c:numCache>
            </c:numRef>
          </c:xVal>
          <c:yVal>
            <c:numRef>
              <c:f>'[JVET-J0072_Operation points.xlsx]Sheet1'!$G$3:$G$26</c:f>
              <c:numCache>
                <c:formatCode>0%</c:formatCode>
                <c:ptCount val="24"/>
                <c:pt idx="0">
                  <c:v>0.34409999999999996</c:v>
                </c:pt>
                <c:pt idx="1">
                  <c:v>0.34304999999999997</c:v>
                </c:pt>
                <c:pt idx="2">
                  <c:v>0.29979999999999996</c:v>
                </c:pt>
                <c:pt idx="3">
                  <c:v>0.29309999999999997</c:v>
                </c:pt>
                <c:pt idx="4">
                  <c:v>0.29084999999999994</c:v>
                </c:pt>
                <c:pt idx="5">
                  <c:v>0.253</c:v>
                </c:pt>
                <c:pt idx="6">
                  <c:v>0.35899999999999999</c:v>
                </c:pt>
                <c:pt idx="7">
                  <c:v>0.12638125911151804</c:v>
                </c:pt>
                <c:pt idx="8">
                  <c:v>0.13024840829752146</c:v>
                </c:pt>
                <c:pt idx="9">
                  <c:v>0.17883829795111461</c:v>
                </c:pt>
                <c:pt idx="10">
                  <c:v>0.18590934997915723</c:v>
                </c:pt>
                <c:pt idx="11">
                  <c:v>0.23740878796612347</c:v>
                </c:pt>
                <c:pt idx="12">
                  <c:v>0.32063517941121139</c:v>
                </c:pt>
                <c:pt idx="13">
                  <c:v>0.32403391310025337</c:v>
                </c:pt>
                <c:pt idx="14">
                  <c:v>0.35860623433766387</c:v>
                </c:pt>
                <c:pt idx="15">
                  <c:v>0.35735783569189516</c:v>
                </c:pt>
                <c:pt idx="16">
                  <c:v>0.36966908997630066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D5D8-4FE3-9A83-2058FCC950FA}"/>
            </c:ext>
            <c:ext xmlns:c15="http://schemas.microsoft.com/office/drawing/2012/chart" uri="{02D57815-91ED-43cb-92C2-25804820EDAC}">
              <c15:datalabelsRange>
                <c15:f>'[JVET-J0072_Operation points.xlsx]Sheet1'!$A$3:$A$21</c15:f>
                <c15:dlblRangeCache>
                  <c:ptCount val="19"/>
                  <c:pt idx="4">
                    <c:v>x2 HM encoder</c:v>
                  </c:pt>
                  <c:pt idx="7">
                    <c:v>miminal tools set</c:v>
                  </c:pt>
                  <c:pt idx="10">
                    <c:v>x1 of HM encoder</c:v>
                  </c:pt>
                  <c:pt idx="14">
                    <c:v>J0072</c:v>
                  </c:pt>
                  <c:pt idx="16">
                    <c:v>J0024</c:v>
                  </c:pt>
                </c15:dlblRangeCache>
              </c15:datalabelsRange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406590232"/>
        <c:axId val="406592192"/>
      </c:scatterChart>
      <c:valAx>
        <c:axId val="40659023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6592192"/>
        <c:crosses val="autoZero"/>
        <c:crossBetween val="midCat"/>
      </c:valAx>
      <c:valAx>
        <c:axId val="406592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659023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9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A68882-EA00-4941-ABE8-F6847D83E885}" type="datetimeFigureOut">
              <a:rPr kumimoji="1" lang="ko-KR" altLang="en-US" smtClean="0"/>
              <a:t>2018-04-11</a:t>
            </a:fld>
            <a:endParaRPr kumimoji="1"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C38553-8836-B24B-B2B1-A3512CBA3C99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1191885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D872DE-9A43-4C78-B019-274462DF4195}" type="datetimeFigureOut">
              <a:rPr lang="ko-KR" altLang="en-US" smtClean="0"/>
              <a:t>2018-04-11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C86427-EA13-4CA8-A136-C9881F9A73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965581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37383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19798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18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40776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8646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t>56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47160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t>58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08109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t>61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0764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431665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0383803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819436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제목 18"/>
          <p:cNvSpPr>
            <a:spLocks noGrp="1"/>
          </p:cNvSpPr>
          <p:nvPr>
            <p:ph type="title"/>
          </p:nvPr>
        </p:nvSpPr>
        <p:spPr>
          <a:xfrm>
            <a:off x="567528" y="3426611"/>
            <a:ext cx="8271672" cy="520363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3300">
                <a:solidFill>
                  <a:schemeClr val="bg2">
                    <a:lumMod val="10000"/>
                  </a:schemeClr>
                </a:solidFill>
                <a:cs typeface="Exo 2" charset="0"/>
              </a:defRPr>
            </a:lvl1pPr>
          </a:lstStyle>
          <a:p>
            <a:pPr marL="0" lvl="0"/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5809488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I:\YISSUE\삼성\그래픽 모티브\아이콘\브랜딩4-1(아이콘)-15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직사각형 6"/>
          <p:cNvSpPr/>
          <p:nvPr userDrawn="1"/>
        </p:nvSpPr>
        <p:spPr>
          <a:xfrm>
            <a:off x="0" y="6312219"/>
            <a:ext cx="8486775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 userDrawn="1"/>
        </p:nvSpPr>
        <p:spPr>
          <a:xfrm>
            <a:off x="8562976" y="6312218"/>
            <a:ext cx="175418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8808243" y="6312218"/>
            <a:ext cx="87709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 userDrawn="1"/>
        </p:nvSpPr>
        <p:spPr>
          <a:xfrm>
            <a:off x="8957666" y="6312218"/>
            <a:ext cx="45719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4385891" y="6471252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fld id="{260E2A6B-A809-4840-BF14-8648BC0BDF87}" type="slidenum">
              <a:rPr lang="id-ID" sz="1200" b="0" i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Titillium" charset="0"/>
              </a:rPr>
              <a:pPr algn="l"/>
              <a:t>‹#›</a:t>
            </a:fld>
            <a:endParaRPr lang="en-MY" sz="2400" b="0" i="0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cs typeface="Titillium" charset="0"/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8647112" cy="5221214"/>
          </a:xfrm>
          <a:prstGeom prst="rect">
            <a:avLst/>
          </a:prstGeom>
        </p:spPr>
        <p:txBody>
          <a:bodyPr/>
          <a:lstStyle>
            <a:lvl1pPr marL="285750" indent="-285750" algn="l" defTabSz="914400" rtl="0" eaLnBrk="1" latinLnBrk="1" hangingPunct="1">
              <a:buBlip>
                <a:blip r:embed="rId3"/>
              </a:buBlip>
              <a:defRPr lang="ko-KR" altLang="en-US" sz="1800" b="1" kern="1200" dirty="0" smtClean="0">
                <a:solidFill>
                  <a:schemeClr val="tx1"/>
                </a:solidFill>
                <a:latin typeface="+mj-ea"/>
                <a:ea typeface="+mn-ea"/>
                <a:cs typeface="+mn-cs"/>
              </a:defRPr>
            </a:lvl1pPr>
            <a:lvl2pPr marL="539750" indent="-179388">
              <a:defRPr sz="1600"/>
            </a:lvl2pPr>
            <a:lvl3pPr marL="809625" indent="-179388">
              <a:defRPr sz="1400"/>
            </a:lvl3pPr>
            <a:lvl4pPr marL="1079500" indent="-179388">
              <a:defRPr sz="1200"/>
            </a:lvl4pPr>
            <a:lvl5pPr marL="1341438" indent="-179388">
              <a:defRPr sz="1100"/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lang="ko-KR" altLang="en-US" sz="2800">
                <a:solidFill>
                  <a:schemeClr val="bg1"/>
                </a:solidFill>
                <a:cs typeface="+mn-cs"/>
              </a:defRPr>
            </a:lvl1pPr>
          </a:lstStyle>
          <a:p>
            <a:pPr marL="0" lvl="0"/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042818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018759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1609929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7175036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4/11/2018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48648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2685480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4/11/2018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5079119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7896691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8631488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4/11/2018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9088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3" Type="http://schemas.openxmlformats.org/officeDocument/2006/relationships/image" Target="NULL"/><Relationship Id="rId8" Type="http://schemas.openxmlformats.org/officeDocument/2006/relationships/image" Target="NULL"/><Relationship Id="rId18" Type="http://schemas.openxmlformats.org/officeDocument/2006/relationships/image" Target="NULL"/><Relationship Id="rId3" Type="http://schemas.openxmlformats.org/officeDocument/2006/relationships/image" Target="NULL"/><Relationship Id="rId21" Type="http://schemas.openxmlformats.org/officeDocument/2006/relationships/image" Target="../media/image4.png"/><Relationship Id="rId12" Type="http://schemas.openxmlformats.org/officeDocument/2006/relationships/image" Target="NULL"/><Relationship Id="rId7" Type="http://schemas.openxmlformats.org/officeDocument/2006/relationships/image" Target="NULL"/><Relationship Id="rId17" Type="http://schemas.openxmlformats.org/officeDocument/2006/relationships/image" Target="NULL"/><Relationship Id="rId2" Type="http://schemas.openxmlformats.org/officeDocument/2006/relationships/notesSlide" Target="../notesSlides/notesSlide5.xml"/><Relationship Id="rId16" Type="http://schemas.openxmlformats.org/officeDocument/2006/relationships/image" Target="NULL"/><Relationship Id="rId20" Type="http://schemas.openxmlformats.org/officeDocument/2006/relationships/image" Target="../media/image30.png"/><Relationship Id="rId1" Type="http://schemas.openxmlformats.org/officeDocument/2006/relationships/slideLayout" Target="../slideLayouts/slideLayout13.xml"/><Relationship Id="rId11" Type="http://schemas.openxmlformats.org/officeDocument/2006/relationships/image" Target="NULL"/><Relationship Id="rId6" Type="http://schemas.openxmlformats.org/officeDocument/2006/relationships/image" Target="NULL"/><Relationship Id="rId15" Type="http://schemas.openxmlformats.org/officeDocument/2006/relationships/image" Target="NULL"/><Relationship Id="rId5" Type="http://schemas.openxmlformats.org/officeDocument/2006/relationships/image" Target="NULL"/><Relationship Id="rId10" Type="http://schemas.openxmlformats.org/officeDocument/2006/relationships/image" Target="NULL"/><Relationship Id="rId19" Type="http://schemas.openxmlformats.org/officeDocument/2006/relationships/image" Target="../media/image60.png"/><Relationship Id="rId14" Type="http://schemas.openxmlformats.org/officeDocument/2006/relationships/image" Target="NULL"/><Relationship Id="rId4" Type="http://schemas.openxmlformats.org/officeDocument/2006/relationships/image" Target="NULL"/><Relationship Id="rId9" Type="http://schemas.openxmlformats.org/officeDocument/2006/relationships/image" Target="NULL"/><Relationship Id="rId22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1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Visio_2003-2010___222222222222222.vsd"/><Relationship Id="rId3" Type="http://schemas.openxmlformats.org/officeDocument/2006/relationships/image" Target="../media/image9.png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emf"/><Relationship Id="rId5" Type="http://schemas.openxmlformats.org/officeDocument/2006/relationships/oleObject" Target="../embeddings/Microsoft_Visio_2003-2010___111111111111111.vsd"/><Relationship Id="rId4" Type="http://schemas.openxmlformats.org/officeDocument/2006/relationships/oleObject" Target="../embeddings/oleObject3.bin"/><Relationship Id="rId9" Type="http://schemas.openxmlformats.org/officeDocument/2006/relationships/image" Target="../media/image8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.png"/><Relationship Id="rId5" Type="http://schemas.openxmlformats.org/officeDocument/2006/relationships/image" Target="../media/image19.png"/><Relationship Id="rId4" Type="http://schemas.openxmlformats.org/officeDocument/2006/relationships/image" Target="../media/image18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oleObject" Target="../embeddings/oleObject6.bin"/><Relationship Id="rId7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21.emf"/><Relationship Id="rId4" Type="http://schemas.openxmlformats.org/officeDocument/2006/relationships/package" Target="../embeddings/Microsoft_Word_Document1.docx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5.jpe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3.emf"/><Relationship Id="rId5" Type="http://schemas.openxmlformats.org/officeDocument/2006/relationships/package" Target="../embeddings/Microsoft_Word_Document3.docx"/><Relationship Id="rId4" Type="http://schemas.openxmlformats.org/officeDocument/2006/relationships/oleObject" Target="../embeddings/oleObject8.bin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40.png"/><Relationship Id="rId4" Type="http://schemas.openxmlformats.org/officeDocument/2006/relationships/image" Target="../media/image23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9.emf"/><Relationship Id="rId4" Type="http://schemas.openxmlformats.org/officeDocument/2006/relationships/image" Target="../media/image38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tif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8.png"/><Relationship Id="rId4" Type="http://schemas.openxmlformats.org/officeDocument/2006/relationships/image" Target="../media/image46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jpe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9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61.e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57.wmf"/><Relationship Id="rId11" Type="http://schemas.openxmlformats.org/officeDocument/2006/relationships/image" Target="../media/image59.wmf"/><Relationship Id="rId5" Type="http://schemas.openxmlformats.org/officeDocument/2006/relationships/oleObject" Target="../embeddings/oleObject9.bin"/><Relationship Id="rId10" Type="http://schemas.openxmlformats.org/officeDocument/2006/relationships/oleObject" Target="../embeddings/oleObject11.bin"/><Relationship Id="rId4" Type="http://schemas.openxmlformats.org/officeDocument/2006/relationships/image" Target="../media/image60.emf"/><Relationship Id="rId9" Type="http://schemas.openxmlformats.org/officeDocument/2006/relationships/image" Target="../media/image58.wmf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0.png"/><Relationship Id="rId3" Type="http://schemas.openxmlformats.org/officeDocument/2006/relationships/image" Target="../media/image130.png"/><Relationship Id="rId7" Type="http://schemas.openxmlformats.org/officeDocument/2006/relationships/image" Target="../media/image170.png"/><Relationship Id="rId12" Type="http://schemas.openxmlformats.org/officeDocument/2006/relationships/image" Target="../media/image220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0.png"/><Relationship Id="rId11" Type="http://schemas.openxmlformats.org/officeDocument/2006/relationships/image" Target="../media/image210.png"/><Relationship Id="rId5" Type="http://schemas.openxmlformats.org/officeDocument/2006/relationships/image" Target="../media/image150.png"/><Relationship Id="rId10" Type="http://schemas.openxmlformats.org/officeDocument/2006/relationships/image" Target="../media/image200.png"/><Relationship Id="rId4" Type="http://schemas.openxmlformats.org/officeDocument/2006/relationships/image" Target="../media/image140.png"/><Relationship Id="rId9" Type="http://schemas.openxmlformats.org/officeDocument/2006/relationships/image" Target="../media/image62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38953" y="2918327"/>
            <a:ext cx="8271672" cy="520363"/>
          </a:xfrm>
        </p:spPr>
        <p:txBody>
          <a:bodyPr>
            <a:normAutofit fontScale="90000"/>
          </a:bodyPr>
          <a:lstStyle/>
          <a:p>
            <a:r>
              <a:rPr lang="en-CA" altLang="en-US" b="1" smtClean="0"/>
              <a:t>JVET-J0024</a:t>
            </a:r>
            <a:r>
              <a:rPr lang="en-CA" altLang="en-US" b="1" dirty="0" smtClean="0"/>
              <a:t/>
            </a:r>
            <a:br>
              <a:rPr lang="en-CA" altLang="en-US" b="1" dirty="0" smtClean="0"/>
            </a:br>
            <a:r>
              <a:rPr lang="en-CA" altLang="en-US" b="1" dirty="0" smtClean="0"/>
              <a:t>Description </a:t>
            </a:r>
            <a:r>
              <a:rPr lang="en-CA" altLang="en-US" b="1" dirty="0"/>
              <a:t>of SDR, HDR and 360° video coding technology proposal </a:t>
            </a:r>
            <a:r>
              <a:rPr lang="en-CA" altLang="en-US" b="1" dirty="0" smtClean="0"/>
              <a:t>by </a:t>
            </a:r>
            <a:r>
              <a:rPr lang="en-CA" altLang="en-US" b="1" dirty="0"/>
              <a:t>Samsung, Huawei, GoPro, and </a:t>
            </a:r>
            <a:r>
              <a:rPr lang="en-CA" altLang="en-US" b="1" dirty="0" err="1" smtClean="0"/>
              <a:t>HiSilicon</a:t>
            </a:r>
            <a:r>
              <a:rPr lang="en-CA" altLang="en-US" b="1" dirty="0" smtClean="0"/>
              <a:t> </a:t>
            </a:r>
            <a:r>
              <a:rPr lang="en-US" altLang="en-US" dirty="0"/>
              <a:t> – mobile application scenario</a:t>
            </a:r>
            <a:endParaRPr lang="ko-KR" altLang="en-US" dirty="0"/>
          </a:p>
        </p:txBody>
      </p:sp>
      <p:sp>
        <p:nvSpPr>
          <p:cNvPr id="3" name="부제 2"/>
          <p:cNvSpPr txBox="1">
            <a:spLocks/>
          </p:cNvSpPr>
          <p:nvPr/>
        </p:nvSpPr>
        <p:spPr>
          <a:xfrm>
            <a:off x="538953" y="4153312"/>
            <a:ext cx="2647950" cy="73635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kumimoji="1" lang="ko-KR" altLang="en-US" sz="15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kumimoji="1" lang="en-US" altLang="ko-KR" sz="1500" dirty="0">
                <a:solidFill>
                  <a:schemeClr val="bg2">
                    <a:lumMod val="10000"/>
                  </a:schemeClr>
                </a:solidFill>
              </a:rPr>
              <a:t>April </a:t>
            </a:r>
            <a:r>
              <a:rPr kumimoji="1" lang="en-US" altLang="ko-KR" sz="1500" dirty="0" smtClean="0">
                <a:solidFill>
                  <a:schemeClr val="bg2">
                    <a:lumMod val="10000"/>
                  </a:schemeClr>
                </a:solidFill>
              </a:rPr>
              <a:t>11, </a:t>
            </a:r>
            <a:r>
              <a:rPr kumimoji="1" lang="en-US" altLang="ko-KR" sz="1500" dirty="0">
                <a:solidFill>
                  <a:schemeClr val="bg2">
                    <a:lumMod val="10000"/>
                  </a:schemeClr>
                </a:solidFill>
              </a:rPr>
              <a:t>2018</a:t>
            </a:r>
            <a:endParaRPr kumimoji="1" lang="ko-KR" altLang="en-US" sz="15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9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Complexity consideration. </a:t>
            </a:r>
            <a:r>
              <a:rPr lang="en-CA" altLang="en-US" dirty="0"/>
              <a:t>Tool Level </a:t>
            </a:r>
            <a:r>
              <a:rPr lang="en-CA" altLang="en-US" dirty="0" smtClean="0"/>
              <a:t>6/10</a:t>
            </a:r>
            <a:endParaRPr lang="en-CA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5175663"/>
              </p:ext>
            </p:extLst>
          </p:nvPr>
        </p:nvGraphicFramePr>
        <p:xfrm>
          <a:off x="119742" y="885259"/>
          <a:ext cx="8775814" cy="24003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5645">
                  <a:extLst>
                    <a:ext uri="{9D8B030D-6E8A-4147-A177-3AD203B41FA5}">
                      <a16:colId xmlns="" xmlns:a16="http://schemas.microsoft.com/office/drawing/2014/main" val="3792027354"/>
                    </a:ext>
                  </a:extLst>
                </a:gridCol>
                <a:gridCol w="2862470">
                  <a:extLst>
                    <a:ext uri="{9D8B030D-6E8A-4147-A177-3AD203B41FA5}">
                      <a16:colId xmlns="" xmlns:a16="http://schemas.microsoft.com/office/drawing/2014/main" val="2237888070"/>
                    </a:ext>
                  </a:extLst>
                </a:gridCol>
                <a:gridCol w="1643743">
                  <a:extLst>
                    <a:ext uri="{9D8B030D-6E8A-4147-A177-3AD203B41FA5}">
                      <a16:colId xmlns="" xmlns:a16="http://schemas.microsoft.com/office/drawing/2014/main" val="2330185410"/>
                    </a:ext>
                  </a:extLst>
                </a:gridCol>
                <a:gridCol w="1839686">
                  <a:extLst>
                    <a:ext uri="{9D8B030D-6E8A-4147-A177-3AD203B41FA5}">
                      <a16:colId xmlns="" xmlns:a16="http://schemas.microsoft.com/office/drawing/2014/main" val="3267704521"/>
                    </a:ext>
                  </a:extLst>
                </a:gridCol>
                <a:gridCol w="1874270">
                  <a:extLst>
                    <a:ext uri="{9D8B030D-6E8A-4147-A177-3AD203B41FA5}">
                      <a16:colId xmlns="" xmlns:a16="http://schemas.microsoft.com/office/drawing/2014/main" val="3377650531"/>
                    </a:ext>
                  </a:extLst>
                </a:gridCol>
              </a:tblGrid>
              <a:tr h="140520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Category 6. Inter prediction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HM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JVET-J0024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JEM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41455255"/>
                  </a:ext>
                </a:extLst>
              </a:tr>
              <a:tr h="363010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6.a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Motion vector accuracy 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luma ¼ pel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chroma 1/8 pel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luma 1/4 pel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chroma 1/8 pel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luma 1/16 pel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chroma 1/32 pel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91856824"/>
                  </a:ext>
                </a:extLst>
              </a:tr>
              <a:tr h="281040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6.b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Storage size for a motion vector component 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16-bit 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16-bit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16-bit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395916111"/>
                  </a:ext>
                </a:extLst>
              </a:tr>
              <a:tr h="866541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6.c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List all the interpolation filters used for luma/chroma motion compensation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luma 8-tap, 8×4×6 bits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chroma 4-tap, 4×8×6 bits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 8-tap, </a:t>
                      </a:r>
                      <a:r>
                        <a:rPr lang="en-CA" sz="1400" dirty="0" smtClean="0">
                          <a:effectLst/>
                        </a:rPr>
                        <a:t>8×16×6 </a:t>
                      </a:r>
                      <a:r>
                        <a:rPr lang="en-CA" sz="1400" dirty="0">
                          <a:effectLst/>
                        </a:rPr>
                        <a:t>bits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effectLst/>
                        </a:rPr>
                        <a:t>chroma</a:t>
                      </a:r>
                      <a:r>
                        <a:rPr lang="en-CA" sz="1400" dirty="0">
                          <a:effectLst/>
                        </a:rPr>
                        <a:t> 4-tap, </a:t>
                      </a:r>
                      <a:r>
                        <a:rPr lang="en-CA" sz="1400" dirty="0" smtClean="0">
                          <a:effectLst/>
                        </a:rPr>
                        <a:t>4×32×6 </a:t>
                      </a:r>
                      <a:r>
                        <a:rPr lang="en-CA" sz="1400" dirty="0">
                          <a:effectLst/>
                        </a:rPr>
                        <a:t>bits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bi-linear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 8-tap, 8×16×6 bits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effectLst/>
                        </a:rPr>
                        <a:t>chroma</a:t>
                      </a:r>
                      <a:r>
                        <a:rPr lang="en-CA" sz="1400" dirty="0">
                          <a:effectLst/>
                        </a:rPr>
                        <a:t> 4-tap, 4×32×6 bits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bi-linear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124981465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8011767"/>
              </p:ext>
            </p:extLst>
          </p:nvPr>
        </p:nvGraphicFramePr>
        <p:xfrm>
          <a:off x="119741" y="3408816"/>
          <a:ext cx="8775815" cy="7821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4707">
                  <a:extLst>
                    <a:ext uri="{9D8B030D-6E8A-4147-A177-3AD203B41FA5}">
                      <a16:colId xmlns="" xmlns:a16="http://schemas.microsoft.com/office/drawing/2014/main" val="3326042974"/>
                    </a:ext>
                  </a:extLst>
                </a:gridCol>
                <a:gridCol w="2874295">
                  <a:extLst>
                    <a:ext uri="{9D8B030D-6E8A-4147-A177-3AD203B41FA5}">
                      <a16:colId xmlns="" xmlns:a16="http://schemas.microsoft.com/office/drawing/2014/main" val="1184740871"/>
                    </a:ext>
                  </a:extLst>
                </a:gridCol>
                <a:gridCol w="1654628">
                  <a:extLst>
                    <a:ext uri="{9D8B030D-6E8A-4147-A177-3AD203B41FA5}">
                      <a16:colId xmlns="" xmlns:a16="http://schemas.microsoft.com/office/drawing/2014/main" val="3723344085"/>
                    </a:ext>
                  </a:extLst>
                </a:gridCol>
                <a:gridCol w="1785258">
                  <a:extLst>
                    <a:ext uri="{9D8B030D-6E8A-4147-A177-3AD203B41FA5}">
                      <a16:colId xmlns="" xmlns:a16="http://schemas.microsoft.com/office/drawing/2014/main" val="830510123"/>
                    </a:ext>
                  </a:extLst>
                </a:gridCol>
                <a:gridCol w="1906927">
                  <a:extLst>
                    <a:ext uri="{9D8B030D-6E8A-4147-A177-3AD203B41FA5}">
                      <a16:colId xmlns="" xmlns:a16="http://schemas.microsoft.com/office/drawing/2014/main" val="2143587196"/>
                    </a:ext>
                  </a:extLst>
                </a:gridCol>
              </a:tblGrid>
              <a:tr h="260728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Category 7. Quantization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HM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JVET-J0024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JEM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271196119"/>
                  </a:ext>
                </a:extLst>
              </a:tr>
              <a:tr h="521455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7.a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Storage size associated with quantization 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n/a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n/a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n/a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1029675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440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Complexity consideration. </a:t>
            </a:r>
            <a:r>
              <a:rPr lang="en-CA" altLang="en-US" dirty="0"/>
              <a:t>Tool Level </a:t>
            </a:r>
            <a:r>
              <a:rPr lang="en-CA" altLang="en-US" dirty="0" smtClean="0"/>
              <a:t>7/10</a:t>
            </a:r>
            <a:endParaRPr lang="en-CA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2947535"/>
              </p:ext>
            </p:extLst>
          </p:nvPr>
        </p:nvGraphicFramePr>
        <p:xfrm>
          <a:off x="163284" y="743402"/>
          <a:ext cx="8915401" cy="54233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9226">
                  <a:extLst>
                    <a:ext uri="{9D8B030D-6E8A-4147-A177-3AD203B41FA5}">
                      <a16:colId xmlns="" xmlns:a16="http://schemas.microsoft.com/office/drawing/2014/main" val="303435904"/>
                    </a:ext>
                  </a:extLst>
                </a:gridCol>
                <a:gridCol w="2389919">
                  <a:extLst>
                    <a:ext uri="{9D8B030D-6E8A-4147-A177-3AD203B41FA5}">
                      <a16:colId xmlns="" xmlns:a16="http://schemas.microsoft.com/office/drawing/2014/main" val="2628165470"/>
                    </a:ext>
                  </a:extLst>
                </a:gridCol>
                <a:gridCol w="1534886">
                  <a:extLst>
                    <a:ext uri="{9D8B030D-6E8A-4147-A177-3AD203B41FA5}">
                      <a16:colId xmlns="" xmlns:a16="http://schemas.microsoft.com/office/drawing/2014/main" val="4013798534"/>
                    </a:ext>
                  </a:extLst>
                </a:gridCol>
                <a:gridCol w="2198914">
                  <a:extLst>
                    <a:ext uri="{9D8B030D-6E8A-4147-A177-3AD203B41FA5}">
                      <a16:colId xmlns="" xmlns:a16="http://schemas.microsoft.com/office/drawing/2014/main" val="2449424644"/>
                    </a:ext>
                  </a:extLst>
                </a:gridCol>
                <a:gridCol w="2242456">
                  <a:extLst>
                    <a:ext uri="{9D8B030D-6E8A-4147-A177-3AD203B41FA5}">
                      <a16:colId xmlns="" xmlns:a16="http://schemas.microsoft.com/office/drawing/2014/main" val="3808842011"/>
                    </a:ext>
                  </a:extLst>
                </a:gridCol>
              </a:tblGrid>
              <a:tr h="197057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Category 8. Transforms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55946" marR="55946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HM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JVET-J0024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JEM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55946" marR="55946" marT="0" marB="0"/>
                </a:tc>
                <a:extLst>
                  <a:ext uri="{0D108BD9-81ED-4DB2-BD59-A6C34878D82A}">
                    <a16:rowId xmlns="" xmlns:a16="http://schemas.microsoft.com/office/drawing/2014/main" val="1370488888"/>
                  </a:ext>
                </a:extLst>
              </a:tr>
              <a:tr h="5209970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8.a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List all the combinations of transform block size and transform type for primary transforms 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CA" sz="1400" dirty="0">
                          <a:effectLst/>
                        </a:rPr>
                        <a:t>8-bit 4×4, 8×8, 16×16 and 32×32 DCT-II,</a:t>
                      </a:r>
                    </a:p>
                    <a:p>
                      <a:pPr marL="342900" marR="0" lvl="0" indent="-34290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CA" sz="1400" dirty="0">
                          <a:effectLst/>
                        </a:rPr>
                        <a:t>8-bit 4×4 DST VII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HEVC transform mode (</a:t>
                      </a:r>
                      <a:r>
                        <a:rPr lang="en-CA" sz="135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r>
                        <a:rPr lang="en-CA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-bit DCT-II), transform size combinations:</a:t>
                      </a:r>
                    </a:p>
                    <a:p>
                      <a:pPr marL="342900" marR="0" lvl="0" indent="-34290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CA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(4, 8, 16, 32, 64, 128) × (4, 8, 16, 32, 64, 128) TUs for </a:t>
                      </a:r>
                      <a:r>
                        <a:rPr lang="en-CA" sz="140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luma</a:t>
                      </a:r>
                      <a:r>
                        <a:rPr lang="en-CA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 CTUs</a:t>
                      </a:r>
                    </a:p>
                    <a:p>
                      <a:pPr marL="342900" marR="0" lvl="0" indent="-34290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en-CA" sz="1400" dirty="0" smtClean="0">
                          <a:solidFill>
                            <a:schemeClr val="tx1"/>
                          </a:solidFill>
                          <a:effectLst/>
                        </a:rPr>
                        <a:t>(2, 4, 8, 16, 32, 64) × (2, 4, 8, 16, 32, 64) TUs for inter-coded </a:t>
                      </a:r>
                      <a:r>
                        <a:rPr lang="en-CA" sz="1400" dirty="0" err="1" smtClean="0">
                          <a:solidFill>
                            <a:schemeClr val="tx1"/>
                          </a:solidFill>
                          <a:effectLst/>
                        </a:rPr>
                        <a:t>chroma</a:t>
                      </a:r>
                      <a:r>
                        <a:rPr lang="en-CA" sz="1400" dirty="0" smtClean="0">
                          <a:solidFill>
                            <a:schemeClr val="tx1"/>
                          </a:solidFill>
                          <a:effectLst/>
                        </a:rPr>
                        <a:t> CTUs</a:t>
                      </a:r>
                    </a:p>
                    <a:p>
                      <a:pPr marL="342900" marR="0" lvl="0" indent="-34290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CA" sz="1400" dirty="0" smtClean="0">
                          <a:solidFill>
                            <a:schemeClr val="tx1"/>
                          </a:solidFill>
                          <a:effectLst/>
                        </a:rPr>
                        <a:t>(2, 4, 8, 16, 32, 64,) × (2, 4, 8, 16, 32, 64) TUs for intra-coded </a:t>
                      </a:r>
                      <a:r>
                        <a:rPr lang="en-CA" sz="1400" dirty="0" err="1" smtClean="0">
                          <a:solidFill>
                            <a:schemeClr val="tx1"/>
                          </a:solidFill>
                          <a:effectLst/>
                        </a:rPr>
                        <a:t>chroma</a:t>
                      </a:r>
                      <a:r>
                        <a:rPr lang="en-CA" sz="1400" dirty="0" smtClean="0">
                          <a:solidFill>
                            <a:schemeClr val="tx1"/>
                          </a:solidFill>
                          <a:effectLst/>
                        </a:rPr>
                        <a:t> CTUs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 </a:t>
                      </a:r>
                      <a:r>
                        <a:rPr lang="en-CA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Multiple  </a:t>
                      </a:r>
                      <a:r>
                        <a:rPr lang="en-CA" sz="1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transform mode (</a:t>
                      </a:r>
                      <a:r>
                        <a:rPr lang="en-CA" sz="1400" dirty="0">
                          <a:solidFill>
                            <a:srgbClr val="00B050"/>
                          </a:solidFill>
                          <a:effectLst/>
                        </a:rPr>
                        <a:t>8</a:t>
                      </a:r>
                      <a:r>
                        <a:rPr lang="en-CA" sz="1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-bit DST VII, </a:t>
                      </a:r>
                      <a:r>
                        <a:rPr lang="en-CA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       DCT-VIII    ), </a:t>
                      </a:r>
                      <a:r>
                        <a:rPr lang="en-CA" sz="1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only applied to CTUs up to </a:t>
                      </a:r>
                      <a:r>
                        <a:rPr lang="en-CA" sz="1400" dirty="0">
                          <a:solidFill>
                            <a:srgbClr val="00B050"/>
                          </a:solidFill>
                          <a:effectLst/>
                        </a:rPr>
                        <a:t>32×32</a:t>
                      </a:r>
                      <a:r>
                        <a:rPr lang="en-CA" sz="1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, transform size combinations</a:t>
                      </a:r>
                      <a:r>
                        <a:rPr lang="en-CA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:</a:t>
                      </a:r>
                    </a:p>
                    <a:p>
                      <a:pPr marL="285750" marR="0" indent="-28575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CA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(</a:t>
                      </a:r>
                      <a:r>
                        <a:rPr lang="en-CA" sz="1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4, 8, 16, </a:t>
                      </a:r>
                      <a:r>
                        <a:rPr lang="en-CA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32) × </a:t>
                      </a:r>
                      <a:r>
                        <a:rPr lang="en-CA" sz="1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(4, 8, 16, </a:t>
                      </a:r>
                      <a:r>
                        <a:rPr lang="en-CA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32) </a:t>
                      </a:r>
                      <a:r>
                        <a:rPr lang="en-CA" sz="1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TUs for </a:t>
                      </a:r>
                      <a:r>
                        <a:rPr lang="en-CA" sz="140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luma</a:t>
                      </a:r>
                      <a:r>
                        <a:rPr lang="en-CA" sz="1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 CTUs </a:t>
                      </a:r>
                      <a:endParaRPr lang="en-CA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HEVC transform mode (</a:t>
                      </a:r>
                      <a:r>
                        <a:rPr lang="en-CA" sz="1400" dirty="0">
                          <a:solidFill>
                            <a:srgbClr val="FF0000"/>
                          </a:solidFill>
                          <a:effectLst/>
                        </a:rPr>
                        <a:t>10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-bit DCT-II), transform size combinations:</a:t>
                      </a:r>
                    </a:p>
                    <a:p>
                      <a:pPr marL="342900" marR="0" lvl="0" indent="-34290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(4, 8, 16, 32, 64, 128) × (4, 8, 16, 32, 64, 128) TUs for </a:t>
                      </a: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luma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 CTUs</a:t>
                      </a:r>
                    </a:p>
                    <a:p>
                      <a:pPr marL="342900" marR="0" lvl="0" indent="-34290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(2, 4, 8, 16, 32, 64) × (2, 4, 8, 16, 32, 64) TUs for inter-coded </a:t>
                      </a: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chroma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 CTUs</a:t>
                      </a:r>
                    </a:p>
                    <a:p>
                      <a:pPr marL="342900" marR="0" lvl="0" indent="-34290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(2, 4, 8, 16, 32, 64,) × (2, 4, 8, 16, 32, 64) TUs for intra-coded </a:t>
                      </a: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chroma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 CTUs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u="sng" dirty="0">
                          <a:solidFill>
                            <a:srgbClr val="7030A0"/>
                          </a:solidFill>
                          <a:effectLst/>
                        </a:rPr>
                        <a:t>EMT transform mode 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(</a:t>
                      </a:r>
                      <a:r>
                        <a:rPr lang="en-CA" sz="1400" dirty="0">
                          <a:solidFill>
                            <a:srgbClr val="FF0000"/>
                          </a:solidFill>
                          <a:effectLst/>
                        </a:rPr>
                        <a:t>10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-bit DST VII, </a:t>
                      </a:r>
                      <a:r>
                        <a:rPr lang="en-CA" sz="1400" dirty="0">
                          <a:solidFill>
                            <a:srgbClr val="FF0000"/>
                          </a:solidFill>
                          <a:effectLst/>
                        </a:rPr>
                        <a:t>DCT-V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, DCT-VIII, </a:t>
                      </a:r>
                      <a:r>
                        <a:rPr lang="en-CA" sz="1400" dirty="0">
                          <a:solidFill>
                            <a:srgbClr val="FF0000"/>
                          </a:solidFill>
                          <a:effectLst/>
                        </a:rPr>
                        <a:t>DST-I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), only applied to CTUs up to 64×64, transform size combinations:</a:t>
                      </a:r>
                    </a:p>
                    <a:p>
                      <a:pPr marL="342900" marR="0" lvl="0" indent="-34290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(4, 8, 16, 32</a:t>
                      </a:r>
                      <a:r>
                        <a:rPr lang="en-CA" sz="1400" dirty="0">
                          <a:solidFill>
                            <a:srgbClr val="FF0000"/>
                          </a:solidFill>
                          <a:effectLst/>
                        </a:rPr>
                        <a:t>, 64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) × (4, 8, 16, 32</a:t>
                      </a:r>
                      <a:r>
                        <a:rPr lang="en-CA" sz="1400" dirty="0">
                          <a:solidFill>
                            <a:srgbClr val="FF0000"/>
                          </a:solidFill>
                          <a:effectLst/>
                        </a:rPr>
                        <a:t>, 64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) TUs for </a:t>
                      </a: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luma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 CTUs</a:t>
                      </a:r>
                      <a:endParaRPr lang="en-CA" sz="14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55946" marR="55946" marT="0" marB="0"/>
                </a:tc>
                <a:extLst>
                  <a:ext uri="{0D108BD9-81ED-4DB2-BD59-A6C34878D82A}">
                    <a16:rowId xmlns="" xmlns:a16="http://schemas.microsoft.com/office/drawing/2014/main" val="14029988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7048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Complexity consideration. </a:t>
            </a:r>
            <a:r>
              <a:rPr lang="en-CA" altLang="en-US" dirty="0"/>
              <a:t>Tool Level </a:t>
            </a:r>
            <a:r>
              <a:rPr lang="en-CA" altLang="en-US" dirty="0" smtClean="0"/>
              <a:t>8/10</a:t>
            </a:r>
            <a:endParaRPr lang="en-CA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2652950"/>
              </p:ext>
            </p:extLst>
          </p:nvPr>
        </p:nvGraphicFramePr>
        <p:xfrm>
          <a:off x="166461" y="832643"/>
          <a:ext cx="8618310" cy="51327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30925">
                  <a:extLst>
                    <a:ext uri="{9D8B030D-6E8A-4147-A177-3AD203B41FA5}">
                      <a16:colId xmlns="" xmlns:a16="http://schemas.microsoft.com/office/drawing/2014/main" val="407605829"/>
                    </a:ext>
                  </a:extLst>
                </a:gridCol>
                <a:gridCol w="2865703">
                  <a:extLst>
                    <a:ext uri="{9D8B030D-6E8A-4147-A177-3AD203B41FA5}">
                      <a16:colId xmlns="" xmlns:a16="http://schemas.microsoft.com/office/drawing/2014/main" val="1367566447"/>
                    </a:ext>
                  </a:extLst>
                </a:gridCol>
                <a:gridCol w="1476997">
                  <a:extLst>
                    <a:ext uri="{9D8B030D-6E8A-4147-A177-3AD203B41FA5}">
                      <a16:colId xmlns="" xmlns:a16="http://schemas.microsoft.com/office/drawing/2014/main" val="2225485478"/>
                    </a:ext>
                  </a:extLst>
                </a:gridCol>
                <a:gridCol w="1848657">
                  <a:extLst>
                    <a:ext uri="{9D8B030D-6E8A-4147-A177-3AD203B41FA5}">
                      <a16:colId xmlns="" xmlns:a16="http://schemas.microsoft.com/office/drawing/2014/main" val="382698679"/>
                    </a:ext>
                  </a:extLst>
                </a:gridCol>
                <a:gridCol w="1896028">
                  <a:extLst>
                    <a:ext uri="{9D8B030D-6E8A-4147-A177-3AD203B41FA5}">
                      <a16:colId xmlns="" xmlns:a16="http://schemas.microsoft.com/office/drawing/2014/main" val="710624960"/>
                    </a:ext>
                  </a:extLst>
                </a:gridCol>
              </a:tblGrid>
              <a:tr h="217642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Category 8. Transforms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HM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JVET-J0024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JEM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685843262"/>
                  </a:ext>
                </a:extLst>
              </a:tr>
              <a:tr h="2085737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8.b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List all the combinations of transform block size and transform type for secondary transforms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n/a 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Transform sizes (4,8) ; Transform </a:t>
                      </a:r>
                      <a:r>
                        <a:rPr lang="en-CA" sz="1400" dirty="0" smtClean="0">
                          <a:effectLst/>
                        </a:rPr>
                        <a:t>types:  </a:t>
                      </a:r>
                      <a:r>
                        <a:rPr lang="en-CA" sz="1400" dirty="0">
                          <a:effectLst/>
                        </a:rPr>
                        <a:t>14 x 4(=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</a:rPr>
                        <a:t>56</a:t>
                      </a:r>
                      <a:r>
                        <a:rPr lang="en-CA" sz="1400" dirty="0">
                          <a:effectLst/>
                        </a:rPr>
                        <a:t>) for 4x4 </a:t>
                      </a:r>
                      <a:br>
                        <a:rPr lang="en-CA" sz="1400" dirty="0">
                          <a:effectLst/>
                        </a:rPr>
                      </a:br>
                      <a:r>
                        <a:rPr lang="en-CA" sz="1400" dirty="0">
                          <a:effectLst/>
                        </a:rPr>
                        <a:t> and  8x8 ;  Hypercube-Givens;   Transform (</a:t>
                      </a:r>
                      <a:r>
                        <a:rPr lang="en-CA" sz="1400" dirty="0" err="1">
                          <a:effectLst/>
                        </a:rPr>
                        <a:t>HyGT</a:t>
                      </a:r>
                      <a:r>
                        <a:rPr lang="en-CA" sz="1400" dirty="0">
                          <a:effectLst/>
                        </a:rPr>
                        <a:t>);  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Partial residual transform 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smtClean="0">
                          <a:effectLst/>
                        </a:rPr>
                        <a:t>Transform sizes (4,8) ; Transform types: 35×3</a:t>
                      </a:r>
                      <a:r>
                        <a:rPr lang="en-CA" sz="1400" dirty="0">
                          <a:effectLst/>
                        </a:rPr>
                        <a:t>(=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</a:rPr>
                        <a:t>105</a:t>
                      </a:r>
                      <a:r>
                        <a:rPr lang="en-CA" sz="1400" dirty="0">
                          <a:effectLst/>
                        </a:rPr>
                        <a:t>) 4×4 and 8×8 non-separable Hypercube-Givens Transform (</a:t>
                      </a:r>
                      <a:r>
                        <a:rPr lang="en-CA" sz="1400" dirty="0" err="1">
                          <a:effectLst/>
                        </a:rPr>
                        <a:t>HyGT</a:t>
                      </a:r>
                      <a:r>
                        <a:rPr lang="en-CA" sz="1400" dirty="0" smtClean="0">
                          <a:effectLst/>
                        </a:rPr>
                        <a:t>);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44023812"/>
                  </a:ext>
                </a:extLst>
              </a:tr>
              <a:tr h="435284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8.c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List all the non-separable transforms used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n/a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4×4/8×8 </a:t>
                      </a: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HyGT</a:t>
                      </a:r>
                      <a:endParaRPr lang="en-CA" sz="14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7030A0"/>
                          </a:solidFill>
                          <a:effectLst/>
                        </a:rPr>
                        <a:t>4×4/8×8 HyGT</a:t>
                      </a:r>
                      <a:endParaRPr lang="en-CA" sz="140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57295926"/>
                  </a:ext>
                </a:extLst>
              </a:tr>
              <a:tr h="1088211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8.d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Indicate whether transforms can be fully/partially implemented using direct matrix multiply 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partial factorization equivalent to matrix multiplication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factorized form not equivalent to matrix multiplication</a:t>
                      </a:r>
                      <a:endParaRPr lang="en-CA" sz="14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factorized form not equivalent to matrix multiplication</a:t>
                      </a:r>
                      <a:endParaRPr lang="en-CA" sz="14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143342513"/>
                  </a:ext>
                </a:extLst>
              </a:tr>
              <a:tr h="1305853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8.e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List all the transforms that need multiple iterations (where transform output is fed back as input to the transform logic, and multiple iterations are required to produce final transform output)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n/a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7030A0"/>
                          </a:solidFill>
                          <a:effectLst/>
                        </a:rPr>
                        <a:t>4×4 HyGT 2-interations, 8×8 HyGT 4-interations </a:t>
                      </a:r>
                      <a:endParaRPr lang="en-CA" sz="140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4×4 </a:t>
                      </a: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HyGT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 2-interations, 8×8 </a:t>
                      </a: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HyGT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 4-interations </a:t>
                      </a:r>
                      <a:endParaRPr lang="en-CA" sz="14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8933871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6642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Complexity consideration. </a:t>
            </a:r>
            <a:r>
              <a:rPr lang="en-CA" altLang="en-US" dirty="0"/>
              <a:t>Tool Level </a:t>
            </a:r>
            <a:r>
              <a:rPr lang="en-CA" altLang="en-US" dirty="0" smtClean="0"/>
              <a:t>9/10</a:t>
            </a:r>
            <a:endParaRPr lang="en-CA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2800509"/>
              </p:ext>
            </p:extLst>
          </p:nvPr>
        </p:nvGraphicFramePr>
        <p:xfrm>
          <a:off x="370114" y="827315"/>
          <a:ext cx="8686800" cy="38347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3506">
                  <a:extLst>
                    <a:ext uri="{9D8B030D-6E8A-4147-A177-3AD203B41FA5}">
                      <a16:colId xmlns="" xmlns:a16="http://schemas.microsoft.com/office/drawing/2014/main" val="182493659"/>
                    </a:ext>
                  </a:extLst>
                </a:gridCol>
                <a:gridCol w="1785760">
                  <a:extLst>
                    <a:ext uri="{9D8B030D-6E8A-4147-A177-3AD203B41FA5}">
                      <a16:colId xmlns="" xmlns:a16="http://schemas.microsoft.com/office/drawing/2014/main" val="406116972"/>
                    </a:ext>
                  </a:extLst>
                </a:gridCol>
                <a:gridCol w="2218349">
                  <a:extLst>
                    <a:ext uri="{9D8B030D-6E8A-4147-A177-3AD203B41FA5}">
                      <a16:colId xmlns="" xmlns:a16="http://schemas.microsoft.com/office/drawing/2014/main" val="2092933783"/>
                    </a:ext>
                  </a:extLst>
                </a:gridCol>
                <a:gridCol w="2074156">
                  <a:extLst>
                    <a:ext uri="{9D8B030D-6E8A-4147-A177-3AD203B41FA5}">
                      <a16:colId xmlns="" xmlns:a16="http://schemas.microsoft.com/office/drawing/2014/main" val="394368763"/>
                    </a:ext>
                  </a:extLst>
                </a:gridCol>
                <a:gridCol w="2065029">
                  <a:extLst>
                    <a:ext uri="{9D8B030D-6E8A-4147-A177-3AD203B41FA5}">
                      <a16:colId xmlns="" xmlns:a16="http://schemas.microsoft.com/office/drawing/2014/main" val="1332509452"/>
                    </a:ext>
                  </a:extLst>
                </a:gridCol>
              </a:tblGrid>
              <a:tr h="403250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Category 9. In-loop filtering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1540" marR="31540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HM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1540" marR="3154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JVET-J0024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1540" marR="3154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JEM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1540" marR="31540" marT="0" marB="0"/>
                </a:tc>
                <a:extLst>
                  <a:ext uri="{0D108BD9-81ED-4DB2-BD59-A6C34878D82A}">
                    <a16:rowId xmlns="" xmlns:a16="http://schemas.microsoft.com/office/drawing/2014/main" val="2504127462"/>
                  </a:ext>
                </a:extLst>
              </a:tr>
              <a:tr h="650833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9.a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1540" marR="3154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List line buffer size in terms of luma and chroma lines (if any)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1540" marR="3154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Deblocking (luma 4 &amp; chroma 2)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SAO (luma 1 &amp; chroma 1)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1540" marR="3154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effectLst/>
                        </a:rPr>
                        <a:t>Deblocking</a:t>
                      </a:r>
                      <a:r>
                        <a:rPr lang="en-CA" sz="1400" dirty="0">
                          <a:effectLst/>
                        </a:rPr>
                        <a:t> (</a:t>
                      </a: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 4 &amp; </a:t>
                      </a:r>
                      <a:r>
                        <a:rPr lang="en-CA" sz="1400" dirty="0" err="1">
                          <a:effectLst/>
                        </a:rPr>
                        <a:t>chroma</a:t>
                      </a:r>
                      <a:r>
                        <a:rPr lang="en-CA" sz="1400" dirty="0">
                          <a:effectLst/>
                        </a:rPr>
                        <a:t> 2)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SAO (</a:t>
                      </a: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 1 &amp; </a:t>
                      </a:r>
                      <a:r>
                        <a:rPr lang="en-CA" sz="1400" dirty="0" err="1">
                          <a:effectLst/>
                        </a:rPr>
                        <a:t>chroma</a:t>
                      </a:r>
                      <a:r>
                        <a:rPr lang="en-CA" sz="1400" dirty="0">
                          <a:effectLst/>
                        </a:rPr>
                        <a:t> 1)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smtClean="0">
                          <a:effectLst/>
                        </a:rPr>
                        <a:t>ALF </a:t>
                      </a:r>
                      <a:r>
                        <a:rPr lang="en-CA" sz="1400" dirty="0">
                          <a:effectLst/>
                        </a:rPr>
                        <a:t>(</a:t>
                      </a: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 8, </a:t>
                      </a:r>
                      <a:r>
                        <a:rPr lang="en-CA" sz="1400" dirty="0" err="1">
                          <a:effectLst/>
                        </a:rPr>
                        <a:t>chroma</a:t>
                      </a:r>
                      <a:r>
                        <a:rPr lang="en-CA" sz="1400" dirty="0">
                          <a:effectLst/>
                        </a:rPr>
                        <a:t> 4)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1540" marR="3154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effectLst/>
                        </a:rPr>
                        <a:t>Deblocking</a:t>
                      </a:r>
                      <a:r>
                        <a:rPr lang="en-CA" sz="1400" dirty="0">
                          <a:effectLst/>
                        </a:rPr>
                        <a:t> (</a:t>
                      </a: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 4 &amp; </a:t>
                      </a:r>
                      <a:r>
                        <a:rPr lang="en-CA" sz="1400" dirty="0" err="1">
                          <a:effectLst/>
                        </a:rPr>
                        <a:t>chroma</a:t>
                      </a:r>
                      <a:r>
                        <a:rPr lang="en-CA" sz="1400" dirty="0">
                          <a:effectLst/>
                        </a:rPr>
                        <a:t> 2)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SAO (</a:t>
                      </a: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 1 &amp; </a:t>
                      </a:r>
                      <a:r>
                        <a:rPr lang="en-CA" sz="1400" dirty="0" err="1">
                          <a:effectLst/>
                        </a:rPr>
                        <a:t>chroma</a:t>
                      </a:r>
                      <a:r>
                        <a:rPr lang="en-CA" sz="1400" dirty="0">
                          <a:effectLst/>
                        </a:rPr>
                        <a:t> 1)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smtClean="0">
                          <a:effectLst/>
                        </a:rPr>
                        <a:t>ALF </a:t>
                      </a:r>
                      <a:r>
                        <a:rPr lang="en-CA" sz="1400" dirty="0">
                          <a:effectLst/>
                        </a:rPr>
                        <a:t>(</a:t>
                      </a: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 8, </a:t>
                      </a:r>
                      <a:r>
                        <a:rPr lang="en-CA" sz="1400" dirty="0" err="1">
                          <a:effectLst/>
                        </a:rPr>
                        <a:t>chroma</a:t>
                      </a:r>
                      <a:r>
                        <a:rPr lang="en-CA" sz="1400" dirty="0">
                          <a:effectLst/>
                        </a:rPr>
                        <a:t> 4)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1540" marR="31540" marT="0" marB="0"/>
                </a:tc>
                <a:extLst>
                  <a:ext uri="{0D108BD9-81ED-4DB2-BD59-A6C34878D82A}">
                    <a16:rowId xmlns="" xmlns:a16="http://schemas.microsoft.com/office/drawing/2014/main" val="194095126"/>
                  </a:ext>
                </a:extLst>
              </a:tr>
              <a:tr h="1617320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9.c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1540" marR="3154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Minimum processing unit size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1540" marR="3154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effectLst/>
                        </a:rPr>
                        <a:t>Deblocking</a:t>
                      </a:r>
                      <a:r>
                        <a:rPr lang="en-CA" sz="1400" dirty="0">
                          <a:effectLst/>
                        </a:rPr>
                        <a:t> (</a:t>
                      </a: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: 8×8 grid with 4×4 filter decision, </a:t>
                      </a:r>
                      <a:r>
                        <a:rPr lang="en-CA" sz="1400" dirty="0" err="1">
                          <a:effectLst/>
                        </a:rPr>
                        <a:t>chroma</a:t>
                      </a:r>
                      <a:r>
                        <a:rPr lang="en-CA" sz="1400" dirty="0">
                          <a:effectLst/>
                        </a:rPr>
                        <a:t> 8×8 grid with 4×4 filter decision)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 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1540" marR="3154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effectLst/>
                        </a:rPr>
                        <a:t>Deblocking</a:t>
                      </a:r>
                      <a:r>
                        <a:rPr lang="en-CA" sz="1400" dirty="0">
                          <a:effectLst/>
                        </a:rPr>
                        <a:t> (</a:t>
                      </a: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 4×4 grid with 4×4 filter decision, </a:t>
                      </a:r>
                      <a:r>
                        <a:rPr lang="en-CA" sz="1400" dirty="0" err="1">
                          <a:effectLst/>
                        </a:rPr>
                        <a:t>chroma</a:t>
                      </a:r>
                      <a:r>
                        <a:rPr lang="en-CA" sz="1400" dirty="0">
                          <a:effectLst/>
                        </a:rPr>
                        <a:t> 8×8 grid with 2×2 filter decision)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ALF: for </a:t>
                      </a: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, filter decision is based on 2×2 block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Bilateral filter: sample level filter switch (</a:t>
                      </a: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 only)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Noise suppressor: 8×8 grid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1540" marR="3154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effectLst/>
                        </a:rPr>
                        <a:t>Deblocking</a:t>
                      </a:r>
                      <a:r>
                        <a:rPr lang="en-CA" sz="1400" dirty="0">
                          <a:effectLst/>
                        </a:rPr>
                        <a:t> (</a:t>
                      </a: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 4×4 grid with 4×4 filter decision, </a:t>
                      </a:r>
                      <a:r>
                        <a:rPr lang="en-CA" sz="1400" dirty="0" err="1">
                          <a:effectLst/>
                        </a:rPr>
                        <a:t>chroma</a:t>
                      </a:r>
                      <a:r>
                        <a:rPr lang="en-CA" sz="1400" dirty="0">
                          <a:effectLst/>
                        </a:rPr>
                        <a:t> 8×8 grid with 2×2 filter decision</a:t>
                      </a:r>
                      <a:r>
                        <a:rPr lang="en-CA" sz="1400" dirty="0" smtClean="0">
                          <a:effectLst/>
                        </a:rPr>
                        <a:t>)</a:t>
                      </a:r>
                      <a:r>
                        <a:rPr lang="en-CA" sz="14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ALF: for </a:t>
                      </a: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, filter decision is based on 2×2 block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Bilateral filter: sample level filter switch (</a:t>
                      </a: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 only)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1540" marR="31540" marT="0" marB="0"/>
                </a:tc>
                <a:extLst>
                  <a:ext uri="{0D108BD9-81ED-4DB2-BD59-A6C34878D82A}">
                    <a16:rowId xmlns="" xmlns:a16="http://schemas.microsoft.com/office/drawing/2014/main" val="15753098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936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Complexity consideration. </a:t>
            </a:r>
            <a:r>
              <a:rPr lang="en-CA" altLang="en-US" dirty="0"/>
              <a:t>Tool Level </a:t>
            </a:r>
            <a:r>
              <a:rPr lang="en-CA" altLang="en-US" dirty="0" smtClean="0"/>
              <a:t>9/10</a:t>
            </a:r>
            <a:endParaRPr lang="en-CA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8930518"/>
              </p:ext>
            </p:extLst>
          </p:nvPr>
        </p:nvGraphicFramePr>
        <p:xfrm>
          <a:off x="370114" y="827315"/>
          <a:ext cx="8525443" cy="53638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33410">
                  <a:extLst>
                    <a:ext uri="{9D8B030D-6E8A-4147-A177-3AD203B41FA5}">
                      <a16:colId xmlns="" xmlns:a16="http://schemas.microsoft.com/office/drawing/2014/main" val="182493659"/>
                    </a:ext>
                  </a:extLst>
                </a:gridCol>
                <a:gridCol w="1872333">
                  <a:extLst>
                    <a:ext uri="{9D8B030D-6E8A-4147-A177-3AD203B41FA5}">
                      <a16:colId xmlns="" xmlns:a16="http://schemas.microsoft.com/office/drawing/2014/main" val="406116972"/>
                    </a:ext>
                  </a:extLst>
                </a:gridCol>
                <a:gridCol w="2057400">
                  <a:extLst>
                    <a:ext uri="{9D8B030D-6E8A-4147-A177-3AD203B41FA5}">
                      <a16:colId xmlns="" xmlns:a16="http://schemas.microsoft.com/office/drawing/2014/main" val="2092933783"/>
                    </a:ext>
                  </a:extLst>
                </a:gridCol>
                <a:gridCol w="2035629">
                  <a:extLst>
                    <a:ext uri="{9D8B030D-6E8A-4147-A177-3AD203B41FA5}">
                      <a16:colId xmlns="" xmlns:a16="http://schemas.microsoft.com/office/drawing/2014/main" val="394368763"/>
                    </a:ext>
                  </a:extLst>
                </a:gridCol>
                <a:gridCol w="2026671">
                  <a:extLst>
                    <a:ext uri="{9D8B030D-6E8A-4147-A177-3AD203B41FA5}">
                      <a16:colId xmlns="" xmlns:a16="http://schemas.microsoft.com/office/drawing/2014/main" val="1332509452"/>
                    </a:ext>
                  </a:extLst>
                </a:gridCol>
              </a:tblGrid>
              <a:tr h="403250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Category 9. In-loop filtering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1540" marR="31540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HM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1540" marR="3154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JVET-J0024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1540" marR="3154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JEM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1540" marR="31540" marT="0" marB="0"/>
                </a:tc>
                <a:extLst>
                  <a:ext uri="{0D108BD9-81ED-4DB2-BD59-A6C34878D82A}">
                    <a16:rowId xmlns="" xmlns:a16="http://schemas.microsoft.com/office/drawing/2014/main" val="2504127462"/>
                  </a:ext>
                </a:extLst>
              </a:tr>
              <a:tr h="4821892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9.b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1540" marR="3154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List all the filters used for in-loop filtering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1540" marR="3154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 smtClean="0">
                          <a:effectLst/>
                        </a:rPr>
                        <a:t>Deblocking</a:t>
                      </a:r>
                      <a:r>
                        <a:rPr lang="en-CA" sz="1400" dirty="0" smtClean="0">
                          <a:effectLst/>
                        </a:rPr>
                        <a:t> </a:t>
                      </a:r>
                      <a:r>
                        <a:rPr lang="en-CA" sz="1400" dirty="0" err="1" smtClean="0">
                          <a:effectLst/>
                        </a:rPr>
                        <a:t>Luma</a:t>
                      </a:r>
                      <a:r>
                        <a:rPr lang="en-CA" sz="1400" dirty="0" smtClean="0">
                          <a:effectLst/>
                        </a:rPr>
                        <a:t>: (3 7 9 −3)/16; (8 19 −1 9 −3)/32; (1 2 2 2 1)/8, (1 1 1 1)/4, and (2 3 1 1 1)/8;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endParaRPr lang="en-CA" sz="1400" dirty="0" smtClean="0">
                        <a:effectLst/>
                      </a:endParaRP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endParaRPr lang="en-CA" sz="1400" dirty="0" smtClean="0">
                        <a:effectLst/>
                      </a:endParaRP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endParaRPr lang="en-CA" sz="1400" dirty="0" smtClean="0">
                        <a:effectLst/>
                      </a:endParaRP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endParaRPr lang="en-CA" sz="1400" dirty="0" smtClean="0">
                        <a:effectLst/>
                      </a:endParaRP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endParaRPr lang="en-CA" sz="1400" dirty="0" smtClean="0">
                        <a:effectLst/>
                      </a:endParaRP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endParaRPr lang="en-CA" sz="1400" dirty="0" smtClean="0">
                        <a:effectLst/>
                      </a:endParaRP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endParaRPr lang="en-CA" sz="1400" dirty="0" smtClean="0">
                        <a:effectLst/>
                      </a:endParaRPr>
                    </a:p>
                    <a:p>
                      <a:pPr marL="0" marR="0"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smtClean="0">
                          <a:effectLst/>
                        </a:rPr>
                        <a:t>For </a:t>
                      </a:r>
                      <a:r>
                        <a:rPr lang="en-CA" sz="1400" dirty="0" err="1" smtClean="0">
                          <a:effectLst/>
                        </a:rPr>
                        <a:t>chroma</a:t>
                      </a:r>
                      <a:r>
                        <a:rPr lang="en-CA" sz="1400" dirty="0" smtClean="0">
                          <a:effectLst/>
                        </a:rPr>
                        <a:t>: (1 4 4 –1)/8.</a:t>
                      </a:r>
                      <a:endParaRPr lang="en-CA" sz="1400" dirty="0">
                        <a:effectLst/>
                      </a:endParaRPr>
                    </a:p>
                  </a:txBody>
                  <a:tcPr marL="31540" marR="3154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effectLst/>
                        </a:rPr>
                        <a:t>Deblocking</a:t>
                      </a:r>
                      <a:r>
                        <a:rPr lang="en-CA" sz="1400" dirty="0">
                          <a:effectLst/>
                        </a:rPr>
                        <a:t>  </a:t>
                      </a: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: (3 7 9 −3)/16; (8 19 −1 9 −3)/32; (1 2 2 2 1)/8, (1 1 1 1)/4,  (2 3 1 1 1)/8 </a:t>
                      </a:r>
                      <a:r>
                        <a:rPr lang="en-CA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and {3, 5, 2, 1, 1, 1, 1, 1, 1}/16 {1, 2, 5, 2, 1, 1, 1, 1, 1, 1}/16 {1, 3, 3, 3, 1, 1, 1, 1, 1, 1}/16 {1, 2, 2, 2, 2, 2, 1, 1, 1, 1, 1}/16 {1, 2, 2, 2, 2, 2, 2, 1, 1, 1}/16 {1, 1, 2, 2, 2, 2, 2, 2, 1, 1}/16 {1, 2, 2, 2, 2, 2, 2, 2, 1}/16 {3, 5, 2, 2, 1, 1, 1, 1}/16 {2, 2, 4, 2, 2, 2, 1, 1}/16 {2, 2, 2, 2, 2, 2, 2, 2}/16</a:t>
                      </a:r>
                      <a:r>
                        <a:rPr lang="en-CA" sz="1400" dirty="0">
                          <a:effectLst/>
                        </a:rPr>
                        <a:t>; </a:t>
                      </a:r>
                      <a:endParaRPr lang="en-CA" sz="1400" dirty="0" smtClean="0">
                        <a:effectLst/>
                      </a:endParaRP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smtClean="0">
                          <a:effectLst/>
                        </a:rPr>
                        <a:t>For </a:t>
                      </a:r>
                      <a:r>
                        <a:rPr lang="en-CA" sz="1400" dirty="0" err="1">
                          <a:effectLst/>
                        </a:rPr>
                        <a:t>chroma</a:t>
                      </a:r>
                      <a:r>
                        <a:rPr lang="en-CA" sz="1400" dirty="0">
                          <a:effectLst/>
                        </a:rPr>
                        <a:t>: (1 4 4 –1)/8;  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ALF 9x9/7x7/5x5 diamond filter support for </a:t>
                      </a: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luma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; and 5x5 diamond filter support for </a:t>
                      </a: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chroma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; </a:t>
                      </a:r>
                      <a:endParaRPr lang="en-CA" sz="1400" dirty="0" smtClean="0">
                        <a:solidFill>
                          <a:srgbClr val="7030A0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smtClean="0">
                          <a:effectLst/>
                        </a:rPr>
                        <a:t>NSF </a:t>
                      </a:r>
                      <a:r>
                        <a:rPr lang="en-CA" sz="1400" dirty="0">
                          <a:effectLst/>
                        </a:rPr>
                        <a:t>(calculated on decoder side)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1540" marR="3154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 smtClean="0">
                          <a:effectLst/>
                        </a:rPr>
                        <a:t>Deblocking</a:t>
                      </a:r>
                      <a:r>
                        <a:rPr lang="en-CA" sz="1400" dirty="0" smtClean="0">
                          <a:effectLst/>
                        </a:rPr>
                        <a:t> </a:t>
                      </a:r>
                      <a:r>
                        <a:rPr lang="en-CA" sz="1400" dirty="0" err="1" smtClean="0">
                          <a:effectLst/>
                        </a:rPr>
                        <a:t>Luma</a:t>
                      </a:r>
                      <a:r>
                        <a:rPr lang="en-CA" sz="1400" dirty="0" smtClean="0">
                          <a:effectLst/>
                        </a:rPr>
                        <a:t>: </a:t>
                      </a:r>
                      <a:r>
                        <a:rPr lang="en-CA" sz="1400" dirty="0">
                          <a:effectLst/>
                        </a:rPr>
                        <a:t>(3 7 9 −3)/16; (8 19 −1 9 −3)/32; (1 2 2 2 1)/8, (1 1 1 1)/4, </a:t>
                      </a:r>
                      <a:r>
                        <a:rPr lang="en-CA" sz="1400" dirty="0" smtClean="0">
                          <a:effectLst/>
                        </a:rPr>
                        <a:t>and (</a:t>
                      </a:r>
                      <a:r>
                        <a:rPr lang="en-CA" sz="1400" dirty="0">
                          <a:effectLst/>
                        </a:rPr>
                        <a:t>2 3 1 1 1)/8;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endParaRPr lang="en-CA" sz="1400" dirty="0" smtClean="0">
                        <a:effectLst/>
                      </a:endParaRP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endParaRPr lang="en-CA" sz="1400" dirty="0" smtClean="0">
                        <a:effectLst/>
                      </a:endParaRP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endParaRPr lang="en-CA" sz="1400" dirty="0" smtClean="0">
                        <a:effectLst/>
                      </a:endParaRP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endParaRPr lang="en-CA" sz="1400" dirty="0" smtClean="0">
                        <a:effectLst/>
                      </a:endParaRP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endParaRPr lang="en-CA" sz="1400" dirty="0" smtClean="0">
                        <a:effectLst/>
                      </a:endParaRP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endParaRPr lang="en-CA" sz="1400" dirty="0" smtClean="0">
                        <a:effectLst/>
                      </a:endParaRP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endParaRPr lang="en-CA" sz="1400" dirty="0" smtClean="0">
                        <a:effectLst/>
                      </a:endParaRPr>
                    </a:p>
                    <a:p>
                      <a:pPr marL="0" marR="0"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smtClean="0">
                          <a:effectLst/>
                        </a:rPr>
                        <a:t>For </a:t>
                      </a:r>
                      <a:r>
                        <a:rPr lang="en-CA" sz="1400" dirty="0" err="1">
                          <a:effectLst/>
                        </a:rPr>
                        <a:t>chroma</a:t>
                      </a:r>
                      <a:r>
                        <a:rPr lang="en-CA" sz="1400" dirty="0">
                          <a:effectLst/>
                        </a:rPr>
                        <a:t>: (1 4 4 –1)/</a:t>
                      </a:r>
                      <a:r>
                        <a:rPr lang="en-CA" sz="1400" dirty="0" smtClean="0">
                          <a:effectLst/>
                        </a:rPr>
                        <a:t>8.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smtClean="0">
                          <a:solidFill>
                            <a:srgbClr val="7030A0"/>
                          </a:solidFill>
                          <a:effectLst/>
                        </a:rPr>
                        <a:t>ALF 9x9/7x7/5x5 diamond filter support for </a:t>
                      </a:r>
                      <a:r>
                        <a:rPr lang="en-CA" sz="1400" dirty="0" err="1" smtClean="0">
                          <a:solidFill>
                            <a:srgbClr val="7030A0"/>
                          </a:solidFill>
                          <a:effectLst/>
                        </a:rPr>
                        <a:t>luma</a:t>
                      </a:r>
                      <a:r>
                        <a:rPr lang="en-CA" sz="1400" dirty="0" smtClean="0">
                          <a:solidFill>
                            <a:srgbClr val="7030A0"/>
                          </a:solidFill>
                          <a:effectLst/>
                        </a:rPr>
                        <a:t>; and 5x5 diamond filter support for </a:t>
                      </a:r>
                      <a:r>
                        <a:rPr lang="en-CA" sz="1400" dirty="0" err="1" smtClean="0">
                          <a:solidFill>
                            <a:srgbClr val="7030A0"/>
                          </a:solidFill>
                          <a:effectLst/>
                        </a:rPr>
                        <a:t>chroma</a:t>
                      </a:r>
                      <a:r>
                        <a:rPr lang="en-CA" sz="1400" dirty="0" smtClean="0">
                          <a:solidFill>
                            <a:srgbClr val="7030A0"/>
                          </a:solidFill>
                          <a:effectLst/>
                        </a:rPr>
                        <a:t>; </a:t>
                      </a:r>
                    </a:p>
                  </a:txBody>
                  <a:tcPr marL="31540" marR="31540" marT="0" marB="0"/>
                </a:tc>
                <a:extLst>
                  <a:ext uri="{0D108BD9-81ED-4DB2-BD59-A6C34878D82A}">
                    <a16:rowId xmlns="" xmlns:a16="http://schemas.microsoft.com/office/drawing/2014/main" val="1940951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9836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 on/off test results (selected tools)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2086322"/>
              </p:ext>
            </p:extLst>
          </p:nvPr>
        </p:nvGraphicFramePr>
        <p:xfrm>
          <a:off x="248442" y="895548"/>
          <a:ext cx="8565679" cy="39253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45634"/>
                <a:gridCol w="597159"/>
                <a:gridCol w="713654"/>
                <a:gridCol w="713654"/>
                <a:gridCol w="713654"/>
                <a:gridCol w="713654"/>
                <a:gridCol w="713654"/>
                <a:gridCol w="713654"/>
                <a:gridCol w="713654"/>
                <a:gridCol w="713654"/>
                <a:gridCol w="713654"/>
              </a:tblGrid>
              <a:tr h="2803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Tool-On test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Tool-Off test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03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BD-rate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time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BD-rate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time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03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Tools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b="1" dirty="0">
                          <a:effectLst/>
                        </a:rPr>
                        <a:t>Y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Enc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Dec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b="1" dirty="0">
                          <a:effectLst/>
                        </a:rPr>
                        <a:t>Y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Enc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Dec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</a:tr>
              <a:tr h="280379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AFFINE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-5.8%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-5.0%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-5.0%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2.9%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3.0%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2.9%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99%</a:t>
                      </a:r>
                    </a:p>
                  </a:txBody>
                  <a:tcPr marL="3810" marR="3810" marT="3810" marB="0" anchor="b"/>
                </a:tc>
              </a:tr>
              <a:tr h="280379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ALF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-3.1%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-4.3%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-4.0%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203%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78%</a:t>
                      </a:r>
                    </a:p>
                  </a:txBody>
                  <a:tcPr marL="3810" marR="3810" marT="3810" marB="0" anchor="b"/>
                </a:tc>
              </a:tr>
              <a:tr h="280379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AMVR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-5.0%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-6.8%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-7.3%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182%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2.6%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3810" marR="3810" marT="3810" marB="0" anchor="b"/>
                </a:tc>
              </a:tr>
              <a:tr h="280379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DMVR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-6.4%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-5.1%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-5.4%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137%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2.4%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2.4%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91%</a:t>
                      </a:r>
                    </a:p>
                  </a:txBody>
                  <a:tcPr marL="3810" marR="3810" marT="3810" marB="0" anchor="b"/>
                </a:tc>
              </a:tr>
              <a:tr h="280379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BIO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-3.3%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-1.0%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-0.8%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89%</a:t>
                      </a:r>
                    </a:p>
                  </a:txBody>
                  <a:tcPr marL="3810" marR="3810" marT="3810" marB="0" anchor="b"/>
                </a:tc>
              </a:tr>
              <a:tr h="280379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 smtClean="0">
                          <a:effectLst/>
                        </a:rPr>
                        <a:t>IPR (~LIC)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-0.7%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-0.5%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-0.4%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95%</a:t>
                      </a:r>
                    </a:p>
                  </a:txBody>
                  <a:tcPr marL="3810" marR="3810" marT="3810" marB="0" anchor="b"/>
                </a:tc>
              </a:tr>
              <a:tr h="280379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 smtClean="0">
                          <a:effectLst/>
                        </a:rPr>
                        <a:t>Multiple TR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-1.4%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-0.8%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99%</a:t>
                      </a:r>
                    </a:p>
                  </a:txBody>
                  <a:tcPr marL="3810" marR="3810" marT="3810" marB="0" anchor="b"/>
                </a:tc>
              </a:tr>
              <a:tr h="280379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 smtClean="0">
                          <a:effectLst/>
                        </a:rPr>
                        <a:t>Noise Sup</a:t>
                      </a:r>
                      <a:r>
                        <a:rPr lang="en-CA" sz="1600" baseline="0" dirty="0" smtClean="0">
                          <a:effectLst/>
                        </a:rPr>
                        <a:t> </a:t>
                      </a:r>
                      <a:r>
                        <a:rPr lang="en-CA" sz="1600" dirty="0" smtClean="0">
                          <a:effectLst/>
                        </a:rPr>
                        <a:t>Filter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-1.4%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-1.7%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-1.9%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164%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83%</a:t>
                      </a:r>
                    </a:p>
                  </a:txBody>
                  <a:tcPr marL="3810" marR="3810" marT="3810" marB="0" anchor="b"/>
                </a:tc>
              </a:tr>
              <a:tr h="280379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TD-RSP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-1.1%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-0.9%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-0.8%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97%</a:t>
                      </a:r>
                    </a:p>
                  </a:txBody>
                  <a:tcPr marL="3810" marR="3810" marT="3810" marB="0" anchor="b"/>
                </a:tc>
              </a:tr>
              <a:tr h="280379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 smtClean="0">
                          <a:effectLst/>
                        </a:rPr>
                        <a:t>Secondary TR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-2.2%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-0.2%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3810" marR="3810" marT="3810" marB="0" anchor="b"/>
                </a:tc>
              </a:tr>
              <a:tr h="280379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UMVE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-7.0%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-6.4%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-7.0%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165%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99%</a:t>
                      </a:r>
                    </a:p>
                  </a:txBody>
                  <a:tcPr marL="3810" marR="3810" marT="381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27806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/>
              <a:t>Binary and triple tree (BTT)</a:t>
            </a:r>
          </a:p>
          <a:p>
            <a:pPr lvl="1"/>
            <a:r>
              <a:rPr lang="en-CA" altLang="ko-KR" dirty="0"/>
              <a:t>CTU is automatically partitioned by using quad tree structure</a:t>
            </a:r>
            <a:endParaRPr lang="en-US" altLang="ko-KR" dirty="0"/>
          </a:p>
          <a:p>
            <a:pPr lvl="1"/>
            <a:r>
              <a:rPr lang="en-US" altLang="ko-KR" dirty="0"/>
              <a:t>Split shapes of BTT</a:t>
            </a:r>
          </a:p>
          <a:p>
            <a:pPr lvl="2"/>
            <a:r>
              <a:rPr lang="en-US" altLang="ko-KR" dirty="0"/>
              <a:t>BTT uses Bi-split and Tri-split with vertical or horizontal direction</a:t>
            </a:r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pPr lvl="1"/>
            <a:r>
              <a:rPr lang="en-US" altLang="ko-KR" dirty="0"/>
              <a:t>Configure of BTT</a:t>
            </a:r>
          </a:p>
          <a:p>
            <a:pPr lvl="2"/>
            <a:r>
              <a:rPr lang="en-US" altLang="ko-KR" dirty="0"/>
              <a:t>According to a configuration, allowed split modes and bits assignment are defined</a:t>
            </a:r>
            <a:endParaRPr lang="ko-KR" altLang="en-US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Block Partitioning</a:t>
            </a:r>
            <a:endParaRPr lang="ko-KR" altLang="en-US" dirty="0"/>
          </a:p>
        </p:txBody>
      </p:sp>
      <p:grpSp>
        <p:nvGrpSpPr>
          <p:cNvPr id="57" name="그룹 56"/>
          <p:cNvGrpSpPr/>
          <p:nvPr/>
        </p:nvGrpSpPr>
        <p:grpSpPr>
          <a:xfrm>
            <a:off x="21697" y="3820578"/>
            <a:ext cx="4495463" cy="2270623"/>
            <a:chOff x="1043974" y="2364599"/>
            <a:chExt cx="5489775" cy="2772842"/>
          </a:xfrm>
        </p:grpSpPr>
        <p:sp>
          <p:nvSpPr>
            <p:cNvPr id="58" name="직사각형 57"/>
            <p:cNvSpPr/>
            <p:nvPr/>
          </p:nvSpPr>
          <p:spPr>
            <a:xfrm>
              <a:off x="1085644" y="2364599"/>
              <a:ext cx="954358" cy="235762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59" name="직사각형 58"/>
            <p:cNvSpPr>
              <a:spLocks noChangeAspect="1"/>
            </p:cNvSpPr>
            <p:nvPr/>
          </p:nvSpPr>
          <p:spPr>
            <a:xfrm>
              <a:off x="1196600" y="2780366"/>
              <a:ext cx="726393" cy="7263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60" name="직사각형 59"/>
            <p:cNvSpPr>
              <a:spLocks/>
            </p:cNvSpPr>
            <p:nvPr/>
          </p:nvSpPr>
          <p:spPr>
            <a:xfrm>
              <a:off x="1378198" y="3752665"/>
              <a:ext cx="363196" cy="7263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1149999" y="2414769"/>
              <a:ext cx="823164" cy="220332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700" dirty="0"/>
                <a:t>Current CU</a:t>
              </a:r>
              <a:endParaRPr lang="ko-KR" altLang="en-US" sz="700" dirty="0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043974" y="3479894"/>
              <a:ext cx="996028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64x64</a:t>
              </a:r>
              <a:endParaRPr lang="ko-KR" altLang="en-US" sz="500" dirty="0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043974" y="4468792"/>
              <a:ext cx="996028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32x64</a:t>
              </a:r>
              <a:endParaRPr lang="ko-KR" altLang="en-US" sz="500" dirty="0"/>
            </a:p>
          </p:txBody>
        </p:sp>
        <p:sp>
          <p:nvSpPr>
            <p:cNvPr id="64" name="직사각형 63"/>
            <p:cNvSpPr/>
            <p:nvPr/>
          </p:nvSpPr>
          <p:spPr>
            <a:xfrm>
              <a:off x="2034666" y="2364599"/>
              <a:ext cx="954358" cy="235762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2140347" y="2414769"/>
              <a:ext cx="748331" cy="220332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700" dirty="0"/>
                <a:t>BI_VER_SPLIT</a:t>
              </a:r>
              <a:endParaRPr lang="ko-KR" altLang="en-US" sz="700" dirty="0"/>
            </a:p>
          </p:txBody>
        </p:sp>
        <p:sp>
          <p:nvSpPr>
            <p:cNvPr id="66" name="직사각형 65"/>
            <p:cNvSpPr>
              <a:spLocks/>
            </p:cNvSpPr>
            <p:nvPr/>
          </p:nvSpPr>
          <p:spPr>
            <a:xfrm>
              <a:off x="2131942" y="2780364"/>
              <a:ext cx="363196" cy="72639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67" name="직사각형 66"/>
            <p:cNvSpPr>
              <a:spLocks/>
            </p:cNvSpPr>
            <p:nvPr/>
          </p:nvSpPr>
          <p:spPr>
            <a:xfrm>
              <a:off x="2541320" y="2780364"/>
              <a:ext cx="363196" cy="72639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68" name="직사각형 67"/>
            <p:cNvSpPr>
              <a:spLocks/>
            </p:cNvSpPr>
            <p:nvPr/>
          </p:nvSpPr>
          <p:spPr>
            <a:xfrm>
              <a:off x="2256198" y="3723891"/>
              <a:ext cx="180000" cy="72639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69" name="직사각형 68"/>
            <p:cNvSpPr>
              <a:spLocks/>
            </p:cNvSpPr>
            <p:nvPr/>
          </p:nvSpPr>
          <p:spPr>
            <a:xfrm>
              <a:off x="2596531" y="3723892"/>
              <a:ext cx="180000" cy="72639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2086043" y="3493325"/>
              <a:ext cx="422414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32x64</a:t>
              </a:r>
              <a:endParaRPr lang="ko-KR" altLang="en-US" sz="500" dirty="0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2495137" y="3495624"/>
              <a:ext cx="422414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32x64</a:t>
              </a:r>
              <a:endParaRPr lang="ko-KR" altLang="en-US" sz="500" dirty="0"/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2125412" y="4468787"/>
              <a:ext cx="422414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16x64</a:t>
              </a:r>
              <a:endParaRPr lang="ko-KR" altLang="en-US" sz="500" dirty="0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2467220" y="4464437"/>
              <a:ext cx="422414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16x64</a:t>
              </a:r>
              <a:endParaRPr lang="ko-KR" altLang="en-US" sz="500" dirty="0"/>
            </a:p>
          </p:txBody>
        </p:sp>
        <p:sp>
          <p:nvSpPr>
            <p:cNvPr id="74" name="직사각형 73"/>
            <p:cNvSpPr/>
            <p:nvPr/>
          </p:nvSpPr>
          <p:spPr>
            <a:xfrm>
              <a:off x="2989535" y="2364599"/>
              <a:ext cx="1221599" cy="235762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803862" y="2861936"/>
              <a:ext cx="422414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64x32</a:t>
              </a:r>
              <a:endParaRPr lang="ko-KR" altLang="en-US" sz="500" dirty="0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3600334" y="3851346"/>
              <a:ext cx="422414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32x32</a:t>
              </a:r>
              <a:endParaRPr lang="ko-KR" altLang="en-US" sz="500" dirty="0"/>
            </a:p>
          </p:txBody>
        </p:sp>
        <p:sp>
          <p:nvSpPr>
            <p:cNvPr id="77" name="직사각형 76"/>
            <p:cNvSpPr>
              <a:spLocks/>
            </p:cNvSpPr>
            <p:nvPr/>
          </p:nvSpPr>
          <p:spPr>
            <a:xfrm>
              <a:off x="3114554" y="2761949"/>
              <a:ext cx="726393" cy="3631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3802155" y="3271884"/>
              <a:ext cx="422414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64x32</a:t>
              </a:r>
              <a:endParaRPr lang="ko-KR" altLang="en-US" sz="500" dirty="0"/>
            </a:p>
          </p:txBody>
        </p:sp>
        <p:sp>
          <p:nvSpPr>
            <p:cNvPr id="79" name="직사각형 78"/>
            <p:cNvSpPr>
              <a:spLocks/>
            </p:cNvSpPr>
            <p:nvPr/>
          </p:nvSpPr>
          <p:spPr>
            <a:xfrm>
              <a:off x="3114554" y="3166361"/>
              <a:ext cx="726393" cy="3631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80" name="직사각형 79"/>
            <p:cNvSpPr>
              <a:spLocks/>
            </p:cNvSpPr>
            <p:nvPr/>
          </p:nvSpPr>
          <p:spPr>
            <a:xfrm>
              <a:off x="3281512" y="3751017"/>
              <a:ext cx="360000" cy="3631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3600334" y="4256877"/>
              <a:ext cx="422414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32x32</a:t>
              </a:r>
              <a:endParaRPr lang="ko-KR" altLang="en-US" sz="500" dirty="0"/>
            </a:p>
          </p:txBody>
        </p:sp>
        <p:sp>
          <p:nvSpPr>
            <p:cNvPr id="82" name="직사각형 81"/>
            <p:cNvSpPr>
              <a:spLocks/>
            </p:cNvSpPr>
            <p:nvPr/>
          </p:nvSpPr>
          <p:spPr>
            <a:xfrm>
              <a:off x="3281512" y="4156548"/>
              <a:ext cx="360000" cy="3631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83" name="직사각형 82"/>
            <p:cNvSpPr/>
            <p:nvPr/>
          </p:nvSpPr>
          <p:spPr>
            <a:xfrm>
              <a:off x="4212433" y="2365870"/>
              <a:ext cx="954358" cy="235762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84" name="직사각형 83"/>
            <p:cNvSpPr>
              <a:spLocks/>
            </p:cNvSpPr>
            <p:nvPr/>
          </p:nvSpPr>
          <p:spPr>
            <a:xfrm>
              <a:off x="4511227" y="2760678"/>
              <a:ext cx="363196" cy="72639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85" name="직사각형 84"/>
            <p:cNvSpPr>
              <a:spLocks/>
            </p:cNvSpPr>
            <p:nvPr/>
          </p:nvSpPr>
          <p:spPr>
            <a:xfrm>
              <a:off x="4293865" y="2760678"/>
              <a:ext cx="180000" cy="72639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86" name="직사각형 85"/>
            <p:cNvSpPr>
              <a:spLocks/>
            </p:cNvSpPr>
            <p:nvPr/>
          </p:nvSpPr>
          <p:spPr>
            <a:xfrm>
              <a:off x="4911785" y="2760678"/>
              <a:ext cx="180000" cy="72639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4464054" y="3477209"/>
              <a:ext cx="422414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32x64</a:t>
              </a:r>
              <a:endParaRPr lang="ko-KR" altLang="en-US" sz="500" dirty="0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4163078" y="3477209"/>
              <a:ext cx="422414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16x64</a:t>
              </a:r>
              <a:endParaRPr lang="ko-KR" altLang="en-US" sz="500" dirty="0"/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4782474" y="3477209"/>
              <a:ext cx="422414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16x64</a:t>
              </a:r>
              <a:endParaRPr lang="ko-KR" altLang="en-US" sz="500" dirty="0"/>
            </a:p>
          </p:txBody>
        </p:sp>
        <p:sp>
          <p:nvSpPr>
            <p:cNvPr id="90" name="직사각형 89"/>
            <p:cNvSpPr>
              <a:spLocks/>
            </p:cNvSpPr>
            <p:nvPr/>
          </p:nvSpPr>
          <p:spPr>
            <a:xfrm>
              <a:off x="4607015" y="3752665"/>
              <a:ext cx="180000" cy="72639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4470456" y="4493211"/>
              <a:ext cx="422414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16x64</a:t>
              </a:r>
              <a:endParaRPr lang="ko-KR" altLang="en-US" sz="500" dirty="0"/>
            </a:p>
          </p:txBody>
        </p:sp>
        <p:sp>
          <p:nvSpPr>
            <p:cNvPr id="92" name="직사각형 91"/>
            <p:cNvSpPr>
              <a:spLocks/>
            </p:cNvSpPr>
            <p:nvPr/>
          </p:nvSpPr>
          <p:spPr>
            <a:xfrm>
              <a:off x="4392246" y="3752665"/>
              <a:ext cx="90000" cy="72639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4210687" y="4493211"/>
              <a:ext cx="422414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8x64</a:t>
              </a:r>
              <a:endParaRPr lang="ko-KR" altLang="en-US" sz="500" dirty="0"/>
            </a:p>
          </p:txBody>
        </p:sp>
        <p:sp>
          <p:nvSpPr>
            <p:cNvPr id="94" name="직사각형 93"/>
            <p:cNvSpPr>
              <a:spLocks/>
            </p:cNvSpPr>
            <p:nvPr/>
          </p:nvSpPr>
          <p:spPr>
            <a:xfrm>
              <a:off x="4911785" y="3752665"/>
              <a:ext cx="90000" cy="72639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4730226" y="4493211"/>
              <a:ext cx="422414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8x64</a:t>
              </a:r>
              <a:endParaRPr lang="ko-KR" altLang="en-US" sz="500" dirty="0"/>
            </a:p>
          </p:txBody>
        </p:sp>
        <p:sp>
          <p:nvSpPr>
            <p:cNvPr id="96" name="직사각형 95"/>
            <p:cNvSpPr/>
            <p:nvPr/>
          </p:nvSpPr>
          <p:spPr>
            <a:xfrm>
              <a:off x="5166791" y="2364599"/>
              <a:ext cx="1221599" cy="235762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5976978" y="3067878"/>
              <a:ext cx="422414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64x32</a:t>
              </a:r>
              <a:endParaRPr lang="ko-KR" altLang="en-US" sz="500" dirty="0"/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5785888" y="4062156"/>
              <a:ext cx="422414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32x32</a:t>
              </a:r>
              <a:endParaRPr lang="ko-KR" altLang="en-US" sz="500" dirty="0"/>
            </a:p>
          </p:txBody>
        </p:sp>
        <p:sp>
          <p:nvSpPr>
            <p:cNvPr id="99" name="직사각형 98"/>
            <p:cNvSpPr>
              <a:spLocks/>
            </p:cNvSpPr>
            <p:nvPr/>
          </p:nvSpPr>
          <p:spPr>
            <a:xfrm>
              <a:off x="5287669" y="2974264"/>
              <a:ext cx="726393" cy="3631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100" name="직사각형 99"/>
            <p:cNvSpPr>
              <a:spLocks/>
            </p:cNvSpPr>
            <p:nvPr/>
          </p:nvSpPr>
          <p:spPr>
            <a:xfrm>
              <a:off x="5470438" y="3971605"/>
              <a:ext cx="360000" cy="3631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101" name="직사각형 100"/>
            <p:cNvSpPr>
              <a:spLocks/>
            </p:cNvSpPr>
            <p:nvPr/>
          </p:nvSpPr>
          <p:spPr>
            <a:xfrm>
              <a:off x="5347207" y="4754340"/>
              <a:ext cx="146977" cy="14828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5976978" y="2762411"/>
              <a:ext cx="422414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64x16</a:t>
              </a:r>
            </a:p>
          </p:txBody>
        </p:sp>
        <p:sp>
          <p:nvSpPr>
            <p:cNvPr id="103" name="직사각형 102"/>
            <p:cNvSpPr>
              <a:spLocks/>
            </p:cNvSpPr>
            <p:nvPr/>
          </p:nvSpPr>
          <p:spPr>
            <a:xfrm>
              <a:off x="5287669" y="2760393"/>
              <a:ext cx="726393" cy="180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5976978" y="3373348"/>
              <a:ext cx="422414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64x16</a:t>
              </a:r>
            </a:p>
          </p:txBody>
        </p:sp>
        <p:sp>
          <p:nvSpPr>
            <p:cNvPr id="105" name="직사각형 104"/>
            <p:cNvSpPr>
              <a:spLocks/>
            </p:cNvSpPr>
            <p:nvPr/>
          </p:nvSpPr>
          <p:spPr>
            <a:xfrm>
              <a:off x="5287669" y="3371330"/>
              <a:ext cx="726393" cy="180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5785888" y="3747656"/>
              <a:ext cx="422414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32x16</a:t>
              </a:r>
            </a:p>
          </p:txBody>
        </p:sp>
        <p:sp>
          <p:nvSpPr>
            <p:cNvPr id="107" name="직사각형 106"/>
            <p:cNvSpPr>
              <a:spLocks/>
            </p:cNvSpPr>
            <p:nvPr/>
          </p:nvSpPr>
          <p:spPr>
            <a:xfrm>
              <a:off x="5470438" y="3751968"/>
              <a:ext cx="360000" cy="18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5785888" y="4376657"/>
              <a:ext cx="422414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32x16</a:t>
              </a:r>
            </a:p>
          </p:txBody>
        </p:sp>
        <p:sp>
          <p:nvSpPr>
            <p:cNvPr id="109" name="직사각형 108"/>
            <p:cNvSpPr>
              <a:spLocks/>
            </p:cNvSpPr>
            <p:nvPr/>
          </p:nvSpPr>
          <p:spPr>
            <a:xfrm>
              <a:off x="5470438" y="4374437"/>
              <a:ext cx="360000" cy="18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110" name="직사각형 109"/>
            <p:cNvSpPr/>
            <p:nvPr/>
          </p:nvSpPr>
          <p:spPr>
            <a:xfrm>
              <a:off x="5168090" y="4724110"/>
              <a:ext cx="1220300" cy="413331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111" name="직사각형 110"/>
            <p:cNvSpPr>
              <a:spLocks/>
            </p:cNvSpPr>
            <p:nvPr/>
          </p:nvSpPr>
          <p:spPr>
            <a:xfrm>
              <a:off x="5351165" y="4946728"/>
              <a:ext cx="146977" cy="14828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5485228" y="4737612"/>
              <a:ext cx="856855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r>
                <a:rPr lang="en-US" altLang="ko-KR" sz="500" dirty="0"/>
                <a:t>Allowed shape</a:t>
              </a:r>
              <a:endParaRPr lang="ko-KR" altLang="en-US" sz="500" dirty="0"/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5496954" y="4925700"/>
              <a:ext cx="1036795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r>
                <a:rPr lang="en-US" altLang="ko-KR" sz="500" dirty="0"/>
                <a:t>Not allowed shape</a:t>
              </a:r>
              <a:endParaRPr lang="ko-KR" altLang="en-US" sz="500" dirty="0"/>
            </a:p>
          </p:txBody>
        </p:sp>
        <p:cxnSp>
          <p:nvCxnSpPr>
            <p:cNvPr id="114" name="직선 연결선 113"/>
            <p:cNvCxnSpPr/>
            <p:nvPr/>
          </p:nvCxnSpPr>
          <p:spPr>
            <a:xfrm flipV="1">
              <a:off x="1085644" y="2664077"/>
              <a:ext cx="5302746" cy="639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TextBox 114"/>
            <p:cNvSpPr txBox="1"/>
            <p:nvPr/>
          </p:nvSpPr>
          <p:spPr>
            <a:xfrm>
              <a:off x="3219170" y="2414769"/>
              <a:ext cx="748331" cy="220332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700" dirty="0"/>
                <a:t>BI_HOR_SPLIT</a:t>
              </a:r>
              <a:endParaRPr lang="ko-KR" altLang="en-US" sz="700" dirty="0"/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4244209" y="2414769"/>
              <a:ext cx="905480" cy="220332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700" dirty="0"/>
                <a:t>TRI_VER_SPLIT</a:t>
              </a:r>
              <a:endParaRPr lang="ko-KR" altLang="en-US" sz="700" dirty="0"/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5318062" y="2414769"/>
              <a:ext cx="905480" cy="220332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700" dirty="0"/>
                <a:t>TRI_HOR_SPLIT</a:t>
              </a:r>
              <a:endParaRPr lang="ko-KR" altLang="en-US" sz="700" dirty="0"/>
            </a:p>
          </p:txBody>
        </p:sp>
        <p:sp>
          <p:nvSpPr>
            <p:cNvPr id="118" name="직사각형 117"/>
            <p:cNvSpPr/>
            <p:nvPr/>
          </p:nvSpPr>
          <p:spPr>
            <a:xfrm>
              <a:off x="1085646" y="4724110"/>
              <a:ext cx="947721" cy="413331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en-US" altLang="ko-KR" sz="600" dirty="0">
                  <a:solidFill>
                    <a:schemeClr val="tx1"/>
                  </a:solidFill>
                </a:rPr>
                <a:t>Split configure</a:t>
              </a:r>
              <a:endParaRPr lang="ko-KR" altLang="en-US" sz="600">
                <a:solidFill>
                  <a:schemeClr val="tx1"/>
                </a:solidFill>
              </a:endParaRPr>
            </a:p>
          </p:txBody>
        </p:sp>
        <p:sp>
          <p:nvSpPr>
            <p:cNvPr id="119" name="직사각형 118"/>
            <p:cNvSpPr/>
            <p:nvPr/>
          </p:nvSpPr>
          <p:spPr>
            <a:xfrm>
              <a:off x="2040002" y="4723494"/>
              <a:ext cx="3132000" cy="413331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en-US" altLang="ko-KR" sz="600" dirty="0">
                  <a:solidFill>
                    <a:schemeClr val="tx1"/>
                  </a:solidFill>
                </a:rPr>
                <a:t>log2_cu_12_ratio_max_minus2=4 (real size is 64) </a:t>
              </a:r>
            </a:p>
            <a:p>
              <a:r>
                <a:rPr lang="en-US" altLang="ko-KR" sz="600" dirty="0">
                  <a:solidFill>
                    <a:schemeClr val="tx1"/>
                  </a:solidFill>
                </a:rPr>
                <a:t>log2_cu_14_ratio_max_minus2=3 (real size is 32) </a:t>
              </a:r>
            </a:p>
            <a:p>
              <a:r>
                <a:rPr lang="en-US" altLang="ko-KR" sz="600" dirty="0">
                  <a:solidFill>
                    <a:schemeClr val="tx1"/>
                  </a:solidFill>
                </a:rPr>
                <a:t>log2_tri_split_max_minus2=4      (real size is 64)</a:t>
              </a:r>
              <a:endParaRPr lang="ko-KR" altLang="en-US" sz="6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20" name="그룹 119"/>
          <p:cNvGrpSpPr/>
          <p:nvPr/>
        </p:nvGrpSpPr>
        <p:grpSpPr>
          <a:xfrm>
            <a:off x="434577" y="2224740"/>
            <a:ext cx="549215" cy="549215"/>
            <a:chOff x="2217436" y="2248485"/>
            <a:chExt cx="726393" cy="726393"/>
          </a:xfrm>
        </p:grpSpPr>
        <p:sp>
          <p:nvSpPr>
            <p:cNvPr id="121" name="직사각형 120"/>
            <p:cNvSpPr>
              <a:spLocks noChangeAspect="1"/>
            </p:cNvSpPr>
            <p:nvPr/>
          </p:nvSpPr>
          <p:spPr>
            <a:xfrm>
              <a:off x="2217436" y="2248485"/>
              <a:ext cx="726393" cy="7263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cxnSp>
          <p:nvCxnSpPr>
            <p:cNvPr id="122" name="직선 연결선 121"/>
            <p:cNvCxnSpPr>
              <a:stCxn id="121" idx="0"/>
              <a:endCxn id="121" idx="2"/>
            </p:cNvCxnSpPr>
            <p:nvPr/>
          </p:nvCxnSpPr>
          <p:spPr>
            <a:xfrm>
              <a:off x="2580633" y="2248485"/>
              <a:ext cx="0" cy="72639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3" name="그룹 122"/>
          <p:cNvGrpSpPr/>
          <p:nvPr/>
        </p:nvGrpSpPr>
        <p:grpSpPr>
          <a:xfrm>
            <a:off x="3070449" y="2224740"/>
            <a:ext cx="549215" cy="549215"/>
            <a:chOff x="5105997" y="2247333"/>
            <a:chExt cx="726393" cy="726393"/>
          </a:xfrm>
        </p:grpSpPr>
        <p:sp>
          <p:nvSpPr>
            <p:cNvPr id="124" name="직사각형 123"/>
            <p:cNvSpPr>
              <a:spLocks noChangeAspect="1"/>
            </p:cNvSpPr>
            <p:nvPr/>
          </p:nvSpPr>
          <p:spPr>
            <a:xfrm>
              <a:off x="5105997" y="2247333"/>
              <a:ext cx="726393" cy="7263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cxnSp>
          <p:nvCxnSpPr>
            <p:cNvPr id="125" name="직선 연결선 124"/>
            <p:cNvCxnSpPr>
              <a:stCxn id="124" idx="1"/>
              <a:endCxn id="124" idx="3"/>
            </p:cNvCxnSpPr>
            <p:nvPr/>
          </p:nvCxnSpPr>
          <p:spPr>
            <a:xfrm>
              <a:off x="5105997" y="2610530"/>
              <a:ext cx="72639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6" name="그룹 125"/>
          <p:cNvGrpSpPr/>
          <p:nvPr/>
        </p:nvGrpSpPr>
        <p:grpSpPr>
          <a:xfrm>
            <a:off x="3798069" y="2224740"/>
            <a:ext cx="274607" cy="549215"/>
            <a:chOff x="6178576" y="2247908"/>
            <a:chExt cx="363196" cy="726393"/>
          </a:xfrm>
        </p:grpSpPr>
        <p:sp>
          <p:nvSpPr>
            <p:cNvPr id="127" name="직사각형 126"/>
            <p:cNvSpPr>
              <a:spLocks/>
            </p:cNvSpPr>
            <p:nvPr/>
          </p:nvSpPr>
          <p:spPr>
            <a:xfrm>
              <a:off x="6178576" y="2247908"/>
              <a:ext cx="363196" cy="7263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cxnSp>
          <p:nvCxnSpPr>
            <p:cNvPr id="128" name="직선 연결선 127"/>
            <p:cNvCxnSpPr>
              <a:stCxn id="127" idx="1"/>
              <a:endCxn id="127" idx="3"/>
            </p:cNvCxnSpPr>
            <p:nvPr/>
          </p:nvCxnSpPr>
          <p:spPr>
            <a:xfrm>
              <a:off x="6178576" y="2611105"/>
              <a:ext cx="36319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9" name="그룹 128"/>
          <p:cNvGrpSpPr/>
          <p:nvPr/>
        </p:nvGrpSpPr>
        <p:grpSpPr>
          <a:xfrm>
            <a:off x="8203682" y="2224740"/>
            <a:ext cx="274607" cy="549215"/>
            <a:chOff x="3275247" y="3457565"/>
            <a:chExt cx="363196" cy="726393"/>
          </a:xfrm>
        </p:grpSpPr>
        <p:sp>
          <p:nvSpPr>
            <p:cNvPr id="130" name="직사각형 129"/>
            <p:cNvSpPr>
              <a:spLocks/>
            </p:cNvSpPr>
            <p:nvPr/>
          </p:nvSpPr>
          <p:spPr>
            <a:xfrm>
              <a:off x="3275247" y="3457565"/>
              <a:ext cx="363196" cy="7263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131" name="직사각형 130"/>
            <p:cNvSpPr>
              <a:spLocks/>
            </p:cNvSpPr>
            <p:nvPr/>
          </p:nvSpPr>
          <p:spPr>
            <a:xfrm>
              <a:off x="3275247" y="3639163"/>
              <a:ext cx="363196" cy="36319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</p:grpSp>
      <p:grpSp>
        <p:nvGrpSpPr>
          <p:cNvPr id="132" name="그룹 131"/>
          <p:cNvGrpSpPr/>
          <p:nvPr/>
        </p:nvGrpSpPr>
        <p:grpSpPr>
          <a:xfrm>
            <a:off x="1615209" y="2224740"/>
            <a:ext cx="549215" cy="274607"/>
            <a:chOff x="3886467" y="2248484"/>
            <a:chExt cx="726393" cy="363196"/>
          </a:xfrm>
        </p:grpSpPr>
        <p:sp>
          <p:nvSpPr>
            <p:cNvPr id="133" name="직사각형 132"/>
            <p:cNvSpPr>
              <a:spLocks/>
            </p:cNvSpPr>
            <p:nvPr/>
          </p:nvSpPr>
          <p:spPr>
            <a:xfrm>
              <a:off x="3886467" y="2248484"/>
              <a:ext cx="726393" cy="36319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cxnSp>
          <p:nvCxnSpPr>
            <p:cNvPr id="134" name="직선 연결선 133"/>
            <p:cNvCxnSpPr>
              <a:stCxn id="133" idx="0"/>
              <a:endCxn id="133" idx="2"/>
            </p:cNvCxnSpPr>
            <p:nvPr/>
          </p:nvCxnSpPr>
          <p:spPr>
            <a:xfrm>
              <a:off x="4249664" y="2248484"/>
              <a:ext cx="0" cy="36319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5" name="그룹 134"/>
          <p:cNvGrpSpPr/>
          <p:nvPr/>
        </p:nvGrpSpPr>
        <p:grpSpPr>
          <a:xfrm>
            <a:off x="6020821" y="2224740"/>
            <a:ext cx="549215" cy="274608"/>
            <a:chOff x="6178577" y="3457565"/>
            <a:chExt cx="726393" cy="363197"/>
          </a:xfrm>
        </p:grpSpPr>
        <p:sp>
          <p:nvSpPr>
            <p:cNvPr id="136" name="직사각형 135"/>
            <p:cNvSpPr>
              <a:spLocks/>
            </p:cNvSpPr>
            <p:nvPr/>
          </p:nvSpPr>
          <p:spPr>
            <a:xfrm>
              <a:off x="6178577" y="3457566"/>
              <a:ext cx="726393" cy="36319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137" name="직사각형 136"/>
            <p:cNvSpPr>
              <a:spLocks/>
            </p:cNvSpPr>
            <p:nvPr/>
          </p:nvSpPr>
          <p:spPr>
            <a:xfrm>
              <a:off x="6360174" y="3457565"/>
              <a:ext cx="363196" cy="36319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</p:grpSp>
      <p:grpSp>
        <p:nvGrpSpPr>
          <p:cNvPr id="138" name="그룹 137"/>
          <p:cNvGrpSpPr/>
          <p:nvPr/>
        </p:nvGrpSpPr>
        <p:grpSpPr>
          <a:xfrm>
            <a:off x="4251081" y="2224740"/>
            <a:ext cx="549215" cy="274607"/>
            <a:chOff x="6818663" y="2247333"/>
            <a:chExt cx="726393" cy="363196"/>
          </a:xfrm>
        </p:grpSpPr>
        <p:sp>
          <p:nvSpPr>
            <p:cNvPr id="139" name="직사각형 138"/>
            <p:cNvSpPr>
              <a:spLocks/>
            </p:cNvSpPr>
            <p:nvPr/>
          </p:nvSpPr>
          <p:spPr>
            <a:xfrm>
              <a:off x="6818663" y="2247333"/>
              <a:ext cx="726393" cy="36319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cxnSp>
          <p:nvCxnSpPr>
            <p:cNvPr id="140" name="직선 연결선 139"/>
            <p:cNvCxnSpPr>
              <a:stCxn id="139" idx="1"/>
              <a:endCxn id="139" idx="3"/>
            </p:cNvCxnSpPr>
            <p:nvPr/>
          </p:nvCxnSpPr>
          <p:spPr>
            <a:xfrm>
              <a:off x="6818663" y="2428931"/>
              <a:ext cx="72639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1" name="그룹 140"/>
          <p:cNvGrpSpPr/>
          <p:nvPr/>
        </p:nvGrpSpPr>
        <p:grpSpPr>
          <a:xfrm>
            <a:off x="1162197" y="2224740"/>
            <a:ext cx="274607" cy="549215"/>
            <a:chOff x="3275946" y="2247908"/>
            <a:chExt cx="363196" cy="726393"/>
          </a:xfrm>
        </p:grpSpPr>
        <p:sp>
          <p:nvSpPr>
            <p:cNvPr id="142" name="직사각형 141"/>
            <p:cNvSpPr>
              <a:spLocks/>
            </p:cNvSpPr>
            <p:nvPr/>
          </p:nvSpPr>
          <p:spPr>
            <a:xfrm>
              <a:off x="3275946" y="2247908"/>
              <a:ext cx="363196" cy="7263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cxnSp>
          <p:nvCxnSpPr>
            <p:cNvPr id="143" name="직선 연결선 142"/>
            <p:cNvCxnSpPr>
              <a:stCxn id="142" idx="0"/>
              <a:endCxn id="142" idx="2"/>
            </p:cNvCxnSpPr>
            <p:nvPr/>
          </p:nvCxnSpPr>
          <p:spPr>
            <a:xfrm>
              <a:off x="3457544" y="2247908"/>
              <a:ext cx="0" cy="72639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4" name="그룹 143"/>
          <p:cNvGrpSpPr/>
          <p:nvPr/>
        </p:nvGrpSpPr>
        <p:grpSpPr>
          <a:xfrm>
            <a:off x="7476061" y="2224740"/>
            <a:ext cx="549216" cy="549215"/>
            <a:chOff x="3504740" y="2419758"/>
            <a:chExt cx="726394" cy="726393"/>
          </a:xfrm>
        </p:grpSpPr>
        <p:sp>
          <p:nvSpPr>
            <p:cNvPr id="145" name="직사각형 144"/>
            <p:cNvSpPr>
              <a:spLocks noChangeAspect="1"/>
            </p:cNvSpPr>
            <p:nvPr/>
          </p:nvSpPr>
          <p:spPr>
            <a:xfrm>
              <a:off x="3504741" y="2419758"/>
              <a:ext cx="726393" cy="7263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146" name="직사각형 145"/>
            <p:cNvSpPr>
              <a:spLocks/>
            </p:cNvSpPr>
            <p:nvPr/>
          </p:nvSpPr>
          <p:spPr>
            <a:xfrm>
              <a:off x="3504740" y="2601357"/>
              <a:ext cx="726393" cy="36319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</p:grpSp>
      <p:grpSp>
        <p:nvGrpSpPr>
          <p:cNvPr id="147" name="그룹 146"/>
          <p:cNvGrpSpPr/>
          <p:nvPr/>
        </p:nvGrpSpPr>
        <p:grpSpPr>
          <a:xfrm rot="5400000">
            <a:off x="5293201" y="2224741"/>
            <a:ext cx="549216" cy="549215"/>
            <a:chOff x="3504740" y="2419758"/>
            <a:chExt cx="726394" cy="726393"/>
          </a:xfrm>
        </p:grpSpPr>
        <p:sp>
          <p:nvSpPr>
            <p:cNvPr id="148" name="직사각형 147"/>
            <p:cNvSpPr>
              <a:spLocks noChangeAspect="1"/>
            </p:cNvSpPr>
            <p:nvPr/>
          </p:nvSpPr>
          <p:spPr>
            <a:xfrm>
              <a:off x="3504741" y="2419758"/>
              <a:ext cx="726393" cy="7263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149" name="직사각형 148"/>
            <p:cNvSpPr>
              <a:spLocks/>
            </p:cNvSpPr>
            <p:nvPr/>
          </p:nvSpPr>
          <p:spPr>
            <a:xfrm>
              <a:off x="3504740" y="2601357"/>
              <a:ext cx="726393" cy="36319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</p:grpSp>
      <p:sp>
        <p:nvSpPr>
          <p:cNvPr id="150" name="직사각형 149"/>
          <p:cNvSpPr/>
          <p:nvPr/>
        </p:nvSpPr>
        <p:spPr>
          <a:xfrm>
            <a:off x="375246" y="2171331"/>
            <a:ext cx="2557897" cy="66120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151" name="직사각형 150"/>
          <p:cNvSpPr/>
          <p:nvPr/>
        </p:nvSpPr>
        <p:spPr>
          <a:xfrm>
            <a:off x="3012736" y="2171331"/>
            <a:ext cx="2148186" cy="66120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152" name="직사각형 151"/>
          <p:cNvSpPr/>
          <p:nvPr/>
        </p:nvSpPr>
        <p:spPr>
          <a:xfrm>
            <a:off x="7406981" y="2169617"/>
            <a:ext cx="1462696" cy="66120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153" name="직사각형 152"/>
          <p:cNvSpPr/>
          <p:nvPr/>
        </p:nvSpPr>
        <p:spPr>
          <a:xfrm>
            <a:off x="5220593" y="2168747"/>
            <a:ext cx="2135527" cy="66120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154" name="TextBox 153"/>
          <p:cNvSpPr txBox="1"/>
          <p:nvPr/>
        </p:nvSpPr>
        <p:spPr>
          <a:xfrm>
            <a:off x="1040045" y="2804195"/>
            <a:ext cx="8283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" b="1" dirty="0"/>
              <a:t>BI_VER_SPLIT</a:t>
            </a:r>
            <a:endParaRPr lang="ko-KR" altLang="en-US" sz="800" b="1" dirty="0"/>
          </a:p>
        </p:txBody>
      </p:sp>
      <p:sp>
        <p:nvSpPr>
          <p:cNvPr id="155" name="TextBox 154"/>
          <p:cNvSpPr txBox="1"/>
          <p:nvPr/>
        </p:nvSpPr>
        <p:spPr>
          <a:xfrm>
            <a:off x="3392349" y="2804195"/>
            <a:ext cx="11025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" b="1" dirty="0"/>
              <a:t>BI_HOR_SPLIT</a:t>
            </a:r>
            <a:endParaRPr lang="ko-KR" altLang="en-US" sz="800" b="1" dirty="0"/>
          </a:p>
        </p:txBody>
      </p:sp>
      <p:sp>
        <p:nvSpPr>
          <p:cNvPr id="156" name="TextBox 155"/>
          <p:cNvSpPr txBox="1"/>
          <p:nvPr/>
        </p:nvSpPr>
        <p:spPr>
          <a:xfrm>
            <a:off x="5750586" y="2804195"/>
            <a:ext cx="11025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" b="1" dirty="0"/>
              <a:t>TRI_VER_SPLIT</a:t>
            </a:r>
            <a:endParaRPr lang="ko-KR" altLang="en-US" sz="800" b="1" dirty="0"/>
          </a:p>
        </p:txBody>
      </p:sp>
      <p:sp>
        <p:nvSpPr>
          <p:cNvPr id="157" name="TextBox 156"/>
          <p:cNvSpPr txBox="1"/>
          <p:nvPr/>
        </p:nvSpPr>
        <p:spPr>
          <a:xfrm>
            <a:off x="7604226" y="2804195"/>
            <a:ext cx="11025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" b="1" dirty="0"/>
              <a:t>TRI_HOR_SPLIT</a:t>
            </a:r>
            <a:endParaRPr lang="ko-KR" altLang="en-US" sz="800" b="1" dirty="0"/>
          </a:p>
        </p:txBody>
      </p:sp>
      <p:sp>
        <p:nvSpPr>
          <p:cNvPr id="158" name="직사각형 157"/>
          <p:cNvSpPr>
            <a:spLocks/>
          </p:cNvSpPr>
          <p:nvPr/>
        </p:nvSpPr>
        <p:spPr>
          <a:xfrm>
            <a:off x="2342829" y="2224740"/>
            <a:ext cx="549215" cy="13609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cxnSp>
        <p:nvCxnSpPr>
          <p:cNvPr id="159" name="직선 연결선 158"/>
          <p:cNvCxnSpPr>
            <a:stCxn id="158" idx="0"/>
            <a:endCxn id="158" idx="2"/>
          </p:cNvCxnSpPr>
          <p:nvPr/>
        </p:nvCxnSpPr>
        <p:spPr>
          <a:xfrm>
            <a:off x="2617437" y="2224740"/>
            <a:ext cx="0" cy="1360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0" name="그룹 159"/>
          <p:cNvGrpSpPr/>
          <p:nvPr/>
        </p:nvGrpSpPr>
        <p:grpSpPr>
          <a:xfrm>
            <a:off x="4978701" y="2224740"/>
            <a:ext cx="136095" cy="549215"/>
            <a:chOff x="6178576" y="2247908"/>
            <a:chExt cx="363196" cy="726393"/>
          </a:xfrm>
        </p:grpSpPr>
        <p:sp>
          <p:nvSpPr>
            <p:cNvPr id="161" name="직사각형 160"/>
            <p:cNvSpPr>
              <a:spLocks/>
            </p:cNvSpPr>
            <p:nvPr/>
          </p:nvSpPr>
          <p:spPr>
            <a:xfrm>
              <a:off x="6178576" y="2247908"/>
              <a:ext cx="363196" cy="7263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cxnSp>
          <p:nvCxnSpPr>
            <p:cNvPr id="162" name="직선 연결선 161"/>
            <p:cNvCxnSpPr>
              <a:stCxn id="161" idx="1"/>
              <a:endCxn id="161" idx="3"/>
            </p:cNvCxnSpPr>
            <p:nvPr/>
          </p:nvCxnSpPr>
          <p:spPr>
            <a:xfrm>
              <a:off x="6178576" y="2611105"/>
              <a:ext cx="36319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3" name="그룹 162"/>
          <p:cNvGrpSpPr/>
          <p:nvPr/>
        </p:nvGrpSpPr>
        <p:grpSpPr>
          <a:xfrm>
            <a:off x="6748441" y="2224740"/>
            <a:ext cx="549215" cy="136096"/>
            <a:chOff x="6178577" y="3457565"/>
            <a:chExt cx="726393" cy="180001"/>
          </a:xfrm>
        </p:grpSpPr>
        <p:sp>
          <p:nvSpPr>
            <p:cNvPr id="164" name="직사각형 163"/>
            <p:cNvSpPr>
              <a:spLocks/>
            </p:cNvSpPr>
            <p:nvPr/>
          </p:nvSpPr>
          <p:spPr>
            <a:xfrm>
              <a:off x="6178577" y="3457566"/>
              <a:ext cx="726393" cy="18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165" name="직사각형 164"/>
            <p:cNvSpPr>
              <a:spLocks/>
            </p:cNvSpPr>
            <p:nvPr/>
          </p:nvSpPr>
          <p:spPr>
            <a:xfrm>
              <a:off x="6360174" y="3457565"/>
              <a:ext cx="363196" cy="18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</p:grpSp>
      <p:grpSp>
        <p:nvGrpSpPr>
          <p:cNvPr id="166" name="그룹 165"/>
          <p:cNvGrpSpPr/>
          <p:nvPr/>
        </p:nvGrpSpPr>
        <p:grpSpPr>
          <a:xfrm>
            <a:off x="8656695" y="2224740"/>
            <a:ext cx="136095" cy="549215"/>
            <a:chOff x="3275247" y="3457565"/>
            <a:chExt cx="363196" cy="726393"/>
          </a:xfrm>
        </p:grpSpPr>
        <p:sp>
          <p:nvSpPr>
            <p:cNvPr id="167" name="직사각형 166"/>
            <p:cNvSpPr>
              <a:spLocks/>
            </p:cNvSpPr>
            <p:nvPr/>
          </p:nvSpPr>
          <p:spPr>
            <a:xfrm>
              <a:off x="3275247" y="3457565"/>
              <a:ext cx="363196" cy="7263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168" name="직사각형 167"/>
            <p:cNvSpPr>
              <a:spLocks/>
            </p:cNvSpPr>
            <p:nvPr/>
          </p:nvSpPr>
          <p:spPr>
            <a:xfrm>
              <a:off x="3275247" y="3639163"/>
              <a:ext cx="363196" cy="36319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</p:grpSp>
      <p:grpSp>
        <p:nvGrpSpPr>
          <p:cNvPr id="170" name="그룹 169"/>
          <p:cNvGrpSpPr/>
          <p:nvPr/>
        </p:nvGrpSpPr>
        <p:grpSpPr>
          <a:xfrm>
            <a:off x="5714847" y="3957394"/>
            <a:ext cx="988808" cy="819562"/>
            <a:chOff x="784935" y="295973"/>
            <a:chExt cx="2992441" cy="2266130"/>
          </a:xfrm>
        </p:grpSpPr>
        <p:sp>
          <p:nvSpPr>
            <p:cNvPr id="389" name="직사각형 388"/>
            <p:cNvSpPr/>
            <p:nvPr/>
          </p:nvSpPr>
          <p:spPr>
            <a:xfrm>
              <a:off x="2968482" y="29597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90" name="직사각형 389"/>
            <p:cNvSpPr/>
            <p:nvPr/>
          </p:nvSpPr>
          <p:spPr>
            <a:xfrm>
              <a:off x="784936" y="1051356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BI_VER_SPLIT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391" name="직사각형 390"/>
            <p:cNvSpPr/>
            <p:nvPr/>
          </p:nvSpPr>
          <p:spPr>
            <a:xfrm>
              <a:off x="784936" y="1429043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BI_HOR_SPLIT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392" name="직사각형 391"/>
            <p:cNvSpPr/>
            <p:nvPr/>
          </p:nvSpPr>
          <p:spPr>
            <a:xfrm>
              <a:off x="784936" y="1806729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TRI_VER_SPLIT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393" name="직사각형 392"/>
            <p:cNvSpPr/>
            <p:nvPr/>
          </p:nvSpPr>
          <p:spPr>
            <a:xfrm>
              <a:off x="784936" y="2184416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TRI_HOR_SPLIT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394" name="직사각형 393"/>
            <p:cNvSpPr/>
            <p:nvPr/>
          </p:nvSpPr>
          <p:spPr>
            <a:xfrm>
              <a:off x="2312499" y="295982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allowed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95" name="직사각형 394"/>
            <p:cNvSpPr/>
            <p:nvPr/>
          </p:nvSpPr>
          <p:spPr>
            <a:xfrm>
              <a:off x="2312500" y="1051355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96" name="직사각형 395"/>
            <p:cNvSpPr/>
            <p:nvPr/>
          </p:nvSpPr>
          <p:spPr>
            <a:xfrm>
              <a:off x="2312500" y="1429042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97" name="직사각형 396"/>
            <p:cNvSpPr/>
            <p:nvPr/>
          </p:nvSpPr>
          <p:spPr>
            <a:xfrm>
              <a:off x="2312500" y="1806728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X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98" name="직사각형 397"/>
            <p:cNvSpPr/>
            <p:nvPr/>
          </p:nvSpPr>
          <p:spPr>
            <a:xfrm>
              <a:off x="2312500" y="2184415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X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99" name="직사각형 398"/>
            <p:cNvSpPr/>
            <p:nvPr/>
          </p:nvSpPr>
          <p:spPr>
            <a:xfrm>
              <a:off x="3238112" y="295976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400" name="직사각형 399"/>
            <p:cNvSpPr/>
            <p:nvPr/>
          </p:nvSpPr>
          <p:spPr>
            <a:xfrm>
              <a:off x="3507742" y="29597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b2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401" name="직사각형 400"/>
            <p:cNvSpPr/>
            <p:nvPr/>
          </p:nvSpPr>
          <p:spPr>
            <a:xfrm>
              <a:off x="784935" y="673665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NO_SPLIT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402" name="직사각형 401"/>
            <p:cNvSpPr/>
            <p:nvPr/>
          </p:nvSpPr>
          <p:spPr>
            <a:xfrm>
              <a:off x="2312500" y="673664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403" name="직사각형 402"/>
            <p:cNvSpPr/>
            <p:nvPr/>
          </p:nvSpPr>
          <p:spPr>
            <a:xfrm>
              <a:off x="2968483" y="673656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404" name="직사각형 403"/>
            <p:cNvSpPr/>
            <p:nvPr/>
          </p:nvSpPr>
          <p:spPr>
            <a:xfrm>
              <a:off x="3238113" y="67365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405" name="직사각형 404"/>
            <p:cNvSpPr/>
            <p:nvPr/>
          </p:nvSpPr>
          <p:spPr>
            <a:xfrm>
              <a:off x="3507743" y="673651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406" name="직사각형 405"/>
            <p:cNvSpPr/>
            <p:nvPr/>
          </p:nvSpPr>
          <p:spPr>
            <a:xfrm>
              <a:off x="2968483" y="105134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407" name="직사각형 406"/>
            <p:cNvSpPr/>
            <p:nvPr/>
          </p:nvSpPr>
          <p:spPr>
            <a:xfrm>
              <a:off x="3238113" y="1051342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408" name="직사각형 407"/>
            <p:cNvSpPr/>
            <p:nvPr/>
          </p:nvSpPr>
          <p:spPr>
            <a:xfrm>
              <a:off x="3507743" y="1051338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409" name="직사각형 408"/>
            <p:cNvSpPr/>
            <p:nvPr/>
          </p:nvSpPr>
          <p:spPr>
            <a:xfrm>
              <a:off x="2968483" y="142901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410" name="직사각형 409"/>
            <p:cNvSpPr/>
            <p:nvPr/>
          </p:nvSpPr>
          <p:spPr>
            <a:xfrm>
              <a:off x="3238113" y="1429015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411" name="직사각형 410"/>
            <p:cNvSpPr/>
            <p:nvPr/>
          </p:nvSpPr>
          <p:spPr>
            <a:xfrm>
              <a:off x="3507743" y="1429011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412" name="직사각형 411"/>
            <p:cNvSpPr/>
            <p:nvPr/>
          </p:nvSpPr>
          <p:spPr>
            <a:xfrm>
              <a:off x="2968483" y="1806675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413" name="직사각형 412"/>
            <p:cNvSpPr/>
            <p:nvPr/>
          </p:nvSpPr>
          <p:spPr>
            <a:xfrm>
              <a:off x="3238113" y="180667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414" name="직사각형 413"/>
            <p:cNvSpPr/>
            <p:nvPr/>
          </p:nvSpPr>
          <p:spPr>
            <a:xfrm>
              <a:off x="3507743" y="180666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415" name="직사각형 414"/>
            <p:cNvSpPr/>
            <p:nvPr/>
          </p:nvSpPr>
          <p:spPr>
            <a:xfrm>
              <a:off x="2968482" y="2184337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416" name="직사각형 415"/>
            <p:cNvSpPr/>
            <p:nvPr/>
          </p:nvSpPr>
          <p:spPr>
            <a:xfrm>
              <a:off x="3238115" y="218433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417" name="직사각형 416"/>
            <p:cNvSpPr/>
            <p:nvPr/>
          </p:nvSpPr>
          <p:spPr>
            <a:xfrm>
              <a:off x="3507746" y="218433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1" name="그룹 170"/>
          <p:cNvGrpSpPr/>
          <p:nvPr/>
        </p:nvGrpSpPr>
        <p:grpSpPr>
          <a:xfrm>
            <a:off x="4562023" y="5060464"/>
            <a:ext cx="988808" cy="819562"/>
            <a:chOff x="784935" y="295973"/>
            <a:chExt cx="2992441" cy="2266130"/>
          </a:xfrm>
        </p:grpSpPr>
        <p:sp>
          <p:nvSpPr>
            <p:cNvPr id="360" name="직사각형 359"/>
            <p:cNvSpPr/>
            <p:nvPr/>
          </p:nvSpPr>
          <p:spPr>
            <a:xfrm>
              <a:off x="2968482" y="29597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61" name="직사각형 360"/>
            <p:cNvSpPr/>
            <p:nvPr/>
          </p:nvSpPr>
          <p:spPr>
            <a:xfrm>
              <a:off x="784936" y="1051356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BI_VER_SPLIT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362" name="직사각형 361"/>
            <p:cNvSpPr/>
            <p:nvPr/>
          </p:nvSpPr>
          <p:spPr>
            <a:xfrm>
              <a:off x="784936" y="1429043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BI_HOR_SPLIT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363" name="직사각형 362"/>
            <p:cNvSpPr/>
            <p:nvPr/>
          </p:nvSpPr>
          <p:spPr>
            <a:xfrm>
              <a:off x="784936" y="1806729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TRI_VER_SPLIT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364" name="직사각형 363"/>
            <p:cNvSpPr/>
            <p:nvPr/>
          </p:nvSpPr>
          <p:spPr>
            <a:xfrm>
              <a:off x="784936" y="2184416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TRI_HOR_SPLIT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365" name="직사각형 364"/>
            <p:cNvSpPr/>
            <p:nvPr/>
          </p:nvSpPr>
          <p:spPr>
            <a:xfrm>
              <a:off x="2312499" y="295982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allowed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66" name="직사각형 365"/>
            <p:cNvSpPr/>
            <p:nvPr/>
          </p:nvSpPr>
          <p:spPr>
            <a:xfrm>
              <a:off x="2312500" y="1051355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67" name="직사각형 366"/>
            <p:cNvSpPr/>
            <p:nvPr/>
          </p:nvSpPr>
          <p:spPr>
            <a:xfrm>
              <a:off x="2312500" y="1429042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68" name="직사각형 367"/>
            <p:cNvSpPr/>
            <p:nvPr/>
          </p:nvSpPr>
          <p:spPr>
            <a:xfrm>
              <a:off x="2312500" y="1806728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X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69" name="직사각형 368"/>
            <p:cNvSpPr/>
            <p:nvPr/>
          </p:nvSpPr>
          <p:spPr>
            <a:xfrm>
              <a:off x="2312500" y="2184415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70" name="직사각형 369"/>
            <p:cNvSpPr/>
            <p:nvPr/>
          </p:nvSpPr>
          <p:spPr>
            <a:xfrm>
              <a:off x="3238112" y="295976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71" name="직사각형 370"/>
            <p:cNvSpPr/>
            <p:nvPr/>
          </p:nvSpPr>
          <p:spPr>
            <a:xfrm>
              <a:off x="3507742" y="29597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b2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72" name="직사각형 371"/>
            <p:cNvSpPr/>
            <p:nvPr/>
          </p:nvSpPr>
          <p:spPr>
            <a:xfrm>
              <a:off x="784935" y="673665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NO_SPLIT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373" name="직사각형 372"/>
            <p:cNvSpPr/>
            <p:nvPr/>
          </p:nvSpPr>
          <p:spPr>
            <a:xfrm>
              <a:off x="2312500" y="673664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74" name="직사각형 373"/>
            <p:cNvSpPr/>
            <p:nvPr/>
          </p:nvSpPr>
          <p:spPr>
            <a:xfrm>
              <a:off x="2968483" y="673656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75" name="직사각형 374"/>
            <p:cNvSpPr/>
            <p:nvPr/>
          </p:nvSpPr>
          <p:spPr>
            <a:xfrm>
              <a:off x="3238113" y="67365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76" name="직사각형 375"/>
            <p:cNvSpPr/>
            <p:nvPr/>
          </p:nvSpPr>
          <p:spPr>
            <a:xfrm>
              <a:off x="3507743" y="673651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77" name="직사각형 376"/>
            <p:cNvSpPr/>
            <p:nvPr/>
          </p:nvSpPr>
          <p:spPr>
            <a:xfrm>
              <a:off x="2968483" y="105134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78" name="직사각형 377"/>
            <p:cNvSpPr/>
            <p:nvPr/>
          </p:nvSpPr>
          <p:spPr>
            <a:xfrm>
              <a:off x="3238113" y="1051342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79" name="직사각형 378"/>
            <p:cNvSpPr/>
            <p:nvPr/>
          </p:nvSpPr>
          <p:spPr>
            <a:xfrm>
              <a:off x="3507743" y="1051338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80" name="직사각형 379"/>
            <p:cNvSpPr/>
            <p:nvPr/>
          </p:nvSpPr>
          <p:spPr>
            <a:xfrm>
              <a:off x="2968483" y="142901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81" name="직사각형 380"/>
            <p:cNvSpPr/>
            <p:nvPr/>
          </p:nvSpPr>
          <p:spPr>
            <a:xfrm>
              <a:off x="3238113" y="1429015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82" name="직사각형 381"/>
            <p:cNvSpPr/>
            <p:nvPr/>
          </p:nvSpPr>
          <p:spPr>
            <a:xfrm>
              <a:off x="3507743" y="1429011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83" name="직사각형 382"/>
            <p:cNvSpPr/>
            <p:nvPr/>
          </p:nvSpPr>
          <p:spPr>
            <a:xfrm>
              <a:off x="2968483" y="1806675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84" name="직사각형 383"/>
            <p:cNvSpPr/>
            <p:nvPr/>
          </p:nvSpPr>
          <p:spPr>
            <a:xfrm>
              <a:off x="3238113" y="180667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85" name="직사각형 384"/>
            <p:cNvSpPr/>
            <p:nvPr/>
          </p:nvSpPr>
          <p:spPr>
            <a:xfrm>
              <a:off x="3507743" y="180666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86" name="직사각형 385"/>
            <p:cNvSpPr/>
            <p:nvPr/>
          </p:nvSpPr>
          <p:spPr>
            <a:xfrm>
              <a:off x="2968482" y="2184337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87" name="직사각형 386"/>
            <p:cNvSpPr/>
            <p:nvPr/>
          </p:nvSpPr>
          <p:spPr>
            <a:xfrm>
              <a:off x="3238115" y="218433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88" name="직사각형 387"/>
            <p:cNvSpPr/>
            <p:nvPr/>
          </p:nvSpPr>
          <p:spPr>
            <a:xfrm>
              <a:off x="3507746" y="218433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2" name="그룹 171"/>
          <p:cNvGrpSpPr/>
          <p:nvPr/>
        </p:nvGrpSpPr>
        <p:grpSpPr>
          <a:xfrm>
            <a:off x="5714847" y="5060464"/>
            <a:ext cx="988808" cy="819562"/>
            <a:chOff x="784935" y="295973"/>
            <a:chExt cx="2992441" cy="2266130"/>
          </a:xfrm>
        </p:grpSpPr>
        <p:sp>
          <p:nvSpPr>
            <p:cNvPr id="331" name="직사각형 330"/>
            <p:cNvSpPr/>
            <p:nvPr/>
          </p:nvSpPr>
          <p:spPr>
            <a:xfrm>
              <a:off x="2968482" y="29597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32" name="직사각형 331"/>
            <p:cNvSpPr/>
            <p:nvPr/>
          </p:nvSpPr>
          <p:spPr>
            <a:xfrm>
              <a:off x="784936" y="1051356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BI_VER_SPLIT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333" name="직사각형 332"/>
            <p:cNvSpPr/>
            <p:nvPr/>
          </p:nvSpPr>
          <p:spPr>
            <a:xfrm>
              <a:off x="784936" y="1429043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BI_HOR_SPLIT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334" name="직사각형 333"/>
            <p:cNvSpPr/>
            <p:nvPr/>
          </p:nvSpPr>
          <p:spPr>
            <a:xfrm>
              <a:off x="784936" y="1806729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TRI_VER_SPLIT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335" name="직사각형 334"/>
            <p:cNvSpPr/>
            <p:nvPr/>
          </p:nvSpPr>
          <p:spPr>
            <a:xfrm>
              <a:off x="784936" y="2184416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TRI_HOR_SPLIT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336" name="직사각형 335"/>
            <p:cNvSpPr/>
            <p:nvPr/>
          </p:nvSpPr>
          <p:spPr>
            <a:xfrm>
              <a:off x="2312499" y="295982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allowed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37" name="직사각형 336"/>
            <p:cNvSpPr/>
            <p:nvPr/>
          </p:nvSpPr>
          <p:spPr>
            <a:xfrm>
              <a:off x="2312500" y="1051355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38" name="직사각형 337"/>
            <p:cNvSpPr/>
            <p:nvPr/>
          </p:nvSpPr>
          <p:spPr>
            <a:xfrm>
              <a:off x="2312500" y="1429042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39" name="직사각형 338"/>
            <p:cNvSpPr/>
            <p:nvPr/>
          </p:nvSpPr>
          <p:spPr>
            <a:xfrm>
              <a:off x="2312500" y="1806728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40" name="직사각형 339"/>
            <p:cNvSpPr/>
            <p:nvPr/>
          </p:nvSpPr>
          <p:spPr>
            <a:xfrm>
              <a:off x="2312500" y="2184415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X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41" name="직사각형 340"/>
            <p:cNvSpPr/>
            <p:nvPr/>
          </p:nvSpPr>
          <p:spPr>
            <a:xfrm>
              <a:off x="3238112" y="295976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42" name="직사각형 341"/>
            <p:cNvSpPr/>
            <p:nvPr/>
          </p:nvSpPr>
          <p:spPr>
            <a:xfrm>
              <a:off x="3507742" y="29597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b2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43" name="직사각형 342"/>
            <p:cNvSpPr/>
            <p:nvPr/>
          </p:nvSpPr>
          <p:spPr>
            <a:xfrm>
              <a:off x="784935" y="673665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NO_SPLIT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344" name="직사각형 343"/>
            <p:cNvSpPr/>
            <p:nvPr/>
          </p:nvSpPr>
          <p:spPr>
            <a:xfrm>
              <a:off x="2312500" y="673664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45" name="직사각형 344"/>
            <p:cNvSpPr/>
            <p:nvPr/>
          </p:nvSpPr>
          <p:spPr>
            <a:xfrm>
              <a:off x="2968483" y="673656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46" name="직사각형 345"/>
            <p:cNvSpPr/>
            <p:nvPr/>
          </p:nvSpPr>
          <p:spPr>
            <a:xfrm>
              <a:off x="3238113" y="67365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47" name="직사각형 346"/>
            <p:cNvSpPr/>
            <p:nvPr/>
          </p:nvSpPr>
          <p:spPr>
            <a:xfrm>
              <a:off x="3507743" y="673651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48" name="직사각형 347"/>
            <p:cNvSpPr/>
            <p:nvPr/>
          </p:nvSpPr>
          <p:spPr>
            <a:xfrm>
              <a:off x="2968483" y="105134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49" name="직사각형 348"/>
            <p:cNvSpPr/>
            <p:nvPr/>
          </p:nvSpPr>
          <p:spPr>
            <a:xfrm>
              <a:off x="3238113" y="1051342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50" name="직사각형 349"/>
            <p:cNvSpPr/>
            <p:nvPr/>
          </p:nvSpPr>
          <p:spPr>
            <a:xfrm>
              <a:off x="3507743" y="1051338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51" name="직사각형 350"/>
            <p:cNvSpPr/>
            <p:nvPr/>
          </p:nvSpPr>
          <p:spPr>
            <a:xfrm>
              <a:off x="2968483" y="142901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52" name="직사각형 351"/>
            <p:cNvSpPr/>
            <p:nvPr/>
          </p:nvSpPr>
          <p:spPr>
            <a:xfrm>
              <a:off x="3238113" y="1429015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53" name="직사각형 352"/>
            <p:cNvSpPr/>
            <p:nvPr/>
          </p:nvSpPr>
          <p:spPr>
            <a:xfrm>
              <a:off x="3507743" y="1429011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54" name="직사각형 353"/>
            <p:cNvSpPr/>
            <p:nvPr/>
          </p:nvSpPr>
          <p:spPr>
            <a:xfrm>
              <a:off x="2968483" y="1806675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55" name="직사각형 354"/>
            <p:cNvSpPr/>
            <p:nvPr/>
          </p:nvSpPr>
          <p:spPr>
            <a:xfrm>
              <a:off x="3238113" y="180667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56" name="직사각형 355"/>
            <p:cNvSpPr/>
            <p:nvPr/>
          </p:nvSpPr>
          <p:spPr>
            <a:xfrm>
              <a:off x="3507743" y="180666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57" name="직사각형 356"/>
            <p:cNvSpPr/>
            <p:nvPr/>
          </p:nvSpPr>
          <p:spPr>
            <a:xfrm>
              <a:off x="2968482" y="2184337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58" name="직사각형 357"/>
            <p:cNvSpPr/>
            <p:nvPr/>
          </p:nvSpPr>
          <p:spPr>
            <a:xfrm>
              <a:off x="3238115" y="218433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59" name="직사각형 358"/>
            <p:cNvSpPr/>
            <p:nvPr/>
          </p:nvSpPr>
          <p:spPr>
            <a:xfrm>
              <a:off x="3507746" y="218433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3" name="그룹 172"/>
          <p:cNvGrpSpPr/>
          <p:nvPr/>
        </p:nvGrpSpPr>
        <p:grpSpPr>
          <a:xfrm>
            <a:off x="4562023" y="3957394"/>
            <a:ext cx="988808" cy="819562"/>
            <a:chOff x="784936" y="295971"/>
            <a:chExt cx="2992440" cy="2266131"/>
          </a:xfrm>
        </p:grpSpPr>
        <p:sp>
          <p:nvSpPr>
            <p:cNvPr id="302" name="직사각형 301"/>
            <p:cNvSpPr/>
            <p:nvPr/>
          </p:nvSpPr>
          <p:spPr>
            <a:xfrm>
              <a:off x="2968486" y="295977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03" name="직사각형 302"/>
            <p:cNvSpPr/>
            <p:nvPr/>
          </p:nvSpPr>
          <p:spPr>
            <a:xfrm>
              <a:off x="784937" y="1051354"/>
              <a:ext cx="1527567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BI_VER_SPLIT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304" name="직사각형 303"/>
            <p:cNvSpPr/>
            <p:nvPr/>
          </p:nvSpPr>
          <p:spPr>
            <a:xfrm>
              <a:off x="784937" y="1429041"/>
              <a:ext cx="1527567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BI_HOR_SPLIT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305" name="직사각형 304"/>
            <p:cNvSpPr/>
            <p:nvPr/>
          </p:nvSpPr>
          <p:spPr>
            <a:xfrm>
              <a:off x="784937" y="1806728"/>
              <a:ext cx="1527567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TRI_VER_SPLIT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306" name="직사각형 305"/>
            <p:cNvSpPr/>
            <p:nvPr/>
          </p:nvSpPr>
          <p:spPr>
            <a:xfrm>
              <a:off x="784937" y="2184415"/>
              <a:ext cx="1527567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TRI_HOR_SPLIT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307" name="직사각형 306"/>
            <p:cNvSpPr/>
            <p:nvPr/>
          </p:nvSpPr>
          <p:spPr>
            <a:xfrm>
              <a:off x="2312502" y="295980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allowed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08" name="직사각형 307"/>
            <p:cNvSpPr/>
            <p:nvPr/>
          </p:nvSpPr>
          <p:spPr>
            <a:xfrm>
              <a:off x="2312503" y="1051353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09" name="직사각형 308"/>
            <p:cNvSpPr/>
            <p:nvPr/>
          </p:nvSpPr>
          <p:spPr>
            <a:xfrm>
              <a:off x="2312503" y="1429040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10" name="직사각형 309"/>
            <p:cNvSpPr/>
            <p:nvPr/>
          </p:nvSpPr>
          <p:spPr>
            <a:xfrm>
              <a:off x="2312503" y="1806726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11" name="직사각형 310"/>
            <p:cNvSpPr/>
            <p:nvPr/>
          </p:nvSpPr>
          <p:spPr>
            <a:xfrm>
              <a:off x="2312503" y="2184413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12" name="직사각형 311"/>
            <p:cNvSpPr/>
            <p:nvPr/>
          </p:nvSpPr>
          <p:spPr>
            <a:xfrm>
              <a:off x="3238116" y="29597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13" name="직사각형 312"/>
            <p:cNvSpPr/>
            <p:nvPr/>
          </p:nvSpPr>
          <p:spPr>
            <a:xfrm>
              <a:off x="3507746" y="295971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b2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14" name="직사각형 313"/>
            <p:cNvSpPr/>
            <p:nvPr/>
          </p:nvSpPr>
          <p:spPr>
            <a:xfrm>
              <a:off x="784936" y="673663"/>
              <a:ext cx="1527567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NO_SPLIT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315" name="직사각형 314"/>
            <p:cNvSpPr/>
            <p:nvPr/>
          </p:nvSpPr>
          <p:spPr>
            <a:xfrm>
              <a:off x="2312502" y="673662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16" name="직사각형 315"/>
            <p:cNvSpPr/>
            <p:nvPr/>
          </p:nvSpPr>
          <p:spPr>
            <a:xfrm>
              <a:off x="2968486" y="673655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17" name="직사각형 316"/>
            <p:cNvSpPr/>
            <p:nvPr/>
          </p:nvSpPr>
          <p:spPr>
            <a:xfrm>
              <a:off x="3238116" y="673652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18" name="직사각형 317"/>
            <p:cNvSpPr/>
            <p:nvPr/>
          </p:nvSpPr>
          <p:spPr>
            <a:xfrm>
              <a:off x="3507746" y="67364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19" name="직사각형 318"/>
            <p:cNvSpPr/>
            <p:nvPr/>
          </p:nvSpPr>
          <p:spPr>
            <a:xfrm>
              <a:off x="2968486" y="105134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20" name="직사각형 319"/>
            <p:cNvSpPr/>
            <p:nvPr/>
          </p:nvSpPr>
          <p:spPr>
            <a:xfrm>
              <a:off x="3238116" y="1051340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21" name="직사각형 320"/>
            <p:cNvSpPr/>
            <p:nvPr/>
          </p:nvSpPr>
          <p:spPr>
            <a:xfrm>
              <a:off x="3507746" y="1051337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22" name="직사각형 321"/>
            <p:cNvSpPr/>
            <p:nvPr/>
          </p:nvSpPr>
          <p:spPr>
            <a:xfrm>
              <a:off x="2968486" y="1429017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23" name="직사각형 322"/>
            <p:cNvSpPr/>
            <p:nvPr/>
          </p:nvSpPr>
          <p:spPr>
            <a:xfrm>
              <a:off x="3238116" y="142901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24" name="직사각형 323"/>
            <p:cNvSpPr/>
            <p:nvPr/>
          </p:nvSpPr>
          <p:spPr>
            <a:xfrm>
              <a:off x="3507746" y="1429011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25" name="직사각형 324"/>
            <p:cNvSpPr/>
            <p:nvPr/>
          </p:nvSpPr>
          <p:spPr>
            <a:xfrm>
              <a:off x="2968486" y="1806675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26" name="직사각형 325"/>
            <p:cNvSpPr/>
            <p:nvPr/>
          </p:nvSpPr>
          <p:spPr>
            <a:xfrm>
              <a:off x="3238116" y="1806672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27" name="직사각형 326"/>
            <p:cNvSpPr/>
            <p:nvPr/>
          </p:nvSpPr>
          <p:spPr>
            <a:xfrm>
              <a:off x="3507746" y="180666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28" name="직사각형 327"/>
            <p:cNvSpPr/>
            <p:nvPr/>
          </p:nvSpPr>
          <p:spPr>
            <a:xfrm>
              <a:off x="2968486" y="218433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29" name="직사각형 328"/>
            <p:cNvSpPr/>
            <p:nvPr/>
          </p:nvSpPr>
          <p:spPr>
            <a:xfrm>
              <a:off x="3238116" y="2184336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30" name="직사각형 329"/>
            <p:cNvSpPr/>
            <p:nvPr/>
          </p:nvSpPr>
          <p:spPr>
            <a:xfrm>
              <a:off x="3507746" y="218433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4" name="그룹 173"/>
          <p:cNvGrpSpPr/>
          <p:nvPr/>
        </p:nvGrpSpPr>
        <p:grpSpPr>
          <a:xfrm>
            <a:off x="6867671" y="3957394"/>
            <a:ext cx="988808" cy="819562"/>
            <a:chOff x="784936" y="295971"/>
            <a:chExt cx="2992440" cy="2266131"/>
          </a:xfrm>
        </p:grpSpPr>
        <p:sp>
          <p:nvSpPr>
            <p:cNvPr id="273" name="직사각형 272"/>
            <p:cNvSpPr/>
            <p:nvPr/>
          </p:nvSpPr>
          <p:spPr>
            <a:xfrm>
              <a:off x="2968486" y="295977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74" name="직사각형 273"/>
            <p:cNvSpPr/>
            <p:nvPr/>
          </p:nvSpPr>
          <p:spPr>
            <a:xfrm>
              <a:off x="784937" y="1051354"/>
              <a:ext cx="1527567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BI_VER_SPLIT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275" name="직사각형 274"/>
            <p:cNvSpPr/>
            <p:nvPr/>
          </p:nvSpPr>
          <p:spPr>
            <a:xfrm>
              <a:off x="784937" y="1429041"/>
              <a:ext cx="1527567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BI_HOR_SPLIT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276" name="직사각형 275"/>
            <p:cNvSpPr/>
            <p:nvPr/>
          </p:nvSpPr>
          <p:spPr>
            <a:xfrm>
              <a:off x="784937" y="1806728"/>
              <a:ext cx="1527567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TRI_VER_SPLIT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277" name="직사각형 276"/>
            <p:cNvSpPr/>
            <p:nvPr/>
          </p:nvSpPr>
          <p:spPr>
            <a:xfrm>
              <a:off x="784937" y="2184415"/>
              <a:ext cx="1527567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TRI_HOR_SPLIT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278" name="직사각형 277"/>
            <p:cNvSpPr/>
            <p:nvPr/>
          </p:nvSpPr>
          <p:spPr>
            <a:xfrm>
              <a:off x="2312502" y="295980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allowed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79" name="직사각형 278"/>
            <p:cNvSpPr/>
            <p:nvPr/>
          </p:nvSpPr>
          <p:spPr>
            <a:xfrm>
              <a:off x="2312503" y="1051353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80" name="직사각형 279"/>
            <p:cNvSpPr/>
            <p:nvPr/>
          </p:nvSpPr>
          <p:spPr>
            <a:xfrm>
              <a:off x="2312503" y="1429040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X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81" name="직사각형 280"/>
            <p:cNvSpPr/>
            <p:nvPr/>
          </p:nvSpPr>
          <p:spPr>
            <a:xfrm>
              <a:off x="2312503" y="1806726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82" name="직사각형 281"/>
            <p:cNvSpPr/>
            <p:nvPr/>
          </p:nvSpPr>
          <p:spPr>
            <a:xfrm>
              <a:off x="2312503" y="2184413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X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83" name="직사각형 282"/>
            <p:cNvSpPr/>
            <p:nvPr/>
          </p:nvSpPr>
          <p:spPr>
            <a:xfrm>
              <a:off x="3238116" y="29597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84" name="직사각형 283"/>
            <p:cNvSpPr/>
            <p:nvPr/>
          </p:nvSpPr>
          <p:spPr>
            <a:xfrm>
              <a:off x="3507746" y="295971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b2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85" name="직사각형 284"/>
            <p:cNvSpPr/>
            <p:nvPr/>
          </p:nvSpPr>
          <p:spPr>
            <a:xfrm>
              <a:off x="784936" y="673663"/>
              <a:ext cx="1527567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NO_SPLIT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286" name="직사각형 285"/>
            <p:cNvSpPr/>
            <p:nvPr/>
          </p:nvSpPr>
          <p:spPr>
            <a:xfrm>
              <a:off x="2312502" y="673662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87" name="직사각형 286"/>
            <p:cNvSpPr/>
            <p:nvPr/>
          </p:nvSpPr>
          <p:spPr>
            <a:xfrm>
              <a:off x="2968486" y="673655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88" name="직사각형 287"/>
            <p:cNvSpPr/>
            <p:nvPr/>
          </p:nvSpPr>
          <p:spPr>
            <a:xfrm>
              <a:off x="3238116" y="673652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89" name="직사각형 288"/>
            <p:cNvSpPr/>
            <p:nvPr/>
          </p:nvSpPr>
          <p:spPr>
            <a:xfrm>
              <a:off x="3507746" y="67364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90" name="직사각형 289"/>
            <p:cNvSpPr/>
            <p:nvPr/>
          </p:nvSpPr>
          <p:spPr>
            <a:xfrm>
              <a:off x="2968486" y="105134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91" name="직사각형 290"/>
            <p:cNvSpPr/>
            <p:nvPr/>
          </p:nvSpPr>
          <p:spPr>
            <a:xfrm>
              <a:off x="3238116" y="1051340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92" name="직사각형 291"/>
            <p:cNvSpPr/>
            <p:nvPr/>
          </p:nvSpPr>
          <p:spPr>
            <a:xfrm>
              <a:off x="3507746" y="1051337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93" name="직사각형 292"/>
            <p:cNvSpPr/>
            <p:nvPr/>
          </p:nvSpPr>
          <p:spPr>
            <a:xfrm>
              <a:off x="2968486" y="1429017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94" name="직사각형 293"/>
            <p:cNvSpPr/>
            <p:nvPr/>
          </p:nvSpPr>
          <p:spPr>
            <a:xfrm>
              <a:off x="3238116" y="142901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95" name="직사각형 294"/>
            <p:cNvSpPr/>
            <p:nvPr/>
          </p:nvSpPr>
          <p:spPr>
            <a:xfrm>
              <a:off x="3507746" y="1429011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96" name="직사각형 295"/>
            <p:cNvSpPr/>
            <p:nvPr/>
          </p:nvSpPr>
          <p:spPr>
            <a:xfrm>
              <a:off x="2968486" y="1806675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97" name="직사각형 296"/>
            <p:cNvSpPr/>
            <p:nvPr/>
          </p:nvSpPr>
          <p:spPr>
            <a:xfrm>
              <a:off x="3238116" y="1806672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98" name="직사각형 297"/>
            <p:cNvSpPr/>
            <p:nvPr/>
          </p:nvSpPr>
          <p:spPr>
            <a:xfrm>
              <a:off x="3507746" y="180666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99" name="직사각형 298"/>
            <p:cNvSpPr/>
            <p:nvPr/>
          </p:nvSpPr>
          <p:spPr>
            <a:xfrm>
              <a:off x="2968486" y="218433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00" name="직사각형 299"/>
            <p:cNvSpPr/>
            <p:nvPr/>
          </p:nvSpPr>
          <p:spPr>
            <a:xfrm>
              <a:off x="3238116" y="2184336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01" name="직사각형 300"/>
            <p:cNvSpPr/>
            <p:nvPr/>
          </p:nvSpPr>
          <p:spPr>
            <a:xfrm>
              <a:off x="3507746" y="218433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5" name="그룹 174"/>
          <p:cNvGrpSpPr/>
          <p:nvPr/>
        </p:nvGrpSpPr>
        <p:grpSpPr>
          <a:xfrm>
            <a:off x="8020495" y="3957394"/>
            <a:ext cx="988808" cy="819562"/>
            <a:chOff x="784935" y="295973"/>
            <a:chExt cx="2992441" cy="2266130"/>
          </a:xfrm>
        </p:grpSpPr>
        <p:sp>
          <p:nvSpPr>
            <p:cNvPr id="244" name="직사각형 243"/>
            <p:cNvSpPr/>
            <p:nvPr/>
          </p:nvSpPr>
          <p:spPr>
            <a:xfrm>
              <a:off x="2968482" y="29597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45" name="직사각형 244"/>
            <p:cNvSpPr/>
            <p:nvPr/>
          </p:nvSpPr>
          <p:spPr>
            <a:xfrm>
              <a:off x="784936" y="1051356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BI_VER_SPLIT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246" name="직사각형 245"/>
            <p:cNvSpPr/>
            <p:nvPr/>
          </p:nvSpPr>
          <p:spPr>
            <a:xfrm>
              <a:off x="784936" y="1429043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BI_HOR_SPLIT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247" name="직사각형 246"/>
            <p:cNvSpPr/>
            <p:nvPr/>
          </p:nvSpPr>
          <p:spPr>
            <a:xfrm>
              <a:off x="784936" y="1806729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TRI_VER_SPLIT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248" name="직사각형 247"/>
            <p:cNvSpPr/>
            <p:nvPr/>
          </p:nvSpPr>
          <p:spPr>
            <a:xfrm>
              <a:off x="784936" y="2184416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TRI_HOR_SPLIT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249" name="직사각형 248"/>
            <p:cNvSpPr/>
            <p:nvPr/>
          </p:nvSpPr>
          <p:spPr>
            <a:xfrm>
              <a:off x="2312499" y="295982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allowed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50" name="직사각형 249"/>
            <p:cNvSpPr/>
            <p:nvPr/>
          </p:nvSpPr>
          <p:spPr>
            <a:xfrm>
              <a:off x="2312500" y="1051355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X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51" name="직사각형 250"/>
            <p:cNvSpPr/>
            <p:nvPr/>
          </p:nvSpPr>
          <p:spPr>
            <a:xfrm>
              <a:off x="2312500" y="1429042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52" name="직사각형 251"/>
            <p:cNvSpPr/>
            <p:nvPr/>
          </p:nvSpPr>
          <p:spPr>
            <a:xfrm>
              <a:off x="2312500" y="1806728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X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53" name="직사각형 252"/>
            <p:cNvSpPr/>
            <p:nvPr/>
          </p:nvSpPr>
          <p:spPr>
            <a:xfrm>
              <a:off x="2312500" y="2184415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54" name="직사각형 253"/>
            <p:cNvSpPr/>
            <p:nvPr/>
          </p:nvSpPr>
          <p:spPr>
            <a:xfrm>
              <a:off x="3238112" y="295976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55" name="직사각형 254"/>
            <p:cNvSpPr/>
            <p:nvPr/>
          </p:nvSpPr>
          <p:spPr>
            <a:xfrm>
              <a:off x="3507742" y="29597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b2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56" name="직사각형 255"/>
            <p:cNvSpPr/>
            <p:nvPr/>
          </p:nvSpPr>
          <p:spPr>
            <a:xfrm>
              <a:off x="784935" y="673665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NO_SPLIT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257" name="직사각형 256"/>
            <p:cNvSpPr/>
            <p:nvPr/>
          </p:nvSpPr>
          <p:spPr>
            <a:xfrm>
              <a:off x="2312500" y="673664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58" name="직사각형 257"/>
            <p:cNvSpPr/>
            <p:nvPr/>
          </p:nvSpPr>
          <p:spPr>
            <a:xfrm>
              <a:off x="2968483" y="673656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59" name="직사각형 258"/>
            <p:cNvSpPr/>
            <p:nvPr/>
          </p:nvSpPr>
          <p:spPr>
            <a:xfrm>
              <a:off x="3238113" y="67365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60" name="직사각형 259"/>
            <p:cNvSpPr/>
            <p:nvPr/>
          </p:nvSpPr>
          <p:spPr>
            <a:xfrm>
              <a:off x="3507743" y="673651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61" name="직사각형 260"/>
            <p:cNvSpPr/>
            <p:nvPr/>
          </p:nvSpPr>
          <p:spPr>
            <a:xfrm>
              <a:off x="2968483" y="105134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62" name="직사각형 261"/>
            <p:cNvSpPr/>
            <p:nvPr/>
          </p:nvSpPr>
          <p:spPr>
            <a:xfrm>
              <a:off x="3238113" y="1051342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63" name="직사각형 262"/>
            <p:cNvSpPr/>
            <p:nvPr/>
          </p:nvSpPr>
          <p:spPr>
            <a:xfrm>
              <a:off x="3507743" y="1051338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64" name="직사각형 263"/>
            <p:cNvSpPr/>
            <p:nvPr/>
          </p:nvSpPr>
          <p:spPr>
            <a:xfrm>
              <a:off x="2968483" y="142901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65" name="직사각형 264"/>
            <p:cNvSpPr/>
            <p:nvPr/>
          </p:nvSpPr>
          <p:spPr>
            <a:xfrm>
              <a:off x="3238113" y="1429015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66" name="직사각형 265"/>
            <p:cNvSpPr/>
            <p:nvPr/>
          </p:nvSpPr>
          <p:spPr>
            <a:xfrm>
              <a:off x="3507743" y="1429011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67" name="직사각형 266"/>
            <p:cNvSpPr/>
            <p:nvPr/>
          </p:nvSpPr>
          <p:spPr>
            <a:xfrm>
              <a:off x="2968483" y="1806675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68" name="직사각형 267"/>
            <p:cNvSpPr/>
            <p:nvPr/>
          </p:nvSpPr>
          <p:spPr>
            <a:xfrm>
              <a:off x="3238113" y="180667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69" name="직사각형 268"/>
            <p:cNvSpPr/>
            <p:nvPr/>
          </p:nvSpPr>
          <p:spPr>
            <a:xfrm>
              <a:off x="3507743" y="180666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70" name="직사각형 269"/>
            <p:cNvSpPr/>
            <p:nvPr/>
          </p:nvSpPr>
          <p:spPr>
            <a:xfrm>
              <a:off x="2968482" y="2184337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71" name="직사각형 270"/>
            <p:cNvSpPr/>
            <p:nvPr/>
          </p:nvSpPr>
          <p:spPr>
            <a:xfrm>
              <a:off x="3238115" y="218433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72" name="직사각형 271"/>
            <p:cNvSpPr/>
            <p:nvPr/>
          </p:nvSpPr>
          <p:spPr>
            <a:xfrm>
              <a:off x="3507746" y="218433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6" name="그룹 175"/>
          <p:cNvGrpSpPr/>
          <p:nvPr/>
        </p:nvGrpSpPr>
        <p:grpSpPr>
          <a:xfrm>
            <a:off x="6867671" y="5060464"/>
            <a:ext cx="988808" cy="819562"/>
            <a:chOff x="784935" y="295973"/>
            <a:chExt cx="2992441" cy="2266130"/>
          </a:xfrm>
        </p:grpSpPr>
        <p:sp>
          <p:nvSpPr>
            <p:cNvPr id="215" name="직사각형 214"/>
            <p:cNvSpPr/>
            <p:nvPr/>
          </p:nvSpPr>
          <p:spPr>
            <a:xfrm>
              <a:off x="2968482" y="29597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16" name="직사각형 215"/>
            <p:cNvSpPr/>
            <p:nvPr/>
          </p:nvSpPr>
          <p:spPr>
            <a:xfrm>
              <a:off x="784936" y="1051356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BI_VER_SPLIT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217" name="직사각형 216"/>
            <p:cNvSpPr/>
            <p:nvPr/>
          </p:nvSpPr>
          <p:spPr>
            <a:xfrm>
              <a:off x="784936" y="1429043"/>
              <a:ext cx="152756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BI_HOR_SPLIT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218" name="직사각형 217"/>
            <p:cNvSpPr/>
            <p:nvPr/>
          </p:nvSpPr>
          <p:spPr>
            <a:xfrm>
              <a:off x="784936" y="1806729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TRI_VER_SPLIT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219" name="직사각형 218"/>
            <p:cNvSpPr/>
            <p:nvPr/>
          </p:nvSpPr>
          <p:spPr>
            <a:xfrm>
              <a:off x="784936" y="2184416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TRI_HOR_SPLIT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220" name="직사각형 219"/>
            <p:cNvSpPr/>
            <p:nvPr/>
          </p:nvSpPr>
          <p:spPr>
            <a:xfrm>
              <a:off x="2312499" y="295982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allowed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21" name="직사각형 220"/>
            <p:cNvSpPr/>
            <p:nvPr/>
          </p:nvSpPr>
          <p:spPr>
            <a:xfrm>
              <a:off x="2312500" y="1051355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22" name="직사각형 221"/>
            <p:cNvSpPr/>
            <p:nvPr/>
          </p:nvSpPr>
          <p:spPr>
            <a:xfrm>
              <a:off x="2312500" y="1429042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X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23" name="직사각형 222"/>
            <p:cNvSpPr/>
            <p:nvPr/>
          </p:nvSpPr>
          <p:spPr>
            <a:xfrm>
              <a:off x="2312500" y="1806728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X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24" name="직사각형 223"/>
            <p:cNvSpPr/>
            <p:nvPr/>
          </p:nvSpPr>
          <p:spPr>
            <a:xfrm>
              <a:off x="2312500" y="2184415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X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25" name="직사각형 224"/>
            <p:cNvSpPr/>
            <p:nvPr/>
          </p:nvSpPr>
          <p:spPr>
            <a:xfrm>
              <a:off x="3238112" y="295976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26" name="직사각형 225"/>
            <p:cNvSpPr/>
            <p:nvPr/>
          </p:nvSpPr>
          <p:spPr>
            <a:xfrm>
              <a:off x="3507742" y="29597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b2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27" name="직사각형 226"/>
            <p:cNvSpPr/>
            <p:nvPr/>
          </p:nvSpPr>
          <p:spPr>
            <a:xfrm>
              <a:off x="784935" y="673665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NO_SPLIT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228" name="직사각형 227"/>
            <p:cNvSpPr/>
            <p:nvPr/>
          </p:nvSpPr>
          <p:spPr>
            <a:xfrm>
              <a:off x="2312500" y="673664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29" name="직사각형 228"/>
            <p:cNvSpPr/>
            <p:nvPr/>
          </p:nvSpPr>
          <p:spPr>
            <a:xfrm>
              <a:off x="2968483" y="673656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30" name="직사각형 229"/>
            <p:cNvSpPr/>
            <p:nvPr/>
          </p:nvSpPr>
          <p:spPr>
            <a:xfrm>
              <a:off x="3238113" y="67365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31" name="직사각형 230"/>
            <p:cNvSpPr/>
            <p:nvPr/>
          </p:nvSpPr>
          <p:spPr>
            <a:xfrm>
              <a:off x="3507743" y="673651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32" name="직사각형 231"/>
            <p:cNvSpPr/>
            <p:nvPr/>
          </p:nvSpPr>
          <p:spPr>
            <a:xfrm>
              <a:off x="2968483" y="105134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33" name="직사각형 232"/>
            <p:cNvSpPr/>
            <p:nvPr/>
          </p:nvSpPr>
          <p:spPr>
            <a:xfrm>
              <a:off x="3238113" y="1051342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34" name="직사각형 233"/>
            <p:cNvSpPr/>
            <p:nvPr/>
          </p:nvSpPr>
          <p:spPr>
            <a:xfrm>
              <a:off x="3507743" y="1051338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35" name="직사각형 234"/>
            <p:cNvSpPr/>
            <p:nvPr/>
          </p:nvSpPr>
          <p:spPr>
            <a:xfrm>
              <a:off x="2968483" y="142901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36" name="직사각형 235"/>
            <p:cNvSpPr/>
            <p:nvPr/>
          </p:nvSpPr>
          <p:spPr>
            <a:xfrm>
              <a:off x="3238113" y="1429015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37" name="직사각형 236"/>
            <p:cNvSpPr/>
            <p:nvPr/>
          </p:nvSpPr>
          <p:spPr>
            <a:xfrm>
              <a:off x="3507743" y="1429011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38" name="직사각형 237"/>
            <p:cNvSpPr/>
            <p:nvPr/>
          </p:nvSpPr>
          <p:spPr>
            <a:xfrm>
              <a:off x="2968483" y="1806675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39" name="직사각형 238"/>
            <p:cNvSpPr/>
            <p:nvPr/>
          </p:nvSpPr>
          <p:spPr>
            <a:xfrm>
              <a:off x="3238113" y="180667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40" name="직사각형 239"/>
            <p:cNvSpPr/>
            <p:nvPr/>
          </p:nvSpPr>
          <p:spPr>
            <a:xfrm>
              <a:off x="3507743" y="180666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41" name="직사각형 240"/>
            <p:cNvSpPr/>
            <p:nvPr/>
          </p:nvSpPr>
          <p:spPr>
            <a:xfrm>
              <a:off x="2968482" y="2184337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42" name="직사각형 241"/>
            <p:cNvSpPr/>
            <p:nvPr/>
          </p:nvSpPr>
          <p:spPr>
            <a:xfrm>
              <a:off x="3238115" y="218433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43" name="직사각형 242"/>
            <p:cNvSpPr/>
            <p:nvPr/>
          </p:nvSpPr>
          <p:spPr>
            <a:xfrm>
              <a:off x="3507746" y="218433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7" name="그룹 176"/>
          <p:cNvGrpSpPr/>
          <p:nvPr/>
        </p:nvGrpSpPr>
        <p:grpSpPr>
          <a:xfrm>
            <a:off x="8020495" y="5060464"/>
            <a:ext cx="988808" cy="819562"/>
            <a:chOff x="784935" y="295973"/>
            <a:chExt cx="2992441" cy="2266130"/>
          </a:xfrm>
        </p:grpSpPr>
        <p:sp>
          <p:nvSpPr>
            <p:cNvPr id="186" name="직사각형 185"/>
            <p:cNvSpPr/>
            <p:nvPr/>
          </p:nvSpPr>
          <p:spPr>
            <a:xfrm>
              <a:off x="2968482" y="29597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187" name="직사각형 186"/>
            <p:cNvSpPr/>
            <p:nvPr/>
          </p:nvSpPr>
          <p:spPr>
            <a:xfrm>
              <a:off x="784936" y="1051356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BI_VER_SPLIT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188" name="직사각형 187"/>
            <p:cNvSpPr/>
            <p:nvPr/>
          </p:nvSpPr>
          <p:spPr>
            <a:xfrm>
              <a:off x="784936" y="1429043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BI_HOR_SPLIT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189" name="직사각형 188"/>
            <p:cNvSpPr/>
            <p:nvPr/>
          </p:nvSpPr>
          <p:spPr>
            <a:xfrm>
              <a:off x="784936" y="1806729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TRI_VER_SPLIT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190" name="직사각형 189"/>
            <p:cNvSpPr/>
            <p:nvPr/>
          </p:nvSpPr>
          <p:spPr>
            <a:xfrm>
              <a:off x="784936" y="2184416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TRI_HOR_SPLIT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191" name="직사각형 190"/>
            <p:cNvSpPr/>
            <p:nvPr/>
          </p:nvSpPr>
          <p:spPr>
            <a:xfrm>
              <a:off x="2312499" y="295982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allowed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192" name="직사각형 191"/>
            <p:cNvSpPr/>
            <p:nvPr/>
          </p:nvSpPr>
          <p:spPr>
            <a:xfrm>
              <a:off x="2312500" y="1051355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X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193" name="직사각형 192"/>
            <p:cNvSpPr/>
            <p:nvPr/>
          </p:nvSpPr>
          <p:spPr>
            <a:xfrm>
              <a:off x="2312500" y="1429042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194" name="직사각형 193"/>
            <p:cNvSpPr/>
            <p:nvPr/>
          </p:nvSpPr>
          <p:spPr>
            <a:xfrm>
              <a:off x="2312500" y="1806728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X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195" name="직사각형 194"/>
            <p:cNvSpPr/>
            <p:nvPr/>
          </p:nvSpPr>
          <p:spPr>
            <a:xfrm>
              <a:off x="2312500" y="2184415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X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196" name="직사각형 195"/>
            <p:cNvSpPr/>
            <p:nvPr/>
          </p:nvSpPr>
          <p:spPr>
            <a:xfrm>
              <a:off x="3238112" y="295976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197" name="직사각형 196"/>
            <p:cNvSpPr/>
            <p:nvPr/>
          </p:nvSpPr>
          <p:spPr>
            <a:xfrm>
              <a:off x="3507742" y="29597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b2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198" name="직사각형 197"/>
            <p:cNvSpPr/>
            <p:nvPr/>
          </p:nvSpPr>
          <p:spPr>
            <a:xfrm>
              <a:off x="784935" y="673665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NO_SPLIT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199" name="직사각형 198"/>
            <p:cNvSpPr/>
            <p:nvPr/>
          </p:nvSpPr>
          <p:spPr>
            <a:xfrm>
              <a:off x="2312500" y="673664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00" name="직사각형 199"/>
            <p:cNvSpPr/>
            <p:nvPr/>
          </p:nvSpPr>
          <p:spPr>
            <a:xfrm>
              <a:off x="2968483" y="673656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01" name="직사각형 200"/>
            <p:cNvSpPr/>
            <p:nvPr/>
          </p:nvSpPr>
          <p:spPr>
            <a:xfrm>
              <a:off x="3238113" y="67365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02" name="직사각형 201"/>
            <p:cNvSpPr/>
            <p:nvPr/>
          </p:nvSpPr>
          <p:spPr>
            <a:xfrm>
              <a:off x="3507743" y="673651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03" name="직사각형 202"/>
            <p:cNvSpPr/>
            <p:nvPr/>
          </p:nvSpPr>
          <p:spPr>
            <a:xfrm>
              <a:off x="2968483" y="105134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04" name="직사각형 203"/>
            <p:cNvSpPr/>
            <p:nvPr/>
          </p:nvSpPr>
          <p:spPr>
            <a:xfrm>
              <a:off x="3238113" y="1051342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05" name="직사각형 204"/>
            <p:cNvSpPr/>
            <p:nvPr/>
          </p:nvSpPr>
          <p:spPr>
            <a:xfrm>
              <a:off x="3507743" y="1051338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06" name="직사각형 205"/>
            <p:cNvSpPr/>
            <p:nvPr/>
          </p:nvSpPr>
          <p:spPr>
            <a:xfrm>
              <a:off x="2968483" y="142901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07" name="직사각형 206"/>
            <p:cNvSpPr/>
            <p:nvPr/>
          </p:nvSpPr>
          <p:spPr>
            <a:xfrm>
              <a:off x="3238113" y="1429015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08" name="직사각형 207"/>
            <p:cNvSpPr/>
            <p:nvPr/>
          </p:nvSpPr>
          <p:spPr>
            <a:xfrm>
              <a:off x="3507743" y="1429011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09" name="직사각형 208"/>
            <p:cNvSpPr/>
            <p:nvPr/>
          </p:nvSpPr>
          <p:spPr>
            <a:xfrm>
              <a:off x="2968483" y="1806675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10" name="직사각형 209"/>
            <p:cNvSpPr/>
            <p:nvPr/>
          </p:nvSpPr>
          <p:spPr>
            <a:xfrm>
              <a:off x="3238113" y="180667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11" name="직사각형 210"/>
            <p:cNvSpPr/>
            <p:nvPr/>
          </p:nvSpPr>
          <p:spPr>
            <a:xfrm>
              <a:off x="3507743" y="180666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12" name="직사각형 211"/>
            <p:cNvSpPr/>
            <p:nvPr/>
          </p:nvSpPr>
          <p:spPr>
            <a:xfrm>
              <a:off x="2968482" y="2184337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13" name="직사각형 212"/>
            <p:cNvSpPr/>
            <p:nvPr/>
          </p:nvSpPr>
          <p:spPr>
            <a:xfrm>
              <a:off x="3238115" y="218433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14" name="직사각형 213"/>
            <p:cNvSpPr/>
            <p:nvPr/>
          </p:nvSpPr>
          <p:spPr>
            <a:xfrm>
              <a:off x="3507746" y="218433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178" name="직사각형 177"/>
          <p:cNvSpPr/>
          <p:nvPr/>
        </p:nvSpPr>
        <p:spPr>
          <a:xfrm>
            <a:off x="4525725" y="3892153"/>
            <a:ext cx="1066181" cy="95002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" tIns="0" rIns="0" bIns="0" rtlCol="0" anchor="ctr"/>
          <a:lstStyle/>
          <a:p>
            <a:pPr algn="ctr"/>
            <a:endParaRPr lang="ko-KR" altLang="en-US" sz="1050"/>
          </a:p>
        </p:txBody>
      </p:sp>
      <p:sp>
        <p:nvSpPr>
          <p:cNvPr id="179" name="직사각형 178"/>
          <p:cNvSpPr/>
          <p:nvPr/>
        </p:nvSpPr>
        <p:spPr>
          <a:xfrm>
            <a:off x="5674934" y="3892153"/>
            <a:ext cx="3394162" cy="95002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" tIns="0" rIns="0" bIns="0" rtlCol="0" anchor="ctr"/>
          <a:lstStyle/>
          <a:p>
            <a:pPr algn="ctr"/>
            <a:endParaRPr lang="ko-KR" altLang="en-US" sz="1050"/>
          </a:p>
        </p:txBody>
      </p:sp>
      <p:sp>
        <p:nvSpPr>
          <p:cNvPr id="180" name="직사각형 179"/>
          <p:cNvSpPr/>
          <p:nvPr/>
        </p:nvSpPr>
        <p:spPr>
          <a:xfrm>
            <a:off x="4525725" y="4995223"/>
            <a:ext cx="2225700" cy="95002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" tIns="0" rIns="0" bIns="0" rtlCol="0" anchor="ctr"/>
          <a:lstStyle/>
          <a:p>
            <a:pPr algn="ctr"/>
            <a:endParaRPr lang="ko-KR" altLang="en-US" sz="1050"/>
          </a:p>
        </p:txBody>
      </p:sp>
      <p:sp>
        <p:nvSpPr>
          <p:cNvPr id="181" name="직사각형 180"/>
          <p:cNvSpPr/>
          <p:nvPr/>
        </p:nvSpPr>
        <p:spPr>
          <a:xfrm>
            <a:off x="6831318" y="4995223"/>
            <a:ext cx="2234902" cy="95002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" tIns="0" rIns="0" bIns="0" rtlCol="0" anchor="ctr"/>
          <a:lstStyle/>
          <a:p>
            <a:pPr algn="ctr"/>
            <a:endParaRPr lang="ko-KR" altLang="en-US" sz="1050"/>
          </a:p>
        </p:txBody>
      </p:sp>
      <p:sp>
        <p:nvSpPr>
          <p:cNvPr id="182" name="TextBox 181"/>
          <p:cNvSpPr txBox="1"/>
          <p:nvPr/>
        </p:nvSpPr>
        <p:spPr>
          <a:xfrm>
            <a:off x="4654487" y="4836121"/>
            <a:ext cx="785586" cy="92333"/>
          </a:xfrm>
          <a:prstGeom prst="rect">
            <a:avLst/>
          </a:prstGeom>
          <a:noFill/>
        </p:spPr>
        <p:txBody>
          <a:bodyPr wrap="none" lIns="14400" tIns="0" rIns="0" bIns="0" rtlCol="0">
            <a:spAutoFit/>
          </a:bodyPr>
          <a:lstStyle/>
          <a:p>
            <a:r>
              <a:rPr lang="en-US" altLang="ko-KR" sz="600" dirty="0"/>
              <a:t>Number of split modes 4</a:t>
            </a:r>
            <a:endParaRPr lang="ko-KR" altLang="en-US" sz="600" dirty="0"/>
          </a:p>
        </p:txBody>
      </p:sp>
      <p:sp>
        <p:nvSpPr>
          <p:cNvPr id="183" name="TextBox 182"/>
          <p:cNvSpPr txBox="1"/>
          <p:nvPr/>
        </p:nvSpPr>
        <p:spPr>
          <a:xfrm>
            <a:off x="6978056" y="4836121"/>
            <a:ext cx="785586" cy="92333"/>
          </a:xfrm>
          <a:prstGeom prst="rect">
            <a:avLst/>
          </a:prstGeom>
          <a:noFill/>
        </p:spPr>
        <p:txBody>
          <a:bodyPr wrap="none" lIns="14400" tIns="0" rIns="0" bIns="0" rtlCol="0">
            <a:spAutoFit/>
          </a:bodyPr>
          <a:lstStyle/>
          <a:p>
            <a:r>
              <a:rPr lang="en-US" altLang="ko-KR" sz="600" dirty="0"/>
              <a:t>Number of split modes 2</a:t>
            </a:r>
            <a:endParaRPr lang="ko-KR" altLang="en-US" sz="600" dirty="0"/>
          </a:p>
        </p:txBody>
      </p:sp>
      <p:sp>
        <p:nvSpPr>
          <p:cNvPr id="184" name="TextBox 183"/>
          <p:cNvSpPr txBox="1"/>
          <p:nvPr/>
        </p:nvSpPr>
        <p:spPr>
          <a:xfrm>
            <a:off x="5250659" y="5944453"/>
            <a:ext cx="785586" cy="92333"/>
          </a:xfrm>
          <a:prstGeom prst="rect">
            <a:avLst/>
          </a:prstGeom>
          <a:noFill/>
        </p:spPr>
        <p:txBody>
          <a:bodyPr wrap="none" lIns="14400" tIns="0" rIns="0" bIns="0" rtlCol="0">
            <a:spAutoFit/>
          </a:bodyPr>
          <a:lstStyle/>
          <a:p>
            <a:r>
              <a:rPr lang="en-US" altLang="ko-KR" sz="600" dirty="0"/>
              <a:t>Number of split modes 3</a:t>
            </a:r>
            <a:endParaRPr lang="ko-KR" altLang="en-US" sz="600" dirty="0"/>
          </a:p>
        </p:txBody>
      </p:sp>
      <p:sp>
        <p:nvSpPr>
          <p:cNvPr id="185" name="TextBox 184"/>
          <p:cNvSpPr txBox="1"/>
          <p:nvPr/>
        </p:nvSpPr>
        <p:spPr>
          <a:xfrm>
            <a:off x="7567825" y="5944454"/>
            <a:ext cx="803218" cy="92333"/>
          </a:xfrm>
          <a:prstGeom prst="rect">
            <a:avLst/>
          </a:prstGeom>
          <a:noFill/>
        </p:spPr>
        <p:txBody>
          <a:bodyPr wrap="none" lIns="14400" tIns="0" rIns="0" bIns="0" rtlCol="0">
            <a:spAutoFit/>
          </a:bodyPr>
          <a:lstStyle/>
          <a:p>
            <a:r>
              <a:rPr lang="en-US" altLang="ko-KR" sz="600" dirty="0"/>
              <a:t>Number of split modes 1</a:t>
            </a:r>
            <a:endParaRPr lang="ko-KR" altLang="en-US" sz="600" dirty="0"/>
          </a:p>
        </p:txBody>
      </p:sp>
      <p:sp>
        <p:nvSpPr>
          <p:cNvPr id="418" name="직사각형 417"/>
          <p:cNvSpPr/>
          <p:nvPr/>
        </p:nvSpPr>
        <p:spPr>
          <a:xfrm>
            <a:off x="4486354" y="3830440"/>
            <a:ext cx="4615249" cy="226076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419" name="TextBox 418"/>
          <p:cNvSpPr txBox="1"/>
          <p:nvPr/>
        </p:nvSpPr>
        <p:spPr>
          <a:xfrm>
            <a:off x="1247386" y="6088102"/>
            <a:ext cx="16142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" b="1" dirty="0"/>
              <a:t>Example of allowed split modes</a:t>
            </a:r>
            <a:endParaRPr lang="ko-KR" altLang="en-US" sz="800" b="1" dirty="0"/>
          </a:p>
        </p:txBody>
      </p:sp>
      <p:sp>
        <p:nvSpPr>
          <p:cNvPr id="420" name="TextBox 419"/>
          <p:cNvSpPr txBox="1"/>
          <p:nvPr/>
        </p:nvSpPr>
        <p:spPr>
          <a:xfrm>
            <a:off x="5841578" y="6099892"/>
            <a:ext cx="16142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" b="1" dirty="0"/>
              <a:t>Example of bits assignment</a:t>
            </a:r>
            <a:endParaRPr lang="ko-KR" altLang="en-US" sz="800" b="1" dirty="0"/>
          </a:p>
        </p:txBody>
      </p:sp>
    </p:spTree>
    <p:extLst>
      <p:ext uri="{BB962C8B-B14F-4D97-AF65-F5344CB8AC3E}">
        <p14:creationId xmlns:p14="http://schemas.microsoft.com/office/powerpoint/2010/main" val="389940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kern="0" dirty="0">
                <a:solidFill>
                  <a:srgbClr val="000000"/>
                </a:solidFill>
                <a:latin typeface="+mn-ea"/>
              </a:rPr>
              <a:t>Split Unit Coding Order (SUCO)</a:t>
            </a:r>
          </a:p>
          <a:p>
            <a:pPr lvl="1"/>
            <a:r>
              <a:rPr lang="en-US" altLang="ko-KR" sz="1400" dirty="0"/>
              <a:t>Signaling of child tree coding order for each vertical split</a:t>
            </a:r>
          </a:p>
          <a:p>
            <a:pPr lvl="2"/>
            <a:r>
              <a:rPr lang="en-US" altLang="ko-KR" sz="1200" dirty="0"/>
              <a:t>1 flag for each vertical split (</a:t>
            </a:r>
            <a:r>
              <a:rPr lang="en-US" altLang="ko-KR" sz="1200" dirty="0">
                <a:sym typeface="Wingdings" panose="05000000000000000000" pitchFamily="2" charset="2"/>
              </a:rPr>
              <a:t>SPLIT_BI_VER, SPLIT_TR_VER, SPLIT_QT</a:t>
            </a:r>
            <a:r>
              <a:rPr lang="en-US" altLang="ko-KR" sz="1200" dirty="0"/>
              <a:t>)</a:t>
            </a:r>
          </a:p>
          <a:p>
            <a:pPr lvl="2"/>
            <a:r>
              <a:rPr lang="en-US" altLang="ko-KR" sz="1200" dirty="0"/>
              <a:t>Same direction for above two and bottom two for SPLIT_QT</a:t>
            </a:r>
          </a:p>
          <a:p>
            <a:pPr lvl="1"/>
            <a:r>
              <a:rPr lang="en-US" altLang="ko-KR" sz="1400" dirty="0">
                <a:sym typeface="Wingdings" panose="05000000000000000000" pitchFamily="2" charset="2"/>
              </a:rPr>
              <a:t>Applied depth</a:t>
            </a:r>
          </a:p>
          <a:p>
            <a:pPr lvl="2"/>
            <a:r>
              <a:rPr lang="en-US" altLang="ko-KR" sz="1200" dirty="0">
                <a:sym typeface="Wingdings" panose="05000000000000000000" pitchFamily="2" charset="2"/>
              </a:rPr>
              <a:t>MIN_SUCO_DEPTH: min(log2_width, log2_height)</a:t>
            </a:r>
          </a:p>
          <a:p>
            <a:pPr lvl="2"/>
            <a:r>
              <a:rPr lang="en-US" altLang="ko-KR" sz="1200" dirty="0">
                <a:sym typeface="Wingdings" panose="05000000000000000000" pitchFamily="2" charset="2"/>
              </a:rPr>
              <a:t>MAX_SUCO_DEPTH: max(log2_width, log2_height)</a:t>
            </a:r>
          </a:p>
          <a:p>
            <a:pPr lvl="1"/>
            <a:r>
              <a:rPr lang="en-US" altLang="ko-KR" sz="1400" dirty="0">
                <a:sym typeface="Wingdings" panose="05000000000000000000" pitchFamily="2" charset="2"/>
              </a:rPr>
              <a:t>Intra/Inter prediction modification according to Left/Right availability</a:t>
            </a:r>
          </a:p>
          <a:p>
            <a:pPr lvl="2"/>
            <a:r>
              <a:rPr lang="en-US" altLang="ko-KR" sz="1200" dirty="0">
                <a:sym typeface="Wingdings" panose="05000000000000000000" pitchFamily="2" charset="2"/>
              </a:rPr>
              <a:t>LR_10, LR_01, LR_11, LR_00</a:t>
            </a:r>
            <a:endParaRPr lang="en-US" altLang="ko-KR" sz="1200" dirty="0"/>
          </a:p>
          <a:p>
            <a:pPr lvl="1"/>
            <a:endParaRPr lang="en-US" altLang="ko-KR" kern="0" dirty="0">
              <a:solidFill>
                <a:srgbClr val="000000"/>
              </a:solidFill>
              <a:latin typeface="+mn-ea"/>
            </a:endParaRPr>
          </a:p>
          <a:p>
            <a:endParaRPr lang="ko-KR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Block coding order</a:t>
            </a:r>
            <a:endParaRPr lang="ko-KR" alt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7158991" y="1153323"/>
            <a:ext cx="1804552" cy="1807920"/>
            <a:chOff x="4143438" y="1196752"/>
            <a:chExt cx="3856989" cy="3816424"/>
          </a:xfrm>
        </p:grpSpPr>
        <p:sp>
          <p:nvSpPr>
            <p:cNvPr id="5" name="Rectangle 4"/>
            <p:cNvSpPr/>
            <p:nvPr/>
          </p:nvSpPr>
          <p:spPr bwMode="auto">
            <a:xfrm>
              <a:off x="4146140" y="1196831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6" name="Rectangle 5"/>
            <p:cNvSpPr/>
            <p:nvPr/>
          </p:nvSpPr>
          <p:spPr bwMode="auto">
            <a:xfrm>
              <a:off x="4627206" y="1196752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5108165" y="1196831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5589231" y="1196752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4146140" y="1673078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10" name="Rectangle 9"/>
            <p:cNvSpPr/>
            <p:nvPr/>
          </p:nvSpPr>
          <p:spPr bwMode="auto">
            <a:xfrm>
              <a:off x="4627206" y="1672999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11" name="Rectangle 10"/>
            <p:cNvSpPr/>
            <p:nvPr/>
          </p:nvSpPr>
          <p:spPr bwMode="auto">
            <a:xfrm>
              <a:off x="5108165" y="1673078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12" name="Rectangle 11"/>
            <p:cNvSpPr/>
            <p:nvPr/>
          </p:nvSpPr>
          <p:spPr bwMode="auto">
            <a:xfrm>
              <a:off x="5589231" y="1672999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13" name="Rectangle 12"/>
            <p:cNvSpPr/>
            <p:nvPr/>
          </p:nvSpPr>
          <p:spPr bwMode="auto">
            <a:xfrm>
              <a:off x="5108165" y="2149325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14" name="Rectangle 13"/>
            <p:cNvSpPr/>
            <p:nvPr/>
          </p:nvSpPr>
          <p:spPr bwMode="auto">
            <a:xfrm>
              <a:off x="5589231" y="2149245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15" name="Rectangle 14"/>
            <p:cNvSpPr/>
            <p:nvPr/>
          </p:nvSpPr>
          <p:spPr bwMode="auto">
            <a:xfrm>
              <a:off x="4143438" y="2636912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6070190" y="1196752"/>
              <a:ext cx="1924050" cy="1905013"/>
              <a:chOff x="6300192" y="4005064"/>
              <a:chExt cx="1152128" cy="1152144"/>
            </a:xfrm>
            <a:noFill/>
          </p:grpSpPr>
          <p:sp>
            <p:nvSpPr>
              <p:cNvPr id="71" name="Rectangle 70"/>
              <p:cNvSpPr/>
              <p:nvPr/>
            </p:nvSpPr>
            <p:spPr bwMode="auto">
              <a:xfrm>
                <a:off x="6300192" y="4005112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72" name="Rectangle 71"/>
              <p:cNvSpPr/>
              <p:nvPr/>
            </p:nvSpPr>
            <p:spPr bwMode="auto">
              <a:xfrm>
                <a:off x="6588256" y="4005064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73" name="Rectangle 72"/>
              <p:cNvSpPr/>
              <p:nvPr/>
            </p:nvSpPr>
            <p:spPr bwMode="auto">
              <a:xfrm>
                <a:off x="6876256" y="4005112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74" name="Rectangle 73"/>
              <p:cNvSpPr/>
              <p:nvPr/>
            </p:nvSpPr>
            <p:spPr bwMode="auto">
              <a:xfrm>
                <a:off x="7164320" y="4005064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75" name="Rectangle 74"/>
              <p:cNvSpPr/>
              <p:nvPr/>
            </p:nvSpPr>
            <p:spPr bwMode="auto">
              <a:xfrm>
                <a:off x="6300192" y="4293144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76" name="Rectangle 75"/>
              <p:cNvSpPr/>
              <p:nvPr/>
            </p:nvSpPr>
            <p:spPr bwMode="auto">
              <a:xfrm>
                <a:off x="6588256" y="4293096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77" name="Rectangle 76"/>
              <p:cNvSpPr/>
              <p:nvPr/>
            </p:nvSpPr>
            <p:spPr bwMode="auto">
              <a:xfrm>
                <a:off x="6876256" y="4293144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78" name="Rectangle 77"/>
              <p:cNvSpPr/>
              <p:nvPr/>
            </p:nvSpPr>
            <p:spPr bwMode="auto">
              <a:xfrm>
                <a:off x="7164320" y="4293096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79" name="Rectangle 78"/>
              <p:cNvSpPr/>
              <p:nvPr/>
            </p:nvSpPr>
            <p:spPr bwMode="auto">
              <a:xfrm>
                <a:off x="6300192" y="4581176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80" name="Rectangle 79"/>
              <p:cNvSpPr/>
              <p:nvPr/>
            </p:nvSpPr>
            <p:spPr bwMode="auto">
              <a:xfrm>
                <a:off x="6588256" y="4581128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81" name="Rectangle 80"/>
              <p:cNvSpPr/>
              <p:nvPr/>
            </p:nvSpPr>
            <p:spPr bwMode="auto">
              <a:xfrm>
                <a:off x="6876256" y="4581176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82" name="Rectangle 81"/>
              <p:cNvSpPr/>
              <p:nvPr/>
            </p:nvSpPr>
            <p:spPr bwMode="auto">
              <a:xfrm>
                <a:off x="7164320" y="4581128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83" name="Rectangle 82"/>
              <p:cNvSpPr/>
              <p:nvPr/>
            </p:nvSpPr>
            <p:spPr bwMode="auto">
              <a:xfrm>
                <a:off x="6300192" y="4869208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84" name="Rectangle 83"/>
              <p:cNvSpPr/>
              <p:nvPr/>
            </p:nvSpPr>
            <p:spPr bwMode="auto">
              <a:xfrm>
                <a:off x="6588256" y="4869160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85" name="Rectangle 84"/>
              <p:cNvSpPr/>
              <p:nvPr/>
            </p:nvSpPr>
            <p:spPr bwMode="auto">
              <a:xfrm>
                <a:off x="6876256" y="4869208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86" name="Rectangle 85"/>
              <p:cNvSpPr/>
              <p:nvPr/>
            </p:nvSpPr>
            <p:spPr bwMode="auto">
              <a:xfrm>
                <a:off x="7164320" y="4869160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</p:grpSp>
        <p:sp>
          <p:nvSpPr>
            <p:cNvPr id="17" name="Rectangle 16"/>
            <p:cNvSpPr/>
            <p:nvPr/>
          </p:nvSpPr>
          <p:spPr bwMode="auto">
            <a:xfrm>
              <a:off x="4146140" y="3101818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18" name="Rectangle 17"/>
            <p:cNvSpPr/>
            <p:nvPr/>
          </p:nvSpPr>
          <p:spPr bwMode="auto">
            <a:xfrm>
              <a:off x="4627206" y="3101739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19" name="Rectangle 18"/>
            <p:cNvSpPr/>
            <p:nvPr/>
          </p:nvSpPr>
          <p:spPr bwMode="auto">
            <a:xfrm>
              <a:off x="5108165" y="3101818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0" name="Rectangle 19"/>
            <p:cNvSpPr/>
            <p:nvPr/>
          </p:nvSpPr>
          <p:spPr bwMode="auto">
            <a:xfrm>
              <a:off x="5589231" y="3101739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1" name="Rectangle 20"/>
            <p:cNvSpPr/>
            <p:nvPr/>
          </p:nvSpPr>
          <p:spPr bwMode="auto">
            <a:xfrm>
              <a:off x="4146140" y="3578065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2" name="Rectangle 21"/>
            <p:cNvSpPr/>
            <p:nvPr/>
          </p:nvSpPr>
          <p:spPr bwMode="auto">
            <a:xfrm>
              <a:off x="4627206" y="3577985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3" name="Rectangle 22"/>
            <p:cNvSpPr/>
            <p:nvPr/>
          </p:nvSpPr>
          <p:spPr bwMode="auto">
            <a:xfrm>
              <a:off x="5108165" y="3578065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4" name="Rectangle 23"/>
            <p:cNvSpPr/>
            <p:nvPr/>
          </p:nvSpPr>
          <p:spPr bwMode="auto">
            <a:xfrm>
              <a:off x="5589231" y="3577985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5" name="Rectangle 24"/>
            <p:cNvSpPr/>
            <p:nvPr/>
          </p:nvSpPr>
          <p:spPr bwMode="auto">
            <a:xfrm>
              <a:off x="4146140" y="4054312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6" name="Rectangle 25"/>
            <p:cNvSpPr/>
            <p:nvPr/>
          </p:nvSpPr>
          <p:spPr bwMode="auto">
            <a:xfrm>
              <a:off x="4627206" y="4054232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7" name="Rectangle 26"/>
            <p:cNvSpPr/>
            <p:nvPr/>
          </p:nvSpPr>
          <p:spPr bwMode="auto">
            <a:xfrm>
              <a:off x="5108165" y="4054312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8" name="Rectangle 27"/>
            <p:cNvSpPr/>
            <p:nvPr/>
          </p:nvSpPr>
          <p:spPr bwMode="auto">
            <a:xfrm>
              <a:off x="5589231" y="4054232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9" name="Rectangle 28"/>
            <p:cNvSpPr/>
            <p:nvPr/>
          </p:nvSpPr>
          <p:spPr bwMode="auto">
            <a:xfrm>
              <a:off x="4146140" y="4530558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0" name="Rectangle 29"/>
            <p:cNvSpPr/>
            <p:nvPr/>
          </p:nvSpPr>
          <p:spPr bwMode="auto">
            <a:xfrm>
              <a:off x="4627206" y="4530479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1" name="Rectangle 30"/>
            <p:cNvSpPr/>
            <p:nvPr/>
          </p:nvSpPr>
          <p:spPr bwMode="auto">
            <a:xfrm>
              <a:off x="5108165" y="4530558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2" name="Rectangle 31"/>
            <p:cNvSpPr/>
            <p:nvPr/>
          </p:nvSpPr>
          <p:spPr bwMode="auto">
            <a:xfrm>
              <a:off x="5589231" y="4530479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6070190" y="3101739"/>
              <a:ext cx="1924050" cy="1905013"/>
              <a:chOff x="6300192" y="4005064"/>
              <a:chExt cx="1152128" cy="1152144"/>
            </a:xfrm>
          </p:grpSpPr>
          <p:sp>
            <p:nvSpPr>
              <p:cNvPr id="55" name="Rectangle 54"/>
              <p:cNvSpPr/>
              <p:nvPr/>
            </p:nvSpPr>
            <p:spPr bwMode="auto">
              <a:xfrm>
                <a:off x="6300192" y="4005112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56" name="Rectangle 55"/>
              <p:cNvSpPr/>
              <p:nvPr/>
            </p:nvSpPr>
            <p:spPr bwMode="auto">
              <a:xfrm>
                <a:off x="6588256" y="4005064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57" name="Rectangle 56"/>
              <p:cNvSpPr/>
              <p:nvPr/>
            </p:nvSpPr>
            <p:spPr bwMode="auto">
              <a:xfrm>
                <a:off x="6876256" y="4005112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58" name="Rectangle 57"/>
              <p:cNvSpPr/>
              <p:nvPr/>
            </p:nvSpPr>
            <p:spPr bwMode="auto">
              <a:xfrm>
                <a:off x="7164320" y="4005064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59" name="Rectangle 58"/>
              <p:cNvSpPr/>
              <p:nvPr/>
            </p:nvSpPr>
            <p:spPr bwMode="auto">
              <a:xfrm>
                <a:off x="6300192" y="4293144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60" name="Rectangle 59"/>
              <p:cNvSpPr/>
              <p:nvPr/>
            </p:nvSpPr>
            <p:spPr bwMode="auto">
              <a:xfrm>
                <a:off x="6588256" y="4293096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61" name="Rectangle 60"/>
              <p:cNvSpPr/>
              <p:nvPr/>
            </p:nvSpPr>
            <p:spPr bwMode="auto">
              <a:xfrm>
                <a:off x="6876256" y="4293144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62" name="Rectangle 61"/>
              <p:cNvSpPr/>
              <p:nvPr/>
            </p:nvSpPr>
            <p:spPr bwMode="auto">
              <a:xfrm>
                <a:off x="7164320" y="4293096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63" name="Rectangle 62"/>
              <p:cNvSpPr/>
              <p:nvPr/>
            </p:nvSpPr>
            <p:spPr bwMode="auto">
              <a:xfrm>
                <a:off x="6300192" y="4581176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64" name="Rectangle 63"/>
              <p:cNvSpPr/>
              <p:nvPr/>
            </p:nvSpPr>
            <p:spPr bwMode="auto">
              <a:xfrm>
                <a:off x="6588256" y="4581128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65" name="Rectangle 64"/>
              <p:cNvSpPr/>
              <p:nvPr/>
            </p:nvSpPr>
            <p:spPr bwMode="auto">
              <a:xfrm>
                <a:off x="6876256" y="4581176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66" name="Rectangle 65"/>
              <p:cNvSpPr/>
              <p:nvPr/>
            </p:nvSpPr>
            <p:spPr bwMode="auto">
              <a:xfrm>
                <a:off x="7164320" y="4581128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67" name="Rectangle 66"/>
              <p:cNvSpPr/>
              <p:nvPr/>
            </p:nvSpPr>
            <p:spPr bwMode="auto">
              <a:xfrm>
                <a:off x="6300192" y="4869208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68" name="Rectangle 67"/>
              <p:cNvSpPr/>
              <p:nvPr/>
            </p:nvSpPr>
            <p:spPr bwMode="auto">
              <a:xfrm>
                <a:off x="6588256" y="4869160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69" name="Rectangle 68"/>
              <p:cNvSpPr/>
              <p:nvPr/>
            </p:nvSpPr>
            <p:spPr bwMode="auto">
              <a:xfrm>
                <a:off x="6876256" y="4869208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70" name="Rectangle 69"/>
              <p:cNvSpPr/>
              <p:nvPr/>
            </p:nvSpPr>
            <p:spPr bwMode="auto">
              <a:xfrm>
                <a:off x="7164320" y="4869160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</p:grpSp>
        <p:cxnSp>
          <p:nvCxnSpPr>
            <p:cNvPr id="34" name="Straight Arrow Connector 33"/>
            <p:cNvCxnSpPr/>
            <p:nvPr/>
          </p:nvCxnSpPr>
          <p:spPr>
            <a:xfrm rot="10800000" flipH="1">
              <a:off x="5012033" y="4005065"/>
              <a:ext cx="2020182" cy="0"/>
            </a:xfrm>
            <a:prstGeom prst="straightConnector1">
              <a:avLst/>
            </a:prstGeom>
            <a:ln w="19050">
              <a:solidFill>
                <a:srgbClr val="00B050"/>
              </a:solidFill>
              <a:headEnd type="stealth" w="lg" len="med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Rectangle 34"/>
            <p:cNvSpPr/>
            <p:nvPr/>
          </p:nvSpPr>
          <p:spPr bwMode="auto">
            <a:xfrm>
              <a:off x="4148878" y="2160718"/>
              <a:ext cx="475488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6" name="Rectangle 35"/>
            <p:cNvSpPr/>
            <p:nvPr/>
          </p:nvSpPr>
          <p:spPr bwMode="auto">
            <a:xfrm>
              <a:off x="4623542" y="2155518"/>
              <a:ext cx="472427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cxnSp>
          <p:nvCxnSpPr>
            <p:cNvPr id="37" name="Straight Arrow Connector 36"/>
            <p:cNvCxnSpPr/>
            <p:nvPr/>
          </p:nvCxnSpPr>
          <p:spPr>
            <a:xfrm flipH="1">
              <a:off x="4402785" y="1621858"/>
              <a:ext cx="1426926" cy="6942"/>
            </a:xfrm>
            <a:prstGeom prst="straightConnector1">
              <a:avLst/>
            </a:prstGeom>
            <a:ln w="19050">
              <a:solidFill>
                <a:srgbClr val="C00000"/>
              </a:solidFill>
              <a:headEnd type="none" w="lg" len="med"/>
              <a:tailEnd type="stealth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Rectangle 37"/>
            <p:cNvSpPr/>
            <p:nvPr/>
          </p:nvSpPr>
          <p:spPr bwMode="auto">
            <a:xfrm>
              <a:off x="5593940" y="2625571"/>
              <a:ext cx="480959" cy="476194"/>
            </a:xfrm>
            <a:prstGeom prst="rect">
              <a:avLst/>
            </a:prstGeom>
            <a:noFill/>
            <a:ln w="158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9" name="Rectangle 38"/>
            <p:cNvSpPr/>
            <p:nvPr/>
          </p:nvSpPr>
          <p:spPr bwMode="auto">
            <a:xfrm>
              <a:off x="4625917" y="2637438"/>
              <a:ext cx="475488" cy="474091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40" name="Rectangle 39"/>
            <p:cNvSpPr/>
            <p:nvPr/>
          </p:nvSpPr>
          <p:spPr bwMode="auto">
            <a:xfrm>
              <a:off x="5108165" y="2625571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cxnSp>
          <p:nvCxnSpPr>
            <p:cNvPr id="41" name="Straight Connector 40"/>
            <p:cNvCxnSpPr/>
            <p:nvPr/>
          </p:nvCxnSpPr>
          <p:spPr>
            <a:xfrm flipV="1">
              <a:off x="4619434" y="1208986"/>
              <a:ext cx="7638" cy="941911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/>
            <p:nvPr/>
          </p:nvCxnSpPr>
          <p:spPr>
            <a:xfrm rot="10800000" flipH="1">
              <a:off x="5046772" y="2060849"/>
              <a:ext cx="2020182" cy="0"/>
            </a:xfrm>
            <a:prstGeom prst="straightConnector1">
              <a:avLst/>
            </a:prstGeom>
            <a:ln w="19050">
              <a:solidFill>
                <a:srgbClr val="00B050"/>
              </a:solidFill>
              <a:headEnd type="stealth" w="lg" len="med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flipV="1">
              <a:off x="5600373" y="2636912"/>
              <a:ext cx="57" cy="476395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>
            <a:xfrm flipH="1">
              <a:off x="5370276" y="2884676"/>
              <a:ext cx="462811" cy="79"/>
            </a:xfrm>
            <a:prstGeom prst="straightConnector1">
              <a:avLst/>
            </a:prstGeom>
            <a:ln w="19050">
              <a:solidFill>
                <a:srgbClr val="FFC000"/>
              </a:solidFill>
              <a:prstDash val="solid"/>
              <a:headEnd type="stealth" w="lg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H="1" flipV="1">
              <a:off x="4144034" y="2156188"/>
              <a:ext cx="1928392" cy="275"/>
            </a:xfrm>
            <a:prstGeom prst="line">
              <a:avLst/>
            </a:prstGeom>
            <a:ln w="190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V="1">
              <a:off x="5577364" y="1197121"/>
              <a:ext cx="7638" cy="941911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46"/>
            <p:cNvCxnSpPr/>
            <p:nvPr/>
          </p:nvCxnSpPr>
          <p:spPr>
            <a:xfrm flipV="1">
              <a:off x="4626359" y="2566032"/>
              <a:ext cx="973016" cy="11864"/>
            </a:xfrm>
            <a:prstGeom prst="straightConnector1">
              <a:avLst/>
            </a:prstGeom>
            <a:ln w="19050">
              <a:solidFill>
                <a:srgbClr val="00B0F0"/>
              </a:solidFill>
              <a:headEnd type="none"/>
              <a:tailEnd type="stealth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H="1" flipV="1">
              <a:off x="5098069" y="2630587"/>
              <a:ext cx="958794" cy="6325"/>
            </a:xfrm>
            <a:prstGeom prst="line">
              <a:avLst/>
            </a:prstGeom>
            <a:ln w="190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Rectangle 48"/>
            <p:cNvSpPr/>
            <p:nvPr/>
          </p:nvSpPr>
          <p:spPr bwMode="auto">
            <a:xfrm>
              <a:off x="4146789" y="1196752"/>
              <a:ext cx="1918828" cy="1928915"/>
            </a:xfrm>
            <a:prstGeom prst="rect">
              <a:avLst/>
            </a:prstGeom>
            <a:noFill/>
            <a:ln w="158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50" name="Rectangle 49"/>
            <p:cNvSpPr/>
            <p:nvPr/>
          </p:nvSpPr>
          <p:spPr bwMode="auto">
            <a:xfrm>
              <a:off x="6074419" y="1196752"/>
              <a:ext cx="1918828" cy="1928915"/>
            </a:xfrm>
            <a:prstGeom prst="rect">
              <a:avLst/>
            </a:prstGeom>
            <a:noFill/>
            <a:ln w="158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dirty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cxnSp>
          <p:nvCxnSpPr>
            <p:cNvPr id="51" name="Straight Connector 50"/>
            <p:cNvCxnSpPr/>
            <p:nvPr/>
          </p:nvCxnSpPr>
          <p:spPr>
            <a:xfrm>
              <a:off x="6070324" y="1196752"/>
              <a:ext cx="2" cy="3810000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ectangle 51"/>
            <p:cNvSpPr/>
            <p:nvPr/>
          </p:nvSpPr>
          <p:spPr bwMode="auto">
            <a:xfrm>
              <a:off x="4146788" y="3084261"/>
              <a:ext cx="3853639" cy="1928915"/>
            </a:xfrm>
            <a:prstGeom prst="rect">
              <a:avLst/>
            </a:prstGeom>
            <a:noFill/>
            <a:ln w="158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cxnSp>
          <p:nvCxnSpPr>
            <p:cNvPr id="53" name="Straight Connector 52"/>
            <p:cNvCxnSpPr/>
            <p:nvPr/>
          </p:nvCxnSpPr>
          <p:spPr>
            <a:xfrm>
              <a:off x="4146140" y="3101686"/>
              <a:ext cx="3848100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5400000" flipH="1" flipV="1">
              <a:off x="4626873" y="2639747"/>
              <a:ext cx="962020" cy="79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Group 86"/>
          <p:cNvGrpSpPr/>
          <p:nvPr/>
        </p:nvGrpSpPr>
        <p:grpSpPr>
          <a:xfrm>
            <a:off x="8181632" y="3028319"/>
            <a:ext cx="890621" cy="376735"/>
            <a:chOff x="8080707" y="2867389"/>
            <a:chExt cx="1721533" cy="693403"/>
          </a:xfrm>
        </p:grpSpPr>
        <p:sp>
          <p:nvSpPr>
            <p:cNvPr id="88" name="Rectangle 87"/>
            <p:cNvSpPr/>
            <p:nvPr/>
          </p:nvSpPr>
          <p:spPr bwMode="auto">
            <a:xfrm>
              <a:off x="8080707" y="2921518"/>
              <a:ext cx="235709" cy="23705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89" name="Rectangle 88"/>
            <p:cNvSpPr/>
            <p:nvPr/>
          </p:nvSpPr>
          <p:spPr bwMode="auto">
            <a:xfrm>
              <a:off x="8080707" y="3207622"/>
              <a:ext cx="235710" cy="221378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8251944" y="2867389"/>
              <a:ext cx="1196516" cy="4531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Coded</a:t>
              </a: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8244405" y="3107608"/>
              <a:ext cx="1557835" cy="4531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Un-coded</a:t>
              </a:r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5792858" y="1317866"/>
            <a:ext cx="1288058" cy="1414751"/>
            <a:chOff x="5536149" y="3988451"/>
            <a:chExt cx="1776593" cy="1811560"/>
          </a:xfrm>
        </p:grpSpPr>
        <p:sp>
          <p:nvSpPr>
            <p:cNvPr id="93" name="Oval 92"/>
            <p:cNvSpPr/>
            <p:nvPr/>
          </p:nvSpPr>
          <p:spPr>
            <a:xfrm>
              <a:off x="6738006" y="3988451"/>
              <a:ext cx="83263" cy="85661"/>
            </a:xfrm>
            <a:prstGeom prst="ellips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Oval 93"/>
            <p:cNvSpPr/>
            <p:nvPr/>
          </p:nvSpPr>
          <p:spPr>
            <a:xfrm>
              <a:off x="6202253" y="4340483"/>
              <a:ext cx="83263" cy="85661"/>
            </a:xfrm>
            <a:prstGeom prst="ellips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Oval 94"/>
            <p:cNvSpPr/>
            <p:nvPr/>
          </p:nvSpPr>
          <p:spPr>
            <a:xfrm>
              <a:off x="6535305" y="4340483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Oval 95"/>
            <p:cNvSpPr/>
            <p:nvPr/>
          </p:nvSpPr>
          <p:spPr>
            <a:xfrm>
              <a:off x="6868358" y="4340483"/>
              <a:ext cx="83263" cy="85661"/>
            </a:xfrm>
            <a:prstGeom prst="ellips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Oval 96"/>
            <p:cNvSpPr/>
            <p:nvPr/>
          </p:nvSpPr>
          <p:spPr>
            <a:xfrm>
              <a:off x="7229479" y="4340483"/>
              <a:ext cx="83263" cy="85661"/>
            </a:xfrm>
            <a:prstGeom prst="ellips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8" name="Straight Arrow Connector 97"/>
            <p:cNvCxnSpPr>
              <a:stCxn id="93" idx="3"/>
              <a:endCxn id="94" idx="0"/>
            </p:cNvCxnSpPr>
            <p:nvPr/>
          </p:nvCxnSpPr>
          <p:spPr>
            <a:xfrm flipH="1">
              <a:off x="6243885" y="4061567"/>
              <a:ext cx="506315" cy="278915"/>
            </a:xfrm>
            <a:prstGeom prst="straightConnector1">
              <a:avLst/>
            </a:prstGeom>
            <a:ln w="6350">
              <a:solidFill>
                <a:srgbClr val="00B05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Arrow Connector 98"/>
            <p:cNvCxnSpPr/>
            <p:nvPr/>
          </p:nvCxnSpPr>
          <p:spPr>
            <a:xfrm flipH="1">
              <a:off x="6594181" y="4074112"/>
              <a:ext cx="178720" cy="269526"/>
            </a:xfrm>
            <a:prstGeom prst="straightConnector1">
              <a:avLst/>
            </a:prstGeom>
            <a:ln w="6350">
              <a:solidFill>
                <a:srgbClr val="00B05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Arrow Connector 99"/>
            <p:cNvCxnSpPr>
              <a:endCxn id="96" idx="0"/>
            </p:cNvCxnSpPr>
            <p:nvPr/>
          </p:nvCxnSpPr>
          <p:spPr>
            <a:xfrm>
              <a:off x="6797289" y="4083501"/>
              <a:ext cx="112700" cy="256982"/>
            </a:xfrm>
            <a:prstGeom prst="straightConnector1">
              <a:avLst/>
            </a:prstGeom>
            <a:ln w="6350">
              <a:solidFill>
                <a:srgbClr val="00B05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Arrow Connector 100"/>
            <p:cNvCxnSpPr/>
            <p:nvPr/>
          </p:nvCxnSpPr>
          <p:spPr>
            <a:xfrm>
              <a:off x="6802731" y="4075738"/>
              <a:ext cx="450653" cy="255843"/>
            </a:xfrm>
            <a:prstGeom prst="straightConnector1">
              <a:avLst/>
            </a:prstGeom>
            <a:ln w="6350">
              <a:solidFill>
                <a:srgbClr val="00B05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Oval 101"/>
            <p:cNvSpPr/>
            <p:nvPr/>
          </p:nvSpPr>
          <p:spPr>
            <a:xfrm>
              <a:off x="5785938" y="4683125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Oval 102"/>
            <p:cNvSpPr/>
            <p:nvPr/>
          </p:nvSpPr>
          <p:spPr>
            <a:xfrm>
              <a:off x="6618568" y="4683125"/>
              <a:ext cx="83263" cy="8566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4" name="Straight Arrow Connector 103"/>
            <p:cNvCxnSpPr/>
            <p:nvPr/>
          </p:nvCxnSpPr>
          <p:spPr>
            <a:xfrm flipH="1">
              <a:off x="5866486" y="4422845"/>
              <a:ext cx="384959" cy="282214"/>
            </a:xfrm>
            <a:prstGeom prst="straightConnector1">
              <a:avLst/>
            </a:prstGeom>
            <a:ln w="6350">
              <a:solidFill>
                <a:srgbClr val="FFC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Arrow Connector 104"/>
            <p:cNvCxnSpPr/>
            <p:nvPr/>
          </p:nvCxnSpPr>
          <p:spPr>
            <a:xfrm>
              <a:off x="6264702" y="4425656"/>
              <a:ext cx="367969" cy="279403"/>
            </a:xfrm>
            <a:prstGeom prst="straightConnector1">
              <a:avLst/>
            </a:prstGeom>
            <a:ln w="6350">
              <a:solidFill>
                <a:srgbClr val="FFC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Oval 105"/>
            <p:cNvSpPr/>
            <p:nvPr/>
          </p:nvSpPr>
          <p:spPr>
            <a:xfrm>
              <a:off x="5536149" y="5029066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Oval 106"/>
            <p:cNvSpPr/>
            <p:nvPr/>
          </p:nvSpPr>
          <p:spPr>
            <a:xfrm>
              <a:off x="6035727" y="5029066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8" name="Straight Arrow Connector 107"/>
            <p:cNvCxnSpPr>
              <a:endCxn id="106" idx="0"/>
            </p:cNvCxnSpPr>
            <p:nvPr/>
          </p:nvCxnSpPr>
          <p:spPr>
            <a:xfrm flipH="1">
              <a:off x="5577781" y="4768786"/>
              <a:ext cx="257349" cy="260280"/>
            </a:xfrm>
            <a:prstGeom prst="straightConnector1">
              <a:avLst/>
            </a:prstGeom>
            <a:ln w="6350">
              <a:solidFill>
                <a:srgbClr val="C00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Arrow Connector 108"/>
            <p:cNvCxnSpPr>
              <a:stCxn id="102" idx="4"/>
              <a:endCxn id="107" idx="0"/>
            </p:cNvCxnSpPr>
            <p:nvPr/>
          </p:nvCxnSpPr>
          <p:spPr>
            <a:xfrm>
              <a:off x="5827570" y="4768786"/>
              <a:ext cx="249789" cy="260280"/>
            </a:xfrm>
            <a:prstGeom prst="straightConnector1">
              <a:avLst/>
            </a:prstGeom>
            <a:ln w="6350">
              <a:solidFill>
                <a:srgbClr val="C00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Arrow Connector 109"/>
            <p:cNvCxnSpPr/>
            <p:nvPr/>
          </p:nvCxnSpPr>
          <p:spPr>
            <a:xfrm flipH="1">
              <a:off x="5824722" y="4765771"/>
              <a:ext cx="2848" cy="275555"/>
            </a:xfrm>
            <a:prstGeom prst="straightConnector1">
              <a:avLst/>
            </a:prstGeom>
            <a:ln w="6350">
              <a:solidFill>
                <a:srgbClr val="C00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Oval 110"/>
            <p:cNvSpPr/>
            <p:nvPr/>
          </p:nvSpPr>
          <p:spPr>
            <a:xfrm>
              <a:off x="5785938" y="5025767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Oval 111"/>
            <p:cNvSpPr/>
            <p:nvPr/>
          </p:nvSpPr>
          <p:spPr>
            <a:xfrm>
              <a:off x="6452042" y="5029066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Oval 112"/>
            <p:cNvSpPr/>
            <p:nvPr/>
          </p:nvSpPr>
          <p:spPr>
            <a:xfrm>
              <a:off x="6774347" y="5029066"/>
              <a:ext cx="83263" cy="8566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4" name="Straight Arrow Connector 113"/>
            <p:cNvCxnSpPr/>
            <p:nvPr/>
          </p:nvCxnSpPr>
          <p:spPr>
            <a:xfrm flipH="1">
              <a:off x="6489039" y="4768786"/>
              <a:ext cx="178720" cy="269526"/>
            </a:xfrm>
            <a:prstGeom prst="straightConnector1">
              <a:avLst/>
            </a:prstGeom>
            <a:ln w="6350">
              <a:solidFill>
                <a:srgbClr val="00B0F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Arrow Connector 114"/>
            <p:cNvCxnSpPr>
              <a:endCxn id="113" idx="0"/>
            </p:cNvCxnSpPr>
            <p:nvPr/>
          </p:nvCxnSpPr>
          <p:spPr>
            <a:xfrm>
              <a:off x="6670269" y="4771597"/>
              <a:ext cx="145709" cy="257469"/>
            </a:xfrm>
            <a:prstGeom prst="straightConnector1">
              <a:avLst/>
            </a:prstGeom>
            <a:ln w="6350">
              <a:solidFill>
                <a:srgbClr val="00B0F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Oval 115"/>
            <p:cNvSpPr/>
            <p:nvPr/>
          </p:nvSpPr>
          <p:spPr>
            <a:xfrm>
              <a:off x="6605179" y="5368409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Oval 116"/>
            <p:cNvSpPr/>
            <p:nvPr/>
          </p:nvSpPr>
          <p:spPr>
            <a:xfrm>
              <a:off x="6938231" y="5368409"/>
              <a:ext cx="83263" cy="8566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8" name="Straight Arrow Connector 117"/>
            <p:cNvCxnSpPr/>
            <p:nvPr/>
          </p:nvCxnSpPr>
          <p:spPr>
            <a:xfrm flipH="1">
              <a:off x="6642176" y="5108129"/>
              <a:ext cx="178720" cy="269526"/>
            </a:xfrm>
            <a:prstGeom prst="straightConnector1">
              <a:avLst/>
            </a:prstGeom>
            <a:ln w="6350">
              <a:solidFill>
                <a:srgbClr val="7030A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Arrow Connector 118"/>
            <p:cNvCxnSpPr>
              <a:endCxn id="117" idx="0"/>
            </p:cNvCxnSpPr>
            <p:nvPr/>
          </p:nvCxnSpPr>
          <p:spPr>
            <a:xfrm>
              <a:off x="6834153" y="5110940"/>
              <a:ext cx="145709" cy="257469"/>
            </a:xfrm>
            <a:prstGeom prst="straightConnector1">
              <a:avLst/>
            </a:prstGeom>
            <a:ln w="6350">
              <a:solidFill>
                <a:srgbClr val="7030A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Oval 119"/>
            <p:cNvSpPr/>
            <p:nvPr/>
          </p:nvSpPr>
          <p:spPr>
            <a:xfrm>
              <a:off x="6758528" y="5714350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/>
            <p:cNvSpPr/>
            <p:nvPr/>
          </p:nvSpPr>
          <p:spPr>
            <a:xfrm>
              <a:off x="7091581" y="5714350"/>
              <a:ext cx="83263" cy="8566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2" name="Straight Arrow Connector 121"/>
            <p:cNvCxnSpPr/>
            <p:nvPr/>
          </p:nvCxnSpPr>
          <p:spPr>
            <a:xfrm flipH="1">
              <a:off x="6795525" y="5454070"/>
              <a:ext cx="178720" cy="269526"/>
            </a:xfrm>
            <a:prstGeom prst="straightConnector1">
              <a:avLst/>
            </a:prstGeom>
            <a:ln w="6350">
              <a:solidFill>
                <a:srgbClr val="FFC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Arrow Connector 122"/>
            <p:cNvCxnSpPr>
              <a:endCxn id="121" idx="0"/>
            </p:cNvCxnSpPr>
            <p:nvPr/>
          </p:nvCxnSpPr>
          <p:spPr>
            <a:xfrm>
              <a:off x="6987503" y="5456881"/>
              <a:ext cx="145709" cy="257469"/>
            </a:xfrm>
            <a:prstGeom prst="straightConnector1">
              <a:avLst/>
            </a:prstGeom>
            <a:ln w="6350">
              <a:solidFill>
                <a:srgbClr val="FFC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Arrow Connector 123"/>
            <p:cNvCxnSpPr/>
            <p:nvPr/>
          </p:nvCxnSpPr>
          <p:spPr>
            <a:xfrm flipH="1">
              <a:off x="5577781" y="4943405"/>
              <a:ext cx="481185" cy="0"/>
            </a:xfrm>
            <a:prstGeom prst="straightConnector1">
              <a:avLst/>
            </a:prstGeom>
            <a:ln w="6350">
              <a:solidFill>
                <a:srgbClr val="C0000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Arrow Connector 124"/>
            <p:cNvCxnSpPr/>
            <p:nvPr/>
          </p:nvCxnSpPr>
          <p:spPr>
            <a:xfrm flipH="1">
              <a:off x="6230323" y="4258121"/>
              <a:ext cx="481185" cy="0"/>
            </a:xfrm>
            <a:prstGeom prst="straightConnector1">
              <a:avLst/>
            </a:prstGeom>
            <a:ln w="6350">
              <a:solidFill>
                <a:srgbClr val="00B05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Arrow Connector 125"/>
            <p:cNvCxnSpPr/>
            <p:nvPr/>
          </p:nvCxnSpPr>
          <p:spPr>
            <a:xfrm rot="10800000" flipH="1">
              <a:off x="6406543" y="4943405"/>
              <a:ext cx="481185" cy="0"/>
            </a:xfrm>
            <a:prstGeom prst="straightConnector1">
              <a:avLst/>
            </a:prstGeom>
            <a:ln w="6350">
              <a:solidFill>
                <a:srgbClr val="00B0F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Arrow Connector 126"/>
            <p:cNvCxnSpPr/>
            <p:nvPr/>
          </p:nvCxnSpPr>
          <p:spPr>
            <a:xfrm rot="10800000" flipH="1">
              <a:off x="6702339" y="5628689"/>
              <a:ext cx="481185" cy="0"/>
            </a:xfrm>
            <a:prstGeom prst="straightConnector1">
              <a:avLst/>
            </a:prstGeom>
            <a:ln w="6350">
              <a:solidFill>
                <a:srgbClr val="FFC00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Arrow Connector 127"/>
            <p:cNvCxnSpPr/>
            <p:nvPr/>
          </p:nvCxnSpPr>
          <p:spPr>
            <a:xfrm flipH="1">
              <a:off x="6789925" y="4258121"/>
              <a:ext cx="481185" cy="0"/>
            </a:xfrm>
            <a:prstGeom prst="straightConnector1">
              <a:avLst/>
            </a:prstGeom>
            <a:ln w="6350">
              <a:solidFill>
                <a:srgbClr val="00B05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9" name="Group 128"/>
          <p:cNvGrpSpPr/>
          <p:nvPr/>
        </p:nvGrpSpPr>
        <p:grpSpPr>
          <a:xfrm>
            <a:off x="613128" y="3619329"/>
            <a:ext cx="3875745" cy="2307648"/>
            <a:chOff x="4089427" y="1268760"/>
            <a:chExt cx="4764316" cy="2744684"/>
          </a:xfrm>
        </p:grpSpPr>
        <p:grpSp>
          <p:nvGrpSpPr>
            <p:cNvPr id="130" name="Group 129"/>
            <p:cNvGrpSpPr/>
            <p:nvPr/>
          </p:nvGrpSpPr>
          <p:grpSpPr>
            <a:xfrm>
              <a:off x="4089427" y="1268760"/>
              <a:ext cx="4764316" cy="2343561"/>
              <a:chOff x="4089427" y="1268760"/>
              <a:chExt cx="4764316" cy="2343561"/>
            </a:xfrm>
          </p:grpSpPr>
          <p:sp>
            <p:nvSpPr>
              <p:cNvPr id="132" name="Rectangle 131"/>
              <p:cNvSpPr/>
              <p:nvPr/>
            </p:nvSpPr>
            <p:spPr>
              <a:xfrm>
                <a:off x="4089427" y="2088748"/>
                <a:ext cx="1242910" cy="644174"/>
              </a:xfrm>
              <a:prstGeom prst="rect">
                <a:avLst/>
              </a:prstGeom>
              <a:noFill/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sp>
            <p:nvSpPr>
              <p:cNvPr id="133" name="TextBox 132"/>
              <p:cNvSpPr txBox="1"/>
              <p:nvPr/>
            </p:nvSpPr>
            <p:spPr>
              <a:xfrm>
                <a:off x="4261238" y="1844824"/>
                <a:ext cx="1098673" cy="3189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800" dirty="0"/>
                  <a:t>Split Unit</a:t>
                </a:r>
                <a:endParaRPr lang="ko-KR" altLang="en-US" sz="800" dirty="0"/>
              </a:p>
            </p:txBody>
          </p:sp>
          <p:cxnSp>
            <p:nvCxnSpPr>
              <p:cNvPr id="134" name="Straight Arrow Connector 133"/>
              <p:cNvCxnSpPr/>
              <p:nvPr/>
            </p:nvCxnSpPr>
            <p:spPr>
              <a:xfrm flipV="1">
                <a:off x="5405386" y="1556792"/>
                <a:ext cx="576064" cy="853063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Arrow Connector 134"/>
              <p:cNvCxnSpPr/>
              <p:nvPr/>
            </p:nvCxnSpPr>
            <p:spPr>
              <a:xfrm flipV="1">
                <a:off x="5401636" y="2409855"/>
                <a:ext cx="579814" cy="6804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Arrow Connector 135"/>
              <p:cNvCxnSpPr/>
              <p:nvPr/>
            </p:nvCxnSpPr>
            <p:spPr>
              <a:xfrm>
                <a:off x="5405386" y="2416660"/>
                <a:ext cx="576064" cy="868324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7" name="TextBox 136"/>
              <p:cNvSpPr txBox="1"/>
              <p:nvPr/>
            </p:nvSpPr>
            <p:spPr>
              <a:xfrm>
                <a:off x="5401636" y="1844824"/>
                <a:ext cx="582605" cy="3417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900" dirty="0"/>
                  <a:t>BT</a:t>
                </a:r>
                <a:endParaRPr lang="ko-KR" altLang="en-US" sz="900" dirty="0"/>
              </a:p>
            </p:txBody>
          </p:sp>
          <p:sp>
            <p:nvSpPr>
              <p:cNvPr id="138" name="TextBox 137"/>
              <p:cNvSpPr txBox="1"/>
              <p:nvPr/>
            </p:nvSpPr>
            <p:spPr>
              <a:xfrm>
                <a:off x="5401636" y="2224096"/>
                <a:ext cx="582605" cy="3417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900" dirty="0"/>
                  <a:t>TT</a:t>
                </a:r>
                <a:endParaRPr lang="ko-KR" altLang="en-US" sz="900" dirty="0"/>
              </a:p>
            </p:txBody>
          </p:sp>
          <p:sp>
            <p:nvSpPr>
              <p:cNvPr id="139" name="TextBox 138"/>
              <p:cNvSpPr txBox="1"/>
              <p:nvPr/>
            </p:nvSpPr>
            <p:spPr>
              <a:xfrm>
                <a:off x="5401636" y="2719952"/>
                <a:ext cx="582605" cy="3417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900" dirty="0"/>
                  <a:t>QT</a:t>
                </a:r>
                <a:endParaRPr lang="ko-KR" altLang="en-US" sz="900" dirty="0"/>
              </a:p>
            </p:txBody>
          </p:sp>
          <p:cxnSp>
            <p:nvCxnSpPr>
              <p:cNvPr id="140" name="Straight Connector 139"/>
              <p:cNvCxnSpPr/>
              <p:nvPr/>
            </p:nvCxnSpPr>
            <p:spPr>
              <a:xfrm>
                <a:off x="6633615" y="1268760"/>
                <a:ext cx="0" cy="64417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Arrow Connector 140"/>
              <p:cNvCxnSpPr/>
              <p:nvPr/>
            </p:nvCxnSpPr>
            <p:spPr>
              <a:xfrm>
                <a:off x="6327536" y="1593333"/>
                <a:ext cx="611736" cy="0"/>
              </a:xfrm>
              <a:prstGeom prst="straightConnector1">
                <a:avLst/>
              </a:prstGeom>
              <a:ln w="12700">
                <a:solidFill>
                  <a:srgbClr val="0000FF"/>
                </a:solidFill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Arrow Connector 141"/>
              <p:cNvCxnSpPr/>
              <p:nvPr/>
            </p:nvCxnSpPr>
            <p:spPr>
              <a:xfrm>
                <a:off x="6318880" y="1712630"/>
                <a:ext cx="625462" cy="0"/>
              </a:xfrm>
              <a:prstGeom prst="straightConnector1">
                <a:avLst/>
              </a:prstGeom>
              <a:ln w="12700">
                <a:solidFill>
                  <a:srgbClr val="C00000"/>
                </a:solidFill>
                <a:prstDash val="sysDash"/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3" name="Rectangle 142"/>
              <p:cNvSpPr/>
              <p:nvPr/>
            </p:nvSpPr>
            <p:spPr>
              <a:xfrm>
                <a:off x="6012160" y="1268760"/>
                <a:ext cx="1242910" cy="644174"/>
              </a:xfrm>
              <a:prstGeom prst="rect">
                <a:avLst/>
              </a:prstGeom>
              <a:noFill/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sp>
            <p:nvSpPr>
              <p:cNvPr id="144" name="Rectangle 143"/>
              <p:cNvSpPr/>
              <p:nvPr/>
            </p:nvSpPr>
            <p:spPr>
              <a:xfrm>
                <a:off x="7327078" y="1268760"/>
                <a:ext cx="1242910" cy="644174"/>
              </a:xfrm>
              <a:prstGeom prst="rect">
                <a:avLst/>
              </a:prstGeom>
              <a:noFill/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cxnSp>
            <p:nvCxnSpPr>
              <p:cNvPr id="145" name="Straight Connector 144"/>
              <p:cNvCxnSpPr/>
              <p:nvPr/>
            </p:nvCxnSpPr>
            <p:spPr>
              <a:xfrm>
                <a:off x="7327078" y="1608853"/>
                <a:ext cx="124291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6" name="Rectangle 145"/>
              <p:cNvSpPr/>
              <p:nvPr/>
            </p:nvSpPr>
            <p:spPr>
              <a:xfrm>
                <a:off x="6009265" y="2063264"/>
                <a:ext cx="1242910" cy="644174"/>
              </a:xfrm>
              <a:prstGeom prst="rect">
                <a:avLst/>
              </a:prstGeom>
              <a:noFill/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cxnSp>
            <p:nvCxnSpPr>
              <p:cNvPr id="147" name="Straight Arrow Connector 146"/>
              <p:cNvCxnSpPr/>
              <p:nvPr/>
            </p:nvCxnSpPr>
            <p:spPr>
              <a:xfrm>
                <a:off x="6131612" y="2315829"/>
                <a:ext cx="1054530" cy="0"/>
              </a:xfrm>
              <a:prstGeom prst="straightConnector1">
                <a:avLst/>
              </a:prstGeom>
              <a:ln w="12700">
                <a:solidFill>
                  <a:srgbClr val="0000FF"/>
                </a:solidFill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Arrow Connector 147"/>
              <p:cNvCxnSpPr/>
              <p:nvPr/>
            </p:nvCxnSpPr>
            <p:spPr>
              <a:xfrm>
                <a:off x="6100031" y="2459845"/>
                <a:ext cx="1086111" cy="0"/>
              </a:xfrm>
              <a:prstGeom prst="straightConnector1">
                <a:avLst/>
              </a:prstGeom>
              <a:ln w="12700">
                <a:solidFill>
                  <a:srgbClr val="C00000"/>
                </a:solidFill>
                <a:prstDash val="sysDash"/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8"/>
              <p:cNvCxnSpPr/>
              <p:nvPr/>
            </p:nvCxnSpPr>
            <p:spPr>
              <a:xfrm>
                <a:off x="6329711" y="2063264"/>
                <a:ext cx="0" cy="645656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9"/>
              <p:cNvCxnSpPr/>
              <p:nvPr/>
            </p:nvCxnSpPr>
            <p:spPr>
              <a:xfrm>
                <a:off x="6941448" y="2063264"/>
                <a:ext cx="0" cy="64417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50"/>
              <p:cNvCxnSpPr/>
              <p:nvPr/>
            </p:nvCxnSpPr>
            <p:spPr>
              <a:xfrm>
                <a:off x="7327078" y="2240915"/>
                <a:ext cx="124291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2" name="Rectangle 151"/>
              <p:cNvSpPr/>
              <p:nvPr/>
            </p:nvSpPr>
            <p:spPr>
              <a:xfrm>
                <a:off x="7327078" y="2060848"/>
                <a:ext cx="1242910" cy="644174"/>
              </a:xfrm>
              <a:prstGeom prst="rect">
                <a:avLst/>
              </a:prstGeom>
              <a:noFill/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cxnSp>
            <p:nvCxnSpPr>
              <p:cNvPr id="153" name="Straight Connector 152"/>
              <p:cNvCxnSpPr/>
              <p:nvPr/>
            </p:nvCxnSpPr>
            <p:spPr>
              <a:xfrm>
                <a:off x="7327078" y="2557965"/>
                <a:ext cx="124291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Arrow Connector 153"/>
              <p:cNvCxnSpPr/>
              <p:nvPr/>
            </p:nvCxnSpPr>
            <p:spPr>
              <a:xfrm>
                <a:off x="6329220" y="3051091"/>
                <a:ext cx="610885" cy="0"/>
              </a:xfrm>
              <a:prstGeom prst="straightConnector1">
                <a:avLst/>
              </a:prstGeom>
              <a:ln w="12700">
                <a:solidFill>
                  <a:srgbClr val="0000FF"/>
                </a:solidFill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Straight Arrow Connector 154"/>
              <p:cNvCxnSpPr/>
              <p:nvPr/>
            </p:nvCxnSpPr>
            <p:spPr>
              <a:xfrm>
                <a:off x="6329220" y="3339123"/>
                <a:ext cx="610885" cy="0"/>
              </a:xfrm>
              <a:prstGeom prst="straightConnector1">
                <a:avLst/>
              </a:prstGeom>
              <a:ln w="12700">
                <a:solidFill>
                  <a:srgbClr val="C00000"/>
                </a:solidFill>
                <a:prstDash val="sysDash"/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6" name="Rectangle 155"/>
              <p:cNvSpPr/>
              <p:nvPr/>
            </p:nvSpPr>
            <p:spPr>
              <a:xfrm>
                <a:off x="6022500" y="2863010"/>
                <a:ext cx="1242910" cy="644174"/>
              </a:xfrm>
              <a:prstGeom prst="rect">
                <a:avLst/>
              </a:prstGeom>
              <a:noFill/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cxnSp>
            <p:nvCxnSpPr>
              <p:cNvPr id="157" name="Straight Connector 156"/>
              <p:cNvCxnSpPr/>
              <p:nvPr/>
            </p:nvCxnSpPr>
            <p:spPr>
              <a:xfrm>
                <a:off x="6022500" y="3180061"/>
                <a:ext cx="124291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7"/>
              <p:cNvCxnSpPr/>
              <p:nvPr/>
            </p:nvCxnSpPr>
            <p:spPr>
              <a:xfrm>
                <a:off x="6634237" y="2852936"/>
                <a:ext cx="0" cy="64417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Arrow Connector 158"/>
              <p:cNvCxnSpPr/>
              <p:nvPr/>
            </p:nvCxnSpPr>
            <p:spPr>
              <a:xfrm>
                <a:off x="6303055" y="3123099"/>
                <a:ext cx="610885" cy="0"/>
              </a:xfrm>
              <a:prstGeom prst="straightConnector1">
                <a:avLst/>
              </a:prstGeom>
              <a:ln w="12700">
                <a:solidFill>
                  <a:srgbClr val="C00000"/>
                </a:solidFill>
                <a:prstDash val="sysDash"/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Straight Arrow Connector 159"/>
              <p:cNvCxnSpPr/>
              <p:nvPr/>
            </p:nvCxnSpPr>
            <p:spPr>
              <a:xfrm>
                <a:off x="6337876" y="3267115"/>
                <a:ext cx="610885" cy="0"/>
              </a:xfrm>
              <a:prstGeom prst="straightConnector1">
                <a:avLst/>
              </a:prstGeom>
              <a:ln w="12700">
                <a:solidFill>
                  <a:srgbClr val="0000FF"/>
                </a:solidFill>
                <a:prstDash val="solid"/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Arrow Connector 160"/>
              <p:cNvCxnSpPr/>
              <p:nvPr/>
            </p:nvCxnSpPr>
            <p:spPr>
              <a:xfrm>
                <a:off x="7548394" y="3284984"/>
                <a:ext cx="611736" cy="0"/>
              </a:xfrm>
              <a:prstGeom prst="straightConnector1">
                <a:avLst/>
              </a:prstGeom>
              <a:ln w="12700">
                <a:solidFill>
                  <a:srgbClr val="0000FF"/>
                </a:solidFill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Arrow Connector 161"/>
              <p:cNvCxnSpPr/>
              <p:nvPr/>
            </p:nvCxnSpPr>
            <p:spPr>
              <a:xfrm>
                <a:off x="7534668" y="3429000"/>
                <a:ext cx="625462" cy="0"/>
              </a:xfrm>
              <a:prstGeom prst="straightConnector1">
                <a:avLst/>
              </a:prstGeom>
              <a:ln w="12700">
                <a:solidFill>
                  <a:srgbClr val="C00000"/>
                </a:solidFill>
                <a:prstDash val="sysDash"/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3" name="TextBox 162"/>
              <p:cNvSpPr txBox="1"/>
              <p:nvPr/>
            </p:nvSpPr>
            <p:spPr>
              <a:xfrm>
                <a:off x="8160130" y="3140967"/>
                <a:ext cx="693613" cy="3189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00" dirty="0"/>
                  <a:t>L2R</a:t>
                </a:r>
              </a:p>
            </p:txBody>
          </p:sp>
          <p:sp>
            <p:nvSpPr>
              <p:cNvPr id="164" name="TextBox 163"/>
              <p:cNvSpPr txBox="1"/>
              <p:nvPr/>
            </p:nvSpPr>
            <p:spPr>
              <a:xfrm>
                <a:off x="8160128" y="3293368"/>
                <a:ext cx="611736" cy="3189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00" dirty="0"/>
                  <a:t>R2L</a:t>
                </a:r>
              </a:p>
            </p:txBody>
          </p:sp>
        </p:grpSp>
        <p:sp>
          <p:nvSpPr>
            <p:cNvPr id="131" name="TextBox 130"/>
            <p:cNvSpPr txBox="1"/>
            <p:nvPr/>
          </p:nvSpPr>
          <p:spPr>
            <a:xfrm>
              <a:off x="5465613" y="3676136"/>
              <a:ext cx="2082780" cy="3373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50" b="1" dirty="0"/>
                <a:t>Split (QT/BT/TT)</a:t>
              </a:r>
              <a:endParaRPr lang="ko-KR" altLang="en-US" sz="1050" b="1" dirty="0"/>
            </a:p>
          </p:txBody>
        </p:sp>
      </p:grpSp>
      <p:sp>
        <p:nvSpPr>
          <p:cNvPr id="166" name="TextBox 165"/>
          <p:cNvSpPr txBox="1"/>
          <p:nvPr/>
        </p:nvSpPr>
        <p:spPr>
          <a:xfrm>
            <a:off x="5102393" y="3655914"/>
            <a:ext cx="1747939" cy="25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Intra reference pixels</a:t>
            </a:r>
            <a:endParaRPr lang="ko-KR" altLang="en-US" sz="1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7" name="Rectangle 166"/>
          <p:cNvSpPr/>
          <p:nvPr/>
        </p:nvSpPr>
        <p:spPr>
          <a:xfrm>
            <a:off x="5285939" y="3941404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8" name="Rectangle 167"/>
          <p:cNvSpPr/>
          <p:nvPr/>
        </p:nvSpPr>
        <p:spPr>
          <a:xfrm>
            <a:off x="5436549" y="3941404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9" name="Rectangle 168"/>
          <p:cNvSpPr/>
          <p:nvPr/>
        </p:nvSpPr>
        <p:spPr>
          <a:xfrm>
            <a:off x="5587159" y="3941404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0" name="Rectangle 169"/>
          <p:cNvSpPr/>
          <p:nvPr/>
        </p:nvSpPr>
        <p:spPr>
          <a:xfrm>
            <a:off x="5737770" y="3941404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1" name="Rectangle 170"/>
          <p:cNvSpPr/>
          <p:nvPr/>
        </p:nvSpPr>
        <p:spPr>
          <a:xfrm>
            <a:off x="5888380" y="3941404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2" name="Rectangle 171"/>
          <p:cNvSpPr/>
          <p:nvPr/>
        </p:nvSpPr>
        <p:spPr>
          <a:xfrm>
            <a:off x="6038990" y="3941404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3" name="Rectangle 172"/>
          <p:cNvSpPr/>
          <p:nvPr/>
        </p:nvSpPr>
        <p:spPr>
          <a:xfrm>
            <a:off x="5285939" y="4081713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4" name="Rectangle 173"/>
          <p:cNvSpPr/>
          <p:nvPr/>
        </p:nvSpPr>
        <p:spPr>
          <a:xfrm>
            <a:off x="5285939" y="4213854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5" name="Rectangle 174"/>
          <p:cNvSpPr/>
          <p:nvPr/>
        </p:nvSpPr>
        <p:spPr>
          <a:xfrm>
            <a:off x="5285939" y="4362010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6" name="Rectangle 175"/>
          <p:cNvSpPr/>
          <p:nvPr/>
        </p:nvSpPr>
        <p:spPr>
          <a:xfrm>
            <a:off x="5285939" y="4494472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7" name="Rectangle 176"/>
          <p:cNvSpPr/>
          <p:nvPr/>
        </p:nvSpPr>
        <p:spPr>
          <a:xfrm>
            <a:off x="6038990" y="4090452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8" name="Rectangle 177"/>
          <p:cNvSpPr/>
          <p:nvPr/>
        </p:nvSpPr>
        <p:spPr>
          <a:xfrm>
            <a:off x="6038990" y="4231654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9" name="Rectangle 178"/>
          <p:cNvSpPr/>
          <p:nvPr/>
        </p:nvSpPr>
        <p:spPr>
          <a:xfrm>
            <a:off x="6038990" y="4379810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0" name="Rectangle 179"/>
          <p:cNvSpPr/>
          <p:nvPr/>
        </p:nvSpPr>
        <p:spPr>
          <a:xfrm>
            <a:off x="6038990" y="4512272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1" name="Rectangle 180"/>
          <p:cNvSpPr/>
          <p:nvPr/>
        </p:nvSpPr>
        <p:spPr>
          <a:xfrm>
            <a:off x="6038990" y="4660749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2" name="Rectangle 181"/>
          <p:cNvSpPr/>
          <p:nvPr/>
        </p:nvSpPr>
        <p:spPr>
          <a:xfrm>
            <a:off x="6038990" y="4792889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3" name="Rectangle 182"/>
          <p:cNvSpPr/>
          <p:nvPr/>
        </p:nvSpPr>
        <p:spPr>
          <a:xfrm>
            <a:off x="6038990" y="4941366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4" name="Rectangle 183"/>
          <p:cNvSpPr/>
          <p:nvPr/>
        </p:nvSpPr>
        <p:spPr>
          <a:xfrm>
            <a:off x="5285939" y="4642949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5" name="Rectangle 184"/>
          <p:cNvSpPr/>
          <p:nvPr/>
        </p:nvSpPr>
        <p:spPr>
          <a:xfrm>
            <a:off x="5285939" y="4775089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6" name="Rectangle 185"/>
          <p:cNvSpPr/>
          <p:nvPr/>
        </p:nvSpPr>
        <p:spPr>
          <a:xfrm>
            <a:off x="5285939" y="4923566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7" name="Rectangle 186"/>
          <p:cNvSpPr/>
          <p:nvPr/>
        </p:nvSpPr>
        <p:spPr>
          <a:xfrm>
            <a:off x="5285939" y="5061005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8" name="Rectangle 187"/>
          <p:cNvSpPr/>
          <p:nvPr/>
        </p:nvSpPr>
        <p:spPr>
          <a:xfrm>
            <a:off x="5285939" y="5193145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9" name="Rectangle 188"/>
          <p:cNvSpPr/>
          <p:nvPr/>
        </p:nvSpPr>
        <p:spPr>
          <a:xfrm>
            <a:off x="5285939" y="5341622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0" name="Rectangle 189"/>
          <p:cNvSpPr/>
          <p:nvPr/>
        </p:nvSpPr>
        <p:spPr>
          <a:xfrm>
            <a:off x="6038990" y="5078805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1" name="Rectangle 190"/>
          <p:cNvSpPr/>
          <p:nvPr/>
        </p:nvSpPr>
        <p:spPr>
          <a:xfrm>
            <a:off x="6038990" y="5210945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2" name="Rectangle 191"/>
          <p:cNvSpPr/>
          <p:nvPr/>
        </p:nvSpPr>
        <p:spPr>
          <a:xfrm>
            <a:off x="6038990" y="5359422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3" name="Rectangle 192"/>
          <p:cNvSpPr/>
          <p:nvPr/>
        </p:nvSpPr>
        <p:spPr>
          <a:xfrm>
            <a:off x="4834107" y="3941404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4" name="Rectangle 193"/>
          <p:cNvSpPr/>
          <p:nvPr/>
        </p:nvSpPr>
        <p:spPr>
          <a:xfrm>
            <a:off x="4984717" y="3941404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5" name="Rectangle 194"/>
          <p:cNvSpPr/>
          <p:nvPr/>
        </p:nvSpPr>
        <p:spPr>
          <a:xfrm>
            <a:off x="5135328" y="3941404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6" name="Rectangle 195"/>
          <p:cNvSpPr/>
          <p:nvPr/>
        </p:nvSpPr>
        <p:spPr>
          <a:xfrm>
            <a:off x="6189600" y="3941404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7" name="Rectangle 196"/>
          <p:cNvSpPr/>
          <p:nvPr/>
        </p:nvSpPr>
        <p:spPr>
          <a:xfrm>
            <a:off x="6340211" y="3941404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8" name="Rectangle 197"/>
          <p:cNvSpPr/>
          <p:nvPr/>
        </p:nvSpPr>
        <p:spPr>
          <a:xfrm>
            <a:off x="6490821" y="3941404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9" name="Rectangle 198"/>
          <p:cNvSpPr/>
          <p:nvPr/>
        </p:nvSpPr>
        <p:spPr>
          <a:xfrm>
            <a:off x="5285939" y="5488610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0" name="Rectangle 199"/>
          <p:cNvSpPr/>
          <p:nvPr/>
        </p:nvSpPr>
        <p:spPr>
          <a:xfrm>
            <a:off x="6038990" y="5506410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1" name="Rectangle 200"/>
          <p:cNvSpPr/>
          <p:nvPr/>
        </p:nvSpPr>
        <p:spPr>
          <a:xfrm>
            <a:off x="5285939" y="5628919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2" name="Rectangle 201"/>
          <p:cNvSpPr/>
          <p:nvPr/>
        </p:nvSpPr>
        <p:spPr>
          <a:xfrm>
            <a:off x="6038990" y="5646719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3" name="Rectangle 202"/>
          <p:cNvSpPr/>
          <p:nvPr/>
        </p:nvSpPr>
        <p:spPr>
          <a:xfrm>
            <a:off x="5436549" y="4081713"/>
            <a:ext cx="602441" cy="1104754"/>
          </a:xfrm>
          <a:prstGeom prst="rect">
            <a:avLst/>
          </a:prstGeom>
          <a:pattFill prst="pct5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4" name="TextBox 203"/>
          <p:cNvSpPr txBox="1"/>
          <p:nvPr/>
        </p:nvSpPr>
        <p:spPr>
          <a:xfrm>
            <a:off x="6850332" y="3634569"/>
            <a:ext cx="1594837" cy="274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 MVP position </a:t>
            </a:r>
            <a:endParaRPr lang="ko-KR" altLang="en-US" sz="1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" name="Rectangle 204"/>
          <p:cNvSpPr/>
          <p:nvPr/>
        </p:nvSpPr>
        <p:spPr>
          <a:xfrm>
            <a:off x="7029457" y="3938948"/>
            <a:ext cx="129458" cy="117963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b="1" dirty="0">
              <a:solidFill>
                <a:srgbClr val="0000FF"/>
              </a:solidFill>
            </a:endParaRPr>
          </a:p>
        </p:txBody>
      </p:sp>
      <p:sp>
        <p:nvSpPr>
          <p:cNvPr id="206" name="Rectangle 205"/>
          <p:cNvSpPr/>
          <p:nvPr/>
        </p:nvSpPr>
        <p:spPr>
          <a:xfrm>
            <a:off x="6900000" y="4056911"/>
            <a:ext cx="129458" cy="117963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b="1" dirty="0">
              <a:solidFill>
                <a:srgbClr val="0000FF"/>
              </a:solidFill>
            </a:endParaRPr>
          </a:p>
        </p:txBody>
      </p:sp>
      <p:sp>
        <p:nvSpPr>
          <p:cNvPr id="207" name="Rectangle 206"/>
          <p:cNvSpPr/>
          <p:nvPr/>
        </p:nvSpPr>
        <p:spPr>
          <a:xfrm>
            <a:off x="6900000" y="5551104"/>
            <a:ext cx="129458" cy="117963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b="1" dirty="0">
              <a:solidFill>
                <a:srgbClr val="0000FF"/>
              </a:solidFill>
            </a:endParaRPr>
          </a:p>
        </p:txBody>
      </p:sp>
      <p:sp>
        <p:nvSpPr>
          <p:cNvPr id="208" name="Rectangle 207"/>
          <p:cNvSpPr/>
          <p:nvPr/>
        </p:nvSpPr>
        <p:spPr>
          <a:xfrm>
            <a:off x="7935667" y="5551104"/>
            <a:ext cx="129458" cy="117963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b="1" dirty="0">
              <a:solidFill>
                <a:srgbClr val="0000FF"/>
              </a:solidFill>
            </a:endParaRPr>
          </a:p>
        </p:txBody>
      </p:sp>
      <p:sp>
        <p:nvSpPr>
          <p:cNvPr id="209" name="Rectangle 208"/>
          <p:cNvSpPr/>
          <p:nvPr/>
        </p:nvSpPr>
        <p:spPr>
          <a:xfrm>
            <a:off x="7935667" y="4056911"/>
            <a:ext cx="129458" cy="117963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b="1" dirty="0">
              <a:solidFill>
                <a:srgbClr val="0000FF"/>
              </a:solidFill>
            </a:endParaRPr>
          </a:p>
        </p:txBody>
      </p:sp>
      <p:sp>
        <p:nvSpPr>
          <p:cNvPr id="210" name="Rectangle 209"/>
          <p:cNvSpPr/>
          <p:nvPr/>
        </p:nvSpPr>
        <p:spPr>
          <a:xfrm>
            <a:off x="7935667" y="3938948"/>
            <a:ext cx="129458" cy="117963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b="1" dirty="0">
              <a:solidFill>
                <a:srgbClr val="0000FF"/>
              </a:solidFill>
            </a:endParaRPr>
          </a:p>
        </p:txBody>
      </p:sp>
      <p:sp>
        <p:nvSpPr>
          <p:cNvPr id="211" name="Rectangle 210"/>
          <p:cNvSpPr/>
          <p:nvPr/>
        </p:nvSpPr>
        <p:spPr>
          <a:xfrm>
            <a:off x="6900000" y="3938948"/>
            <a:ext cx="129458" cy="117963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b="1" dirty="0">
              <a:solidFill>
                <a:srgbClr val="0000FF"/>
              </a:solidFill>
            </a:endParaRPr>
          </a:p>
        </p:txBody>
      </p:sp>
      <p:sp>
        <p:nvSpPr>
          <p:cNvPr id="212" name="Rectangle 211"/>
          <p:cNvSpPr/>
          <p:nvPr/>
        </p:nvSpPr>
        <p:spPr>
          <a:xfrm>
            <a:off x="7806208" y="3938948"/>
            <a:ext cx="129458" cy="117963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b="1" dirty="0">
              <a:solidFill>
                <a:srgbClr val="0000FF"/>
              </a:solidFill>
            </a:endParaRPr>
          </a:p>
        </p:txBody>
      </p:sp>
      <p:sp>
        <p:nvSpPr>
          <p:cNvPr id="213" name="Rectangle 212"/>
          <p:cNvSpPr/>
          <p:nvPr/>
        </p:nvSpPr>
        <p:spPr>
          <a:xfrm>
            <a:off x="7460986" y="3938948"/>
            <a:ext cx="129458" cy="117963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b="1" dirty="0">
              <a:solidFill>
                <a:srgbClr val="0000FF"/>
              </a:solidFill>
            </a:endParaRPr>
          </a:p>
        </p:txBody>
      </p:sp>
      <p:sp>
        <p:nvSpPr>
          <p:cNvPr id="214" name="Rectangle 213"/>
          <p:cNvSpPr/>
          <p:nvPr/>
        </p:nvSpPr>
        <p:spPr>
          <a:xfrm>
            <a:off x="6900000" y="4804007"/>
            <a:ext cx="129458" cy="117963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b="1" dirty="0">
              <a:solidFill>
                <a:srgbClr val="0000FF"/>
              </a:solidFill>
            </a:endParaRPr>
          </a:p>
        </p:txBody>
      </p:sp>
      <p:sp>
        <p:nvSpPr>
          <p:cNvPr id="215" name="Rectangle 214"/>
          <p:cNvSpPr/>
          <p:nvPr/>
        </p:nvSpPr>
        <p:spPr>
          <a:xfrm>
            <a:off x="7935667" y="4804007"/>
            <a:ext cx="129458" cy="117963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b="1" dirty="0">
              <a:solidFill>
                <a:srgbClr val="0000FF"/>
              </a:solidFill>
            </a:endParaRPr>
          </a:p>
        </p:txBody>
      </p:sp>
      <p:sp>
        <p:nvSpPr>
          <p:cNvPr id="216" name="Rectangle 215"/>
          <p:cNvSpPr/>
          <p:nvPr/>
        </p:nvSpPr>
        <p:spPr>
          <a:xfrm>
            <a:off x="6900000" y="5669065"/>
            <a:ext cx="129458" cy="117963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b="1" dirty="0">
              <a:solidFill>
                <a:srgbClr val="0000FF"/>
              </a:solidFill>
            </a:endParaRPr>
          </a:p>
        </p:txBody>
      </p:sp>
      <p:sp>
        <p:nvSpPr>
          <p:cNvPr id="217" name="Rectangle 216"/>
          <p:cNvSpPr/>
          <p:nvPr/>
        </p:nvSpPr>
        <p:spPr>
          <a:xfrm>
            <a:off x="7935667" y="5669065"/>
            <a:ext cx="129458" cy="117963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b="1" dirty="0">
              <a:solidFill>
                <a:srgbClr val="0000FF"/>
              </a:solidFill>
            </a:endParaRPr>
          </a:p>
        </p:txBody>
      </p:sp>
      <p:sp>
        <p:nvSpPr>
          <p:cNvPr id="218" name="Rectangle 217"/>
          <p:cNvSpPr/>
          <p:nvPr/>
        </p:nvSpPr>
        <p:spPr>
          <a:xfrm>
            <a:off x="7029457" y="4056911"/>
            <a:ext cx="906209" cy="1612155"/>
          </a:xfrm>
          <a:prstGeom prst="rect">
            <a:avLst/>
          </a:prstGeom>
          <a:pattFill prst="pct5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6926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/>
              <a:t>General intra prediction</a:t>
            </a:r>
          </a:p>
          <a:p>
            <a:pPr lvl="1" indent="-179070"/>
            <a:r>
              <a:rPr lang="en-US" altLang="ko-KR" sz="1400" dirty="0"/>
              <a:t>52 intra prediction modes for </a:t>
            </a:r>
            <a:r>
              <a:rPr lang="en-US" altLang="ko-KR" sz="1400" dirty="0" err="1"/>
              <a:t>luma</a:t>
            </a:r>
            <a:r>
              <a:rPr lang="en-US" altLang="ko-KR" sz="1400" dirty="0"/>
              <a:t> component </a:t>
            </a:r>
            <a:endParaRPr lang="en-US" altLang="ko-KR" sz="1400" dirty="0">
              <a:latin typeface="맑은 고딕"/>
              <a:ea typeface="맑은 고딕"/>
            </a:endParaRPr>
          </a:p>
          <a:p>
            <a:pPr lvl="2" indent="-179070"/>
            <a:r>
              <a:rPr lang="en-US" altLang="ko-KR" sz="1200" dirty="0"/>
              <a:t>49 angular modes + DC, Plane, Bi-linear modes</a:t>
            </a:r>
            <a:endParaRPr lang="en-US" altLang="ko-KR" sz="1200" dirty="0">
              <a:latin typeface="맑은 고딕"/>
              <a:ea typeface="맑은 고딕"/>
            </a:endParaRPr>
          </a:p>
          <a:p>
            <a:pPr lvl="2" indent="-179070"/>
            <a:r>
              <a:rPr lang="en-US" altLang="ko-KR" sz="1200" dirty="0">
                <a:latin typeface="맑은 고딕"/>
                <a:ea typeface="맑은 고딕"/>
              </a:rPr>
              <a:t>2 primary MPM + 8 secondary MPM</a:t>
            </a:r>
          </a:p>
          <a:p>
            <a:pPr lvl="1" indent="-179070"/>
            <a:r>
              <a:rPr lang="en-US" altLang="ko-KR" sz="1400" dirty="0"/>
              <a:t>5 modes for </a:t>
            </a:r>
            <a:r>
              <a:rPr lang="en-US" altLang="ko-KR" sz="1400" dirty="0" err="1"/>
              <a:t>chroma</a:t>
            </a:r>
            <a:r>
              <a:rPr lang="en-US" altLang="ko-KR" sz="1400" dirty="0"/>
              <a:t> component</a:t>
            </a:r>
            <a:endParaRPr lang="en-US" altLang="ko-KR" sz="1400" dirty="0">
              <a:latin typeface="맑은 고딕"/>
              <a:ea typeface="맑은 고딕"/>
            </a:endParaRPr>
          </a:p>
          <a:p>
            <a:pPr lvl="2" indent="-179070"/>
            <a:r>
              <a:rPr lang="en-US" altLang="ko-KR" sz="1200" dirty="0"/>
              <a:t>DM, Bi-linear, DC, Horizontal, Vertical modes</a:t>
            </a:r>
            <a:endParaRPr lang="en-US" altLang="ko-KR" sz="1200" dirty="0">
              <a:latin typeface="맑은 고딕"/>
              <a:ea typeface="맑은 고딕"/>
            </a:endParaRPr>
          </a:p>
          <a:p>
            <a:pPr lvl="2" indent="-179070"/>
            <a:endParaRPr lang="en-US" altLang="ko-KR" sz="1200" dirty="0">
              <a:latin typeface="맑은 고딕"/>
              <a:ea typeface="맑은 고딕"/>
            </a:endParaRPr>
          </a:p>
          <a:p>
            <a:pPr marL="630555" lvl="2" indent="0">
              <a:buNone/>
            </a:pPr>
            <a:endParaRPr lang="en-US" altLang="ko-KR" sz="600" dirty="0"/>
          </a:p>
          <a:p>
            <a:pPr marL="630555" lvl="2" indent="0">
              <a:buNone/>
            </a:pPr>
            <a:endParaRPr lang="en-US" altLang="ko-KR" sz="600" dirty="0"/>
          </a:p>
          <a:p>
            <a:r>
              <a:rPr lang="en-US" altLang="ko-KR" dirty="0"/>
              <a:t>Multiple 4-taps interpolation </a:t>
            </a:r>
            <a:r>
              <a:rPr lang="en-US" altLang="ko-KR" dirty="0" smtClean="0"/>
              <a:t>filter</a:t>
            </a:r>
          </a:p>
          <a:p>
            <a:pPr lvl="1"/>
            <a:r>
              <a:rPr lang="en-US" altLang="ko-KR" dirty="0" smtClean="0"/>
              <a:t>32 phases</a:t>
            </a:r>
          </a:p>
          <a:p>
            <a:pPr lvl="1"/>
            <a:r>
              <a:rPr lang="en-US" altLang="ko-KR" dirty="0" smtClean="0"/>
              <a:t>7 bits precision</a:t>
            </a:r>
          </a:p>
          <a:p>
            <a:pPr lvl="1"/>
            <a:r>
              <a:rPr lang="en-US" altLang="ko-KR" dirty="0" smtClean="0"/>
              <a:t>Sharp filter:</a:t>
            </a:r>
          </a:p>
          <a:p>
            <a:pPr lvl="2"/>
            <a:r>
              <a:rPr lang="en-US" altLang="ko-KR" dirty="0" smtClean="0"/>
              <a:t>DCT-IF</a:t>
            </a:r>
          </a:p>
          <a:p>
            <a:pPr lvl="1"/>
            <a:r>
              <a:rPr lang="en-US" altLang="ko-KR" dirty="0" smtClean="0"/>
              <a:t>Smooth filter:</a:t>
            </a:r>
          </a:p>
          <a:p>
            <a:pPr lvl="2"/>
            <a:r>
              <a:rPr lang="en-US" altLang="ko-KR" dirty="0" smtClean="0"/>
              <a:t>Emulation of bi-linear and {1,2,1} reference smooth</a:t>
            </a:r>
            <a:endParaRPr lang="en-US" altLang="ko-KR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Intra Prediction</a:t>
            </a:r>
            <a:endParaRPr lang="ko-KR" altLang="en-US" dirty="0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5475" y="704215"/>
            <a:ext cx="2743200" cy="2556164"/>
          </a:xfrm>
          <a:prstGeom prst="rect">
            <a:avLst/>
          </a:prstGeom>
        </p:spPr>
      </p:pic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6740926"/>
              </p:ext>
            </p:extLst>
          </p:nvPr>
        </p:nvGraphicFramePr>
        <p:xfrm>
          <a:off x="5197031" y="3373560"/>
          <a:ext cx="339717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25091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A" altLang="ko-KR" dirty="0"/>
              <a:t>Multi-combined intra prediction (MIP)</a:t>
            </a:r>
          </a:p>
          <a:p>
            <a:pPr lvl="1"/>
            <a:r>
              <a:rPr lang="en-CA" altLang="ko-KR" sz="1050" dirty="0"/>
              <a:t>Generate prediction block</a:t>
            </a:r>
          </a:p>
          <a:p>
            <a:pPr lvl="2"/>
            <a:r>
              <a:rPr lang="en-CA" altLang="ko-KR" sz="900" dirty="0"/>
              <a:t>4 points filter </a:t>
            </a:r>
          </a:p>
          <a:p>
            <a:pPr lvl="2"/>
            <a:endParaRPr lang="en-CA" altLang="ko-KR" sz="900" dirty="0"/>
          </a:p>
          <a:p>
            <a:pPr lvl="2"/>
            <a:endParaRPr lang="en-CA" altLang="ko-KR" sz="900" dirty="0"/>
          </a:p>
          <a:p>
            <a:pPr lvl="2"/>
            <a:endParaRPr lang="en-CA" altLang="ko-KR" sz="900" dirty="0"/>
          </a:p>
          <a:p>
            <a:pPr lvl="2"/>
            <a:endParaRPr lang="en-CA" altLang="ko-KR" sz="900" dirty="0"/>
          </a:p>
          <a:p>
            <a:pPr lvl="2"/>
            <a:endParaRPr lang="en-CA" altLang="ko-KR" sz="900" dirty="0"/>
          </a:p>
          <a:p>
            <a:pPr marL="270272" lvl="1" indent="0">
              <a:buNone/>
            </a:pPr>
            <a:endParaRPr lang="en-CA" altLang="ko-KR" sz="900" dirty="0"/>
          </a:p>
          <a:p>
            <a:pPr marL="270272" lvl="1" indent="0">
              <a:buNone/>
            </a:pPr>
            <a:endParaRPr lang="en-CA" altLang="ko-KR" sz="675" dirty="0"/>
          </a:p>
          <a:p>
            <a:pPr marL="270272" lvl="1" indent="0">
              <a:buNone/>
            </a:pPr>
            <a:r>
              <a:rPr lang="en-CA" altLang="ko-KR" dirty="0"/>
              <a:t>Efficiently emulates position dependent weighted averaging of original and filtered references</a:t>
            </a:r>
          </a:p>
          <a:p>
            <a:pPr lvl="1"/>
            <a:endParaRPr lang="ko-KR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Intra Prediction</a:t>
            </a:r>
            <a:endParaRPr lang="ko-KR" altLang="en-US" dirty="0"/>
          </a:p>
        </p:txBody>
      </p:sp>
      <p:grpSp>
        <p:nvGrpSpPr>
          <p:cNvPr id="4" name="그룹 3"/>
          <p:cNvGrpSpPr/>
          <p:nvPr/>
        </p:nvGrpSpPr>
        <p:grpSpPr>
          <a:xfrm>
            <a:off x="6473843" y="3494589"/>
            <a:ext cx="2044621" cy="1522385"/>
            <a:chOff x="1124728" y="4423506"/>
            <a:chExt cx="2726161" cy="2029846"/>
          </a:xfrm>
        </p:grpSpPr>
        <p:sp>
          <p:nvSpPr>
            <p:cNvPr id="5" name="직사각형 4"/>
            <p:cNvSpPr/>
            <p:nvPr/>
          </p:nvSpPr>
          <p:spPr>
            <a:xfrm>
              <a:off x="1546889" y="4869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1690889" y="4869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1834889" y="4869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1978889" y="4869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2122889" y="4869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2266889" y="4869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2410889" y="4869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2554889" y="4869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1546889" y="5013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1690889" y="5013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1834889" y="5013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1978889" y="5013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2122889" y="5013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2266889" y="5013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9" name="직사각형 18"/>
            <p:cNvSpPr/>
            <p:nvPr/>
          </p:nvSpPr>
          <p:spPr>
            <a:xfrm>
              <a:off x="2410889" y="5013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2554889" y="5013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1546889" y="5157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1690889" y="5157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1834889" y="5157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1978889" y="5157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2122889" y="5157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2266889" y="5157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2410889" y="5157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2554889" y="5157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1546889" y="5301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1690889" y="5301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1834889" y="5301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32" name="직사각형 31"/>
            <p:cNvSpPr/>
            <p:nvPr/>
          </p:nvSpPr>
          <p:spPr>
            <a:xfrm>
              <a:off x="2122889" y="5301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2266889" y="5301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34" name="직사각형 33"/>
            <p:cNvSpPr/>
            <p:nvPr/>
          </p:nvSpPr>
          <p:spPr>
            <a:xfrm>
              <a:off x="2410889" y="5301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2554889" y="5301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36" name="직사각형 35"/>
            <p:cNvSpPr/>
            <p:nvPr/>
          </p:nvSpPr>
          <p:spPr>
            <a:xfrm>
              <a:off x="1546889" y="5445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1690889" y="5445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38" name="직사각형 37"/>
            <p:cNvSpPr/>
            <p:nvPr/>
          </p:nvSpPr>
          <p:spPr>
            <a:xfrm>
              <a:off x="1834889" y="5445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1978889" y="5445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2122889" y="5445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2266889" y="5445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2" name="직사각형 41"/>
                <p:cNvSpPr/>
                <p:nvPr/>
              </p:nvSpPr>
              <p:spPr>
                <a:xfrm>
                  <a:off x="2410889" y="5445352"/>
                  <a:ext cx="144000" cy="144000"/>
                </a:xfrm>
                <a:prstGeom prst="rect">
                  <a:avLst/>
                </a:pr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𝑖𝑗</m:t>
                            </m:r>
                          </m:sub>
                        </m:sSub>
                      </m:oMath>
                    </m:oMathPara>
                  </a14:m>
                  <a:endParaRPr lang="ko-KR" altLang="en-US" sz="1350" dirty="0"/>
                </a:p>
              </p:txBody>
            </p:sp>
          </mc:Choice>
          <mc:Fallback xmlns="">
            <p:sp>
              <p:nvSpPr>
                <p:cNvPr id="451" name="직사각형 45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10889" y="5445352"/>
                  <a:ext cx="144000" cy="144000"/>
                </a:xfrm>
                <a:prstGeom prst="rect">
                  <a:avLst/>
                </a:prstGeom>
                <a:blipFill>
                  <a:blip r:embed="rId11"/>
                  <a:stretch>
                    <a:fillRect l="-36000" r="-16000" b="-32000"/>
                  </a:stretch>
                </a:blipFill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3" name="직사각형 42"/>
            <p:cNvSpPr/>
            <p:nvPr/>
          </p:nvSpPr>
          <p:spPr>
            <a:xfrm>
              <a:off x="2554889" y="5445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44" name="직사각형 43"/>
            <p:cNvSpPr/>
            <p:nvPr/>
          </p:nvSpPr>
          <p:spPr>
            <a:xfrm>
              <a:off x="1546889" y="5589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45" name="직사각형 44"/>
            <p:cNvSpPr/>
            <p:nvPr/>
          </p:nvSpPr>
          <p:spPr>
            <a:xfrm>
              <a:off x="1690889" y="5589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1834889" y="5589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47" name="직사각형 46"/>
            <p:cNvSpPr/>
            <p:nvPr/>
          </p:nvSpPr>
          <p:spPr>
            <a:xfrm>
              <a:off x="1978889" y="5589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48" name="직사각형 47"/>
            <p:cNvSpPr/>
            <p:nvPr/>
          </p:nvSpPr>
          <p:spPr>
            <a:xfrm>
              <a:off x="2122889" y="5589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9" name="직사각형 48"/>
                <p:cNvSpPr/>
                <p:nvPr/>
              </p:nvSpPr>
              <p:spPr>
                <a:xfrm>
                  <a:off x="2266889" y="5589352"/>
                  <a:ext cx="144000" cy="144000"/>
                </a:xfrm>
                <a:prstGeom prst="rect">
                  <a:avLst/>
                </a:pr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oMath>
                    </m:oMathPara>
                  </a14:m>
                  <a:endParaRPr lang="ko-KR" altLang="en-US" sz="1350" dirty="0"/>
                </a:p>
              </p:txBody>
            </p:sp>
          </mc:Choice>
          <mc:Fallback xmlns="">
            <p:sp>
              <p:nvSpPr>
                <p:cNvPr id="458" name="직사각형 45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66889" y="5589352"/>
                  <a:ext cx="144000" cy="144000"/>
                </a:xfrm>
                <a:prstGeom prst="rect">
                  <a:avLst/>
                </a:prstGeom>
                <a:blipFill>
                  <a:blip r:embed="rId12"/>
                  <a:stretch>
                    <a:fillRect l="-33333" b="-24000"/>
                  </a:stretch>
                </a:blipFill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0" name="직사각형 49"/>
            <p:cNvSpPr/>
            <p:nvPr/>
          </p:nvSpPr>
          <p:spPr>
            <a:xfrm>
              <a:off x="2410889" y="5589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51" name="직사각형 50"/>
            <p:cNvSpPr/>
            <p:nvPr/>
          </p:nvSpPr>
          <p:spPr>
            <a:xfrm>
              <a:off x="2554889" y="5589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52" name="직사각형 51"/>
            <p:cNvSpPr/>
            <p:nvPr/>
          </p:nvSpPr>
          <p:spPr>
            <a:xfrm>
              <a:off x="1546889" y="5733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53" name="직사각형 52"/>
            <p:cNvSpPr/>
            <p:nvPr/>
          </p:nvSpPr>
          <p:spPr>
            <a:xfrm>
              <a:off x="1690889" y="5733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54" name="직사각형 53"/>
            <p:cNvSpPr/>
            <p:nvPr/>
          </p:nvSpPr>
          <p:spPr>
            <a:xfrm>
              <a:off x="1834889" y="5733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55" name="직사각형 54"/>
            <p:cNvSpPr/>
            <p:nvPr/>
          </p:nvSpPr>
          <p:spPr>
            <a:xfrm>
              <a:off x="1978889" y="5733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56" name="직사각형 55"/>
            <p:cNvSpPr/>
            <p:nvPr/>
          </p:nvSpPr>
          <p:spPr>
            <a:xfrm>
              <a:off x="2122889" y="5733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57" name="직사각형 56"/>
            <p:cNvSpPr/>
            <p:nvPr/>
          </p:nvSpPr>
          <p:spPr>
            <a:xfrm>
              <a:off x="2266889" y="5733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58" name="직사각형 57"/>
            <p:cNvSpPr/>
            <p:nvPr/>
          </p:nvSpPr>
          <p:spPr>
            <a:xfrm>
              <a:off x="2410889" y="5733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59" name="직사각형 58"/>
            <p:cNvSpPr/>
            <p:nvPr/>
          </p:nvSpPr>
          <p:spPr>
            <a:xfrm>
              <a:off x="2554889" y="5733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60" name="직사각형 59"/>
            <p:cNvSpPr/>
            <p:nvPr/>
          </p:nvSpPr>
          <p:spPr>
            <a:xfrm>
              <a:off x="1546889" y="5877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61" name="직사각형 60"/>
            <p:cNvSpPr/>
            <p:nvPr/>
          </p:nvSpPr>
          <p:spPr>
            <a:xfrm>
              <a:off x="1690889" y="5877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62" name="직사각형 61"/>
            <p:cNvSpPr/>
            <p:nvPr/>
          </p:nvSpPr>
          <p:spPr>
            <a:xfrm>
              <a:off x="1834889" y="5877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63" name="직사각형 62"/>
            <p:cNvSpPr/>
            <p:nvPr/>
          </p:nvSpPr>
          <p:spPr>
            <a:xfrm>
              <a:off x="1978889" y="5877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64" name="직사각형 63"/>
            <p:cNvSpPr/>
            <p:nvPr/>
          </p:nvSpPr>
          <p:spPr>
            <a:xfrm>
              <a:off x="2122889" y="5877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65" name="직사각형 64"/>
            <p:cNvSpPr/>
            <p:nvPr/>
          </p:nvSpPr>
          <p:spPr>
            <a:xfrm>
              <a:off x="2266889" y="5877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66" name="직사각형 65"/>
            <p:cNvSpPr/>
            <p:nvPr/>
          </p:nvSpPr>
          <p:spPr>
            <a:xfrm>
              <a:off x="2410889" y="5877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67" name="직사각형 66"/>
            <p:cNvSpPr/>
            <p:nvPr/>
          </p:nvSpPr>
          <p:spPr>
            <a:xfrm>
              <a:off x="2554889" y="5877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68" name="직사각형 67"/>
            <p:cNvSpPr/>
            <p:nvPr/>
          </p:nvSpPr>
          <p:spPr>
            <a:xfrm>
              <a:off x="1402889" y="4869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69" name="직사각형 68"/>
            <p:cNvSpPr/>
            <p:nvPr/>
          </p:nvSpPr>
          <p:spPr>
            <a:xfrm>
              <a:off x="1402889" y="5013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70" name="직사각형 69"/>
            <p:cNvSpPr/>
            <p:nvPr/>
          </p:nvSpPr>
          <p:spPr>
            <a:xfrm>
              <a:off x="1402889" y="5157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71" name="직사각형 70"/>
            <p:cNvSpPr/>
            <p:nvPr/>
          </p:nvSpPr>
          <p:spPr>
            <a:xfrm>
              <a:off x="1402889" y="5301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72" name="직사각형 71"/>
            <p:cNvSpPr/>
            <p:nvPr/>
          </p:nvSpPr>
          <p:spPr>
            <a:xfrm>
              <a:off x="1402889" y="5445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73" name="직사각형 72"/>
            <p:cNvSpPr/>
            <p:nvPr/>
          </p:nvSpPr>
          <p:spPr>
            <a:xfrm>
              <a:off x="1402889" y="5589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74" name="직사각형 73"/>
            <p:cNvSpPr/>
            <p:nvPr/>
          </p:nvSpPr>
          <p:spPr>
            <a:xfrm>
              <a:off x="1402889" y="5733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75" name="직사각형 74"/>
            <p:cNvSpPr/>
            <p:nvPr/>
          </p:nvSpPr>
          <p:spPr>
            <a:xfrm>
              <a:off x="1402889" y="5877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76" name="직사각형 75"/>
            <p:cNvSpPr/>
            <p:nvPr/>
          </p:nvSpPr>
          <p:spPr>
            <a:xfrm>
              <a:off x="1402889" y="6021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77" name="직사각형 76"/>
            <p:cNvSpPr/>
            <p:nvPr/>
          </p:nvSpPr>
          <p:spPr>
            <a:xfrm>
              <a:off x="1402889" y="6165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78" name="직사각형 77"/>
            <p:cNvSpPr/>
            <p:nvPr/>
          </p:nvSpPr>
          <p:spPr>
            <a:xfrm>
              <a:off x="1402889" y="6309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0" name="직사각형 79"/>
                <p:cNvSpPr/>
                <p:nvPr/>
              </p:nvSpPr>
              <p:spPr>
                <a:xfrm>
                  <a:off x="1546889" y="4725352"/>
                  <a:ext cx="144000" cy="1440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oMath>
                    </m:oMathPara>
                  </a14:m>
                  <a:endParaRPr lang="ko-KR" altLang="en-US" sz="750" dirty="0">
                    <a:solidFill>
                      <a:prstClr val="white"/>
                    </a:solidFill>
                  </a:endParaRPr>
                </a:p>
              </p:txBody>
            </p:sp>
          </mc:Choice>
          <mc:Fallback xmlns="">
            <p:sp>
              <p:nvSpPr>
                <p:cNvPr id="489" name="직사각형 48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46889" y="4725352"/>
                  <a:ext cx="144000" cy="144000"/>
                </a:xfrm>
                <a:prstGeom prst="rect">
                  <a:avLst/>
                </a:prstGeom>
                <a:blipFill>
                  <a:blip r:embed="rId13"/>
                  <a:stretch>
                    <a:fillRect l="-20000" r="-8000" b="-16000"/>
                  </a:stretch>
                </a:blipFill>
                <a:ln w="635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1" name="직사각형 80"/>
                <p:cNvSpPr/>
                <p:nvPr/>
              </p:nvSpPr>
              <p:spPr>
                <a:xfrm>
                  <a:off x="1690889" y="4725352"/>
                  <a:ext cx="144000" cy="1440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ko-KR" altLang="en-US" sz="750" dirty="0">
                    <a:solidFill>
                      <a:prstClr val="white"/>
                    </a:solidFill>
                  </a:endParaRPr>
                </a:p>
              </p:txBody>
            </p:sp>
          </mc:Choice>
          <mc:Fallback xmlns="">
            <p:sp>
              <p:nvSpPr>
                <p:cNvPr id="490" name="직사각형 48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90889" y="4725352"/>
                  <a:ext cx="144000" cy="144000"/>
                </a:xfrm>
                <a:prstGeom prst="rect">
                  <a:avLst/>
                </a:prstGeom>
                <a:blipFill>
                  <a:blip r:embed="rId14"/>
                  <a:stretch>
                    <a:fillRect l="-24000" r="-4000" b="-16000"/>
                  </a:stretch>
                </a:blipFill>
                <a:ln w="635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2" name="직사각형 81"/>
            <p:cNvSpPr/>
            <p:nvPr/>
          </p:nvSpPr>
          <p:spPr>
            <a:xfrm>
              <a:off x="1834889" y="4725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83" name="직사각형 82"/>
            <p:cNvSpPr/>
            <p:nvPr/>
          </p:nvSpPr>
          <p:spPr>
            <a:xfrm>
              <a:off x="1978889" y="4725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84" name="직사각형 83"/>
            <p:cNvSpPr/>
            <p:nvPr/>
          </p:nvSpPr>
          <p:spPr>
            <a:xfrm>
              <a:off x="2122889" y="4725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85" name="직사각형 84"/>
            <p:cNvSpPr/>
            <p:nvPr/>
          </p:nvSpPr>
          <p:spPr>
            <a:xfrm>
              <a:off x="2554889" y="4725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86" name="직사각형 85"/>
            <p:cNvSpPr/>
            <p:nvPr/>
          </p:nvSpPr>
          <p:spPr>
            <a:xfrm>
              <a:off x="2698889" y="4725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87" name="직사각형 86"/>
            <p:cNvSpPr/>
            <p:nvPr/>
          </p:nvSpPr>
          <p:spPr>
            <a:xfrm>
              <a:off x="2842889" y="4725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88" name="직사각형 87"/>
            <p:cNvSpPr/>
            <p:nvPr/>
          </p:nvSpPr>
          <p:spPr>
            <a:xfrm>
              <a:off x="2986889" y="4725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89" name="직사각형 88"/>
            <p:cNvSpPr/>
            <p:nvPr/>
          </p:nvSpPr>
          <p:spPr>
            <a:xfrm>
              <a:off x="3130889" y="4725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0" name="직사각형 89"/>
                <p:cNvSpPr/>
                <p:nvPr/>
              </p:nvSpPr>
              <p:spPr>
                <a:xfrm>
                  <a:off x="3274889" y="4725352"/>
                  <a:ext cx="144000" cy="1440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oMath>
                    </m:oMathPara>
                  </a14:m>
                  <a:endParaRPr lang="ko-KR" altLang="en-US" sz="750" dirty="0">
                    <a:solidFill>
                      <a:prstClr val="white"/>
                    </a:solidFill>
                  </a:endParaRPr>
                </a:p>
              </p:txBody>
            </p:sp>
          </mc:Choice>
          <mc:Fallback xmlns="">
            <p:sp>
              <p:nvSpPr>
                <p:cNvPr id="499" name="직사각형 49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74889" y="4725352"/>
                  <a:ext cx="144000" cy="144000"/>
                </a:xfrm>
                <a:prstGeom prst="rect">
                  <a:avLst/>
                </a:prstGeom>
                <a:blipFill>
                  <a:blip r:embed="rId15"/>
                  <a:stretch>
                    <a:fillRect l="-28000" b="-12000"/>
                  </a:stretch>
                </a:blipFill>
                <a:ln w="635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1" name="직사각형 90"/>
            <p:cNvSpPr/>
            <p:nvPr/>
          </p:nvSpPr>
          <p:spPr>
            <a:xfrm>
              <a:off x="3418889" y="4725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92" name="직사각형 91"/>
            <p:cNvSpPr/>
            <p:nvPr/>
          </p:nvSpPr>
          <p:spPr>
            <a:xfrm>
              <a:off x="3562889" y="4725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93" name="직사각형 92"/>
            <p:cNvSpPr/>
            <p:nvPr/>
          </p:nvSpPr>
          <p:spPr>
            <a:xfrm>
              <a:off x="3706889" y="4725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94" name="직사각형 93"/>
            <p:cNvSpPr/>
            <p:nvPr/>
          </p:nvSpPr>
          <p:spPr>
            <a:xfrm>
              <a:off x="1402889" y="4725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95" name="직사각형 94"/>
            <p:cNvSpPr/>
            <p:nvPr/>
          </p:nvSpPr>
          <p:spPr>
            <a:xfrm>
              <a:off x="2266889" y="4725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750" dirty="0"/>
            </a:p>
          </p:txBody>
        </p:sp>
        <p:sp>
          <p:nvSpPr>
            <p:cNvPr id="96" name="직사각형 95"/>
            <p:cNvSpPr/>
            <p:nvPr/>
          </p:nvSpPr>
          <p:spPr>
            <a:xfrm>
              <a:off x="2410889" y="4725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75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7" name="직사각형 96"/>
                <p:cNvSpPr/>
                <p:nvPr/>
              </p:nvSpPr>
              <p:spPr>
                <a:xfrm>
                  <a:off x="1546889" y="4423506"/>
                  <a:ext cx="144000" cy="1440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′</m:t>
                            </m:r>
                          </m:e>
                          <m:sub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oMath>
                    </m:oMathPara>
                  </a14:m>
                  <a:endParaRPr lang="ko-KR" altLang="en-US" sz="750" dirty="0">
                    <a:solidFill>
                      <a:prstClr val="white"/>
                    </a:solidFill>
                  </a:endParaRPr>
                </a:p>
              </p:txBody>
            </p:sp>
          </mc:Choice>
          <mc:Fallback xmlns="">
            <p:sp>
              <p:nvSpPr>
                <p:cNvPr id="506" name="직사각형 50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46889" y="4423506"/>
                  <a:ext cx="144000" cy="144000"/>
                </a:xfrm>
                <a:prstGeom prst="rect">
                  <a:avLst/>
                </a:prstGeom>
                <a:blipFill>
                  <a:blip r:embed="rId7"/>
                  <a:stretch>
                    <a:fillRect l="-32000" t="-4167" r="-16000" b="-16667"/>
                  </a:stretch>
                </a:blipFill>
                <a:ln w="635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8" name="직사각형 97"/>
                <p:cNvSpPr/>
                <p:nvPr/>
              </p:nvSpPr>
              <p:spPr>
                <a:xfrm>
                  <a:off x="1690889" y="4423506"/>
                  <a:ext cx="144000" cy="1440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′</m:t>
                            </m:r>
                          </m:e>
                          <m:sub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ko-KR" altLang="en-US" sz="750" dirty="0">
                    <a:solidFill>
                      <a:prstClr val="white"/>
                    </a:solidFill>
                  </a:endParaRPr>
                </a:p>
              </p:txBody>
            </p:sp>
          </mc:Choice>
          <mc:Fallback xmlns="">
            <p:sp>
              <p:nvSpPr>
                <p:cNvPr id="507" name="직사각형 50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90889" y="4423506"/>
                  <a:ext cx="144000" cy="144000"/>
                </a:xfrm>
                <a:prstGeom prst="rect">
                  <a:avLst/>
                </a:prstGeom>
                <a:blipFill>
                  <a:blip r:embed="rId8"/>
                  <a:stretch>
                    <a:fillRect l="-32000" t="-4167" r="-16000" b="-16667"/>
                  </a:stretch>
                </a:blipFill>
                <a:ln w="635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9" name="직사각형 98"/>
            <p:cNvSpPr/>
            <p:nvPr/>
          </p:nvSpPr>
          <p:spPr>
            <a:xfrm>
              <a:off x="1834889" y="442350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00" name="직사각형 99"/>
            <p:cNvSpPr/>
            <p:nvPr/>
          </p:nvSpPr>
          <p:spPr>
            <a:xfrm>
              <a:off x="1978889" y="442350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01" name="직사각형 100"/>
            <p:cNvSpPr/>
            <p:nvPr/>
          </p:nvSpPr>
          <p:spPr>
            <a:xfrm>
              <a:off x="2122889" y="442350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02" name="직사각형 101"/>
            <p:cNvSpPr/>
            <p:nvPr/>
          </p:nvSpPr>
          <p:spPr>
            <a:xfrm>
              <a:off x="2554889" y="442350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103" name="직사각형 102"/>
            <p:cNvSpPr/>
            <p:nvPr/>
          </p:nvSpPr>
          <p:spPr>
            <a:xfrm>
              <a:off x="2698889" y="442350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04" name="직사각형 103"/>
            <p:cNvSpPr/>
            <p:nvPr/>
          </p:nvSpPr>
          <p:spPr>
            <a:xfrm>
              <a:off x="2842889" y="442350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05" name="직사각형 104"/>
            <p:cNvSpPr/>
            <p:nvPr/>
          </p:nvSpPr>
          <p:spPr>
            <a:xfrm>
              <a:off x="2986889" y="442350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06" name="직사각형 105"/>
            <p:cNvSpPr/>
            <p:nvPr/>
          </p:nvSpPr>
          <p:spPr>
            <a:xfrm>
              <a:off x="3130889" y="442350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7" name="직사각형 106"/>
                <p:cNvSpPr/>
                <p:nvPr/>
              </p:nvSpPr>
              <p:spPr>
                <a:xfrm>
                  <a:off x="3274889" y="4423506"/>
                  <a:ext cx="144000" cy="1440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′</m:t>
                            </m:r>
                          </m:e>
                          <m:sub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oMath>
                    </m:oMathPara>
                  </a14:m>
                  <a:endParaRPr lang="ko-KR" altLang="en-US" sz="750" dirty="0">
                    <a:solidFill>
                      <a:prstClr val="white"/>
                    </a:solidFill>
                  </a:endParaRPr>
                </a:p>
              </p:txBody>
            </p:sp>
          </mc:Choice>
          <mc:Fallback xmlns="">
            <p:sp>
              <p:nvSpPr>
                <p:cNvPr id="516" name="직사각형 51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74889" y="4423506"/>
                  <a:ext cx="144000" cy="144000"/>
                </a:xfrm>
                <a:prstGeom prst="rect">
                  <a:avLst/>
                </a:prstGeom>
                <a:blipFill>
                  <a:blip r:embed="rId10"/>
                  <a:stretch>
                    <a:fillRect l="-36000" t="-4167" r="-12000" b="-16667"/>
                  </a:stretch>
                </a:blipFill>
                <a:ln w="635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8" name="직사각형 107"/>
            <p:cNvSpPr/>
            <p:nvPr/>
          </p:nvSpPr>
          <p:spPr>
            <a:xfrm>
              <a:off x="3418889" y="442350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09" name="직사각형 108"/>
            <p:cNvSpPr/>
            <p:nvPr/>
          </p:nvSpPr>
          <p:spPr>
            <a:xfrm>
              <a:off x="3562889" y="442350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10" name="직사각형 109"/>
            <p:cNvSpPr/>
            <p:nvPr/>
          </p:nvSpPr>
          <p:spPr>
            <a:xfrm>
              <a:off x="3706889" y="442350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11" name="직사각형 110"/>
            <p:cNvSpPr/>
            <p:nvPr/>
          </p:nvSpPr>
          <p:spPr>
            <a:xfrm>
              <a:off x="1402889" y="442350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12" name="직사각형 111"/>
            <p:cNvSpPr/>
            <p:nvPr/>
          </p:nvSpPr>
          <p:spPr>
            <a:xfrm>
              <a:off x="2266889" y="442350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75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3" name="직사각형 112"/>
                <p:cNvSpPr/>
                <p:nvPr/>
              </p:nvSpPr>
              <p:spPr>
                <a:xfrm>
                  <a:off x="2410889" y="4423506"/>
                  <a:ext cx="144000" cy="1440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′</m:t>
                            </m:r>
                          </m:e>
                          <m:sub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𝑗</m:t>
                            </m:r>
                          </m:sub>
                        </m:sSub>
                      </m:oMath>
                    </m:oMathPara>
                  </a14:m>
                  <a:endParaRPr lang="ko-KR" altLang="en-US" sz="750" dirty="0">
                    <a:solidFill>
                      <a:prstClr val="white"/>
                    </a:solidFill>
                  </a:endParaRPr>
                </a:p>
              </p:txBody>
            </p:sp>
          </mc:Choice>
          <mc:Fallback xmlns="">
            <p:sp>
              <p:nvSpPr>
                <p:cNvPr id="522" name="직사각형 52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10889" y="4423506"/>
                  <a:ext cx="144000" cy="144000"/>
                </a:xfrm>
                <a:prstGeom prst="rect">
                  <a:avLst/>
                </a:prstGeom>
                <a:blipFill>
                  <a:blip r:embed="rId16"/>
                  <a:stretch>
                    <a:fillRect l="-28000" t="-8333" r="-12000" b="-33333"/>
                  </a:stretch>
                </a:blipFill>
                <a:ln w="635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4" name="직사각형 113"/>
            <p:cNvSpPr/>
            <p:nvPr/>
          </p:nvSpPr>
          <p:spPr>
            <a:xfrm>
              <a:off x="1124728" y="4869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15" name="직사각형 114"/>
            <p:cNvSpPr/>
            <p:nvPr/>
          </p:nvSpPr>
          <p:spPr>
            <a:xfrm>
              <a:off x="1124728" y="5013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16" name="직사각형 115"/>
            <p:cNvSpPr/>
            <p:nvPr/>
          </p:nvSpPr>
          <p:spPr>
            <a:xfrm>
              <a:off x="1124728" y="5157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17" name="직사각형 116"/>
            <p:cNvSpPr/>
            <p:nvPr/>
          </p:nvSpPr>
          <p:spPr>
            <a:xfrm>
              <a:off x="1124728" y="5301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8" name="직사각형 117"/>
                <p:cNvSpPr/>
                <p:nvPr/>
              </p:nvSpPr>
              <p:spPr>
                <a:xfrm>
                  <a:off x="1124728" y="5445352"/>
                  <a:ext cx="144000" cy="1440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′</m:t>
                            </m:r>
                          </m:e>
                          <m:sub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</m:oMath>
                    </m:oMathPara>
                  </a14:m>
                  <a:endParaRPr lang="ko-KR" altLang="en-US" sz="750" dirty="0">
                    <a:solidFill>
                      <a:prstClr val="white"/>
                    </a:solidFill>
                  </a:endParaRPr>
                </a:p>
              </p:txBody>
            </p:sp>
          </mc:Choice>
          <mc:Fallback xmlns="">
            <p:sp>
              <p:nvSpPr>
                <p:cNvPr id="529" name="직사각형 52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24728" y="5445352"/>
                  <a:ext cx="144000" cy="144000"/>
                </a:xfrm>
                <a:prstGeom prst="rect">
                  <a:avLst/>
                </a:prstGeom>
                <a:blipFill>
                  <a:blip r:embed="rId17"/>
                  <a:stretch>
                    <a:fillRect l="-28000" t="-4000" r="-8000" b="-16000"/>
                  </a:stretch>
                </a:blipFill>
                <a:ln w="635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9" name="직사각형 118"/>
            <p:cNvSpPr/>
            <p:nvPr/>
          </p:nvSpPr>
          <p:spPr>
            <a:xfrm>
              <a:off x="1124728" y="5589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20" name="직사각형 119"/>
            <p:cNvSpPr/>
            <p:nvPr/>
          </p:nvSpPr>
          <p:spPr>
            <a:xfrm>
              <a:off x="1124728" y="5733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21" name="직사각형 120"/>
            <p:cNvSpPr/>
            <p:nvPr/>
          </p:nvSpPr>
          <p:spPr>
            <a:xfrm>
              <a:off x="1124728" y="5877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22" name="직사각형 121"/>
            <p:cNvSpPr/>
            <p:nvPr/>
          </p:nvSpPr>
          <p:spPr>
            <a:xfrm>
              <a:off x="1124728" y="6021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23" name="직사각형 122"/>
            <p:cNvSpPr/>
            <p:nvPr/>
          </p:nvSpPr>
          <p:spPr>
            <a:xfrm>
              <a:off x="1124728" y="6165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24" name="직사각형 123"/>
            <p:cNvSpPr/>
            <p:nvPr/>
          </p:nvSpPr>
          <p:spPr>
            <a:xfrm>
              <a:off x="1124728" y="6309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26" name="직사각형 125"/>
            <p:cNvSpPr/>
            <p:nvPr/>
          </p:nvSpPr>
          <p:spPr>
            <a:xfrm>
              <a:off x="1124728" y="4725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cxnSp>
          <p:nvCxnSpPr>
            <p:cNvPr id="127" name="직선 화살표 연결선 126"/>
            <p:cNvCxnSpPr/>
            <p:nvPr/>
          </p:nvCxnSpPr>
          <p:spPr>
            <a:xfrm>
              <a:off x="1894674" y="4881780"/>
              <a:ext cx="0" cy="115824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직선 화살표 연결선 127"/>
            <p:cNvCxnSpPr/>
            <p:nvPr/>
          </p:nvCxnSpPr>
          <p:spPr>
            <a:xfrm>
              <a:off x="1929137" y="4573916"/>
              <a:ext cx="0" cy="14722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9" name="직선 화살표 연결선 128"/>
            <p:cNvCxnSpPr/>
            <p:nvPr/>
          </p:nvCxnSpPr>
          <p:spPr>
            <a:xfrm>
              <a:off x="1617355" y="4875684"/>
              <a:ext cx="0" cy="115824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직선 화살표 연결선 129"/>
            <p:cNvCxnSpPr/>
            <p:nvPr/>
          </p:nvCxnSpPr>
          <p:spPr>
            <a:xfrm>
              <a:off x="1651818" y="4567820"/>
              <a:ext cx="0" cy="14722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1" name="직선 화살표 연결선 130"/>
            <p:cNvCxnSpPr/>
            <p:nvPr/>
          </p:nvCxnSpPr>
          <p:spPr>
            <a:xfrm>
              <a:off x="2171107" y="4869588"/>
              <a:ext cx="0" cy="115824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직선 화살표 연결선 131"/>
            <p:cNvCxnSpPr/>
            <p:nvPr/>
          </p:nvCxnSpPr>
          <p:spPr>
            <a:xfrm>
              <a:off x="2205570" y="4561724"/>
              <a:ext cx="0" cy="14722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3" name="직선 화살표 연결선 132"/>
            <p:cNvCxnSpPr/>
            <p:nvPr/>
          </p:nvCxnSpPr>
          <p:spPr>
            <a:xfrm>
              <a:off x="2448426" y="4881780"/>
              <a:ext cx="0" cy="115824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직선 화살표 연결선 133"/>
            <p:cNvCxnSpPr/>
            <p:nvPr/>
          </p:nvCxnSpPr>
          <p:spPr>
            <a:xfrm>
              <a:off x="2482889" y="4573916"/>
              <a:ext cx="0" cy="14722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5" name="직선 화살표 연결선 134"/>
            <p:cNvCxnSpPr/>
            <p:nvPr/>
          </p:nvCxnSpPr>
          <p:spPr>
            <a:xfrm>
              <a:off x="1294679" y="5526769"/>
              <a:ext cx="1443593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6" name="직선 화살표 연결선 135"/>
            <p:cNvCxnSpPr/>
            <p:nvPr/>
          </p:nvCxnSpPr>
          <p:spPr>
            <a:xfrm>
              <a:off x="1285701" y="5802922"/>
              <a:ext cx="1446475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7" name="직선 화살표 연결선 136"/>
            <p:cNvCxnSpPr/>
            <p:nvPr/>
          </p:nvCxnSpPr>
          <p:spPr>
            <a:xfrm>
              <a:off x="1282096" y="5238737"/>
              <a:ext cx="1450080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8" name="직선 화살표 연결선 137"/>
            <p:cNvCxnSpPr/>
            <p:nvPr/>
          </p:nvCxnSpPr>
          <p:spPr>
            <a:xfrm>
              <a:off x="1300579" y="4950705"/>
              <a:ext cx="1425501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40" name="그룹 2"/>
          <p:cNvGrpSpPr/>
          <p:nvPr/>
        </p:nvGrpSpPr>
        <p:grpSpPr>
          <a:xfrm>
            <a:off x="3577300" y="3548428"/>
            <a:ext cx="2449346" cy="1913870"/>
            <a:chOff x="1879451" y="930447"/>
            <a:chExt cx="3265795" cy="2551827"/>
          </a:xfrm>
        </p:grpSpPr>
        <p:cxnSp>
          <p:nvCxnSpPr>
            <p:cNvPr id="143" name="직선 화살표 연결선 292"/>
            <p:cNvCxnSpPr/>
            <p:nvPr/>
          </p:nvCxnSpPr>
          <p:spPr>
            <a:xfrm flipV="1">
              <a:off x="4502040" y="1466274"/>
              <a:ext cx="0" cy="288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꺾인 연결선 293"/>
            <p:cNvCxnSpPr/>
            <p:nvPr/>
          </p:nvCxnSpPr>
          <p:spPr>
            <a:xfrm rot="5400000" flipH="1" flipV="1">
              <a:off x="4280990" y="1538278"/>
              <a:ext cx="288000" cy="144000"/>
            </a:xfrm>
            <a:prstGeom prst="bentConnector3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5" name="직사각형 294"/>
            <p:cNvSpPr/>
            <p:nvPr/>
          </p:nvSpPr>
          <p:spPr>
            <a:xfrm flipV="1">
              <a:off x="3201094" y="1609986"/>
              <a:ext cx="288000" cy="2410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350" dirty="0">
                  <a:solidFill>
                    <a:schemeClr val="tx1"/>
                  </a:solidFill>
                </a:rPr>
                <a:t>…</a:t>
              </a:r>
              <a:endParaRPr lang="ko-KR" altLang="en-US" sz="1350" dirty="0">
                <a:solidFill>
                  <a:schemeClr val="tx1"/>
                </a:solidFill>
              </a:endParaRPr>
            </a:p>
          </p:txBody>
        </p:sp>
        <p:cxnSp>
          <p:nvCxnSpPr>
            <p:cNvPr id="146" name="꺾인 연결선 295"/>
            <p:cNvCxnSpPr/>
            <p:nvPr/>
          </p:nvCxnSpPr>
          <p:spPr>
            <a:xfrm rot="5400000" flipH="1" flipV="1">
              <a:off x="2679820" y="1538124"/>
              <a:ext cx="288306" cy="143999"/>
            </a:xfrm>
            <a:prstGeom prst="bentConnector3">
              <a:avLst/>
            </a:prstGeom>
            <a:ln>
              <a:solidFill>
                <a:schemeClr val="accent1"/>
              </a:solidFill>
              <a:tailEnd type="arrow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47" name="직선 화살표 연결선 296"/>
            <p:cNvCxnSpPr/>
            <p:nvPr/>
          </p:nvCxnSpPr>
          <p:spPr>
            <a:xfrm flipV="1">
              <a:off x="2729113" y="1465970"/>
              <a:ext cx="0" cy="288305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8" name="직선 화살표 연결선 297"/>
            <p:cNvCxnSpPr/>
            <p:nvPr/>
          </p:nvCxnSpPr>
          <p:spPr>
            <a:xfrm flipV="1">
              <a:off x="2895973" y="1465970"/>
              <a:ext cx="0" cy="288304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arrow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149" name="직사각형 298"/>
            <p:cNvSpPr/>
            <p:nvPr/>
          </p:nvSpPr>
          <p:spPr>
            <a:xfrm>
              <a:off x="2696990" y="1898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50" name="직사각형 299"/>
            <p:cNvSpPr/>
            <p:nvPr/>
          </p:nvSpPr>
          <p:spPr>
            <a:xfrm>
              <a:off x="2840990" y="1898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51" name="직사각형 300"/>
            <p:cNvSpPr/>
            <p:nvPr/>
          </p:nvSpPr>
          <p:spPr>
            <a:xfrm>
              <a:off x="2984990" y="1898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52" name="직사각형 301"/>
            <p:cNvSpPr/>
            <p:nvPr/>
          </p:nvSpPr>
          <p:spPr>
            <a:xfrm>
              <a:off x="3128990" y="1898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53" name="직사각형 302"/>
            <p:cNvSpPr/>
            <p:nvPr/>
          </p:nvSpPr>
          <p:spPr>
            <a:xfrm>
              <a:off x="3272990" y="1898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54" name="직사각형 303"/>
            <p:cNvSpPr/>
            <p:nvPr/>
          </p:nvSpPr>
          <p:spPr>
            <a:xfrm>
              <a:off x="3416990" y="1898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55" name="직사각형 304"/>
            <p:cNvSpPr/>
            <p:nvPr/>
          </p:nvSpPr>
          <p:spPr>
            <a:xfrm>
              <a:off x="3560990" y="1898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56" name="직사각형 305"/>
            <p:cNvSpPr/>
            <p:nvPr/>
          </p:nvSpPr>
          <p:spPr>
            <a:xfrm>
              <a:off x="3704990" y="1898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57" name="직사각형 306"/>
            <p:cNvSpPr/>
            <p:nvPr/>
          </p:nvSpPr>
          <p:spPr>
            <a:xfrm>
              <a:off x="2696990" y="2042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58" name="직사각형 307"/>
            <p:cNvSpPr/>
            <p:nvPr/>
          </p:nvSpPr>
          <p:spPr>
            <a:xfrm>
              <a:off x="2840990" y="2042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59" name="직사각형 308"/>
            <p:cNvSpPr/>
            <p:nvPr/>
          </p:nvSpPr>
          <p:spPr>
            <a:xfrm>
              <a:off x="2984990" y="2042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60" name="직사각형 309"/>
            <p:cNvSpPr/>
            <p:nvPr/>
          </p:nvSpPr>
          <p:spPr>
            <a:xfrm>
              <a:off x="3128990" y="2042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61" name="직사각형 310"/>
            <p:cNvSpPr/>
            <p:nvPr/>
          </p:nvSpPr>
          <p:spPr>
            <a:xfrm>
              <a:off x="3272990" y="2042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62" name="직사각형 311"/>
            <p:cNvSpPr/>
            <p:nvPr/>
          </p:nvSpPr>
          <p:spPr>
            <a:xfrm>
              <a:off x="3416990" y="2042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63" name="직사각형 312"/>
            <p:cNvSpPr/>
            <p:nvPr/>
          </p:nvSpPr>
          <p:spPr>
            <a:xfrm>
              <a:off x="3560990" y="2042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64" name="직사각형 313"/>
            <p:cNvSpPr/>
            <p:nvPr/>
          </p:nvSpPr>
          <p:spPr>
            <a:xfrm>
              <a:off x="3704990" y="2042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65" name="직사각형 314"/>
            <p:cNvSpPr/>
            <p:nvPr/>
          </p:nvSpPr>
          <p:spPr>
            <a:xfrm>
              <a:off x="2696990" y="2186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66" name="직사각형 315"/>
            <p:cNvSpPr/>
            <p:nvPr/>
          </p:nvSpPr>
          <p:spPr>
            <a:xfrm>
              <a:off x="2840990" y="2186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67" name="직사각형 316"/>
            <p:cNvSpPr/>
            <p:nvPr/>
          </p:nvSpPr>
          <p:spPr>
            <a:xfrm>
              <a:off x="2984990" y="2186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68" name="직사각형 317"/>
            <p:cNvSpPr/>
            <p:nvPr/>
          </p:nvSpPr>
          <p:spPr>
            <a:xfrm>
              <a:off x="3128990" y="2186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69" name="직사각형 318"/>
            <p:cNvSpPr/>
            <p:nvPr/>
          </p:nvSpPr>
          <p:spPr>
            <a:xfrm>
              <a:off x="3272990" y="2186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70" name="직사각형 319"/>
            <p:cNvSpPr/>
            <p:nvPr/>
          </p:nvSpPr>
          <p:spPr>
            <a:xfrm>
              <a:off x="3416990" y="2186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71" name="직사각형 320"/>
            <p:cNvSpPr/>
            <p:nvPr/>
          </p:nvSpPr>
          <p:spPr>
            <a:xfrm>
              <a:off x="3560990" y="2186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72" name="직사각형 321"/>
            <p:cNvSpPr/>
            <p:nvPr/>
          </p:nvSpPr>
          <p:spPr>
            <a:xfrm>
              <a:off x="3704990" y="2186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73" name="직사각형 322"/>
            <p:cNvSpPr/>
            <p:nvPr/>
          </p:nvSpPr>
          <p:spPr>
            <a:xfrm>
              <a:off x="2696990" y="2330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74" name="직사각형 323"/>
            <p:cNvSpPr/>
            <p:nvPr/>
          </p:nvSpPr>
          <p:spPr>
            <a:xfrm>
              <a:off x="2840990" y="2330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75" name="직사각형 324"/>
            <p:cNvSpPr/>
            <p:nvPr/>
          </p:nvSpPr>
          <p:spPr>
            <a:xfrm>
              <a:off x="2984990" y="2330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76" name="직사각형 325"/>
            <p:cNvSpPr/>
            <p:nvPr/>
          </p:nvSpPr>
          <p:spPr>
            <a:xfrm>
              <a:off x="3272990" y="2330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77" name="직사각형 326"/>
            <p:cNvSpPr/>
            <p:nvPr/>
          </p:nvSpPr>
          <p:spPr>
            <a:xfrm>
              <a:off x="3416990" y="2330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78" name="직사각형 327"/>
            <p:cNvSpPr/>
            <p:nvPr/>
          </p:nvSpPr>
          <p:spPr>
            <a:xfrm>
              <a:off x="3560990" y="2330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79" name="직사각형 328"/>
            <p:cNvSpPr/>
            <p:nvPr/>
          </p:nvSpPr>
          <p:spPr>
            <a:xfrm>
              <a:off x="3704990" y="2330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80" name="직사각형 329"/>
            <p:cNvSpPr/>
            <p:nvPr/>
          </p:nvSpPr>
          <p:spPr>
            <a:xfrm>
              <a:off x="2696990" y="2474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81" name="직사각형 330"/>
            <p:cNvSpPr/>
            <p:nvPr/>
          </p:nvSpPr>
          <p:spPr>
            <a:xfrm>
              <a:off x="2840990" y="2474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82" name="직사각형 331"/>
            <p:cNvSpPr/>
            <p:nvPr/>
          </p:nvSpPr>
          <p:spPr>
            <a:xfrm>
              <a:off x="2984990" y="2474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83" name="직사각형 332"/>
            <p:cNvSpPr/>
            <p:nvPr/>
          </p:nvSpPr>
          <p:spPr>
            <a:xfrm>
              <a:off x="3128990" y="2474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84" name="직사각형 333"/>
            <p:cNvSpPr/>
            <p:nvPr/>
          </p:nvSpPr>
          <p:spPr>
            <a:xfrm>
              <a:off x="3272990" y="2474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85" name="직사각형 334"/>
            <p:cNvSpPr/>
            <p:nvPr/>
          </p:nvSpPr>
          <p:spPr>
            <a:xfrm>
              <a:off x="3416990" y="2474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86" name="직사각형 335"/>
            <p:cNvSpPr/>
            <p:nvPr/>
          </p:nvSpPr>
          <p:spPr>
            <a:xfrm>
              <a:off x="3560990" y="2474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87" name="직사각형 336"/>
            <p:cNvSpPr/>
            <p:nvPr/>
          </p:nvSpPr>
          <p:spPr>
            <a:xfrm>
              <a:off x="3704990" y="2474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88" name="직사각형 337"/>
            <p:cNvSpPr/>
            <p:nvPr/>
          </p:nvSpPr>
          <p:spPr>
            <a:xfrm>
              <a:off x="2696990" y="2618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89" name="직사각형 338"/>
            <p:cNvSpPr/>
            <p:nvPr/>
          </p:nvSpPr>
          <p:spPr>
            <a:xfrm>
              <a:off x="2840990" y="2618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90" name="직사각형 339"/>
            <p:cNvSpPr/>
            <p:nvPr/>
          </p:nvSpPr>
          <p:spPr>
            <a:xfrm>
              <a:off x="2984990" y="2618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91" name="직사각형 340"/>
            <p:cNvSpPr/>
            <p:nvPr/>
          </p:nvSpPr>
          <p:spPr>
            <a:xfrm>
              <a:off x="3128990" y="2618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92" name="직사각형 341"/>
            <p:cNvSpPr/>
            <p:nvPr/>
          </p:nvSpPr>
          <p:spPr>
            <a:xfrm>
              <a:off x="3272990" y="2618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93" name="직사각형 342"/>
            <p:cNvSpPr/>
            <p:nvPr/>
          </p:nvSpPr>
          <p:spPr>
            <a:xfrm>
              <a:off x="3416990" y="2618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94" name="직사각형 343"/>
            <p:cNvSpPr/>
            <p:nvPr/>
          </p:nvSpPr>
          <p:spPr>
            <a:xfrm>
              <a:off x="3560990" y="2618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95" name="직사각형 344"/>
            <p:cNvSpPr/>
            <p:nvPr/>
          </p:nvSpPr>
          <p:spPr>
            <a:xfrm>
              <a:off x="3704990" y="2618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96" name="직사각형 345"/>
            <p:cNvSpPr/>
            <p:nvPr/>
          </p:nvSpPr>
          <p:spPr>
            <a:xfrm>
              <a:off x="2696990" y="2762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97" name="직사각형 346"/>
            <p:cNvSpPr/>
            <p:nvPr/>
          </p:nvSpPr>
          <p:spPr>
            <a:xfrm>
              <a:off x="2840990" y="2762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98" name="직사각형 347"/>
            <p:cNvSpPr/>
            <p:nvPr/>
          </p:nvSpPr>
          <p:spPr>
            <a:xfrm>
              <a:off x="2984990" y="2762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99" name="직사각형 348"/>
            <p:cNvSpPr/>
            <p:nvPr/>
          </p:nvSpPr>
          <p:spPr>
            <a:xfrm>
              <a:off x="3128990" y="2762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00" name="직사각형 349"/>
            <p:cNvSpPr/>
            <p:nvPr/>
          </p:nvSpPr>
          <p:spPr>
            <a:xfrm>
              <a:off x="3272990" y="2762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01" name="직사각형 350"/>
            <p:cNvSpPr/>
            <p:nvPr/>
          </p:nvSpPr>
          <p:spPr>
            <a:xfrm>
              <a:off x="3416990" y="2762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02" name="직사각형 351"/>
            <p:cNvSpPr/>
            <p:nvPr/>
          </p:nvSpPr>
          <p:spPr>
            <a:xfrm>
              <a:off x="3560990" y="2762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03" name="직사각형 352"/>
            <p:cNvSpPr/>
            <p:nvPr/>
          </p:nvSpPr>
          <p:spPr>
            <a:xfrm>
              <a:off x="3704990" y="2762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04" name="직사각형 353"/>
            <p:cNvSpPr/>
            <p:nvPr/>
          </p:nvSpPr>
          <p:spPr>
            <a:xfrm>
              <a:off x="2696990" y="2906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05" name="직사각형 354"/>
            <p:cNvSpPr/>
            <p:nvPr/>
          </p:nvSpPr>
          <p:spPr>
            <a:xfrm>
              <a:off x="2840990" y="2906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06" name="직사각형 355"/>
            <p:cNvSpPr/>
            <p:nvPr/>
          </p:nvSpPr>
          <p:spPr>
            <a:xfrm>
              <a:off x="2984990" y="2906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07" name="직사각형 356"/>
            <p:cNvSpPr/>
            <p:nvPr/>
          </p:nvSpPr>
          <p:spPr>
            <a:xfrm>
              <a:off x="3128990" y="2906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08" name="직사각형 357"/>
            <p:cNvSpPr/>
            <p:nvPr/>
          </p:nvSpPr>
          <p:spPr>
            <a:xfrm>
              <a:off x="3272990" y="2906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09" name="직사각형 358"/>
            <p:cNvSpPr/>
            <p:nvPr/>
          </p:nvSpPr>
          <p:spPr>
            <a:xfrm>
              <a:off x="3416990" y="2906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10" name="직사각형 359"/>
            <p:cNvSpPr/>
            <p:nvPr/>
          </p:nvSpPr>
          <p:spPr>
            <a:xfrm>
              <a:off x="3560990" y="2906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11" name="직사각형 360"/>
            <p:cNvSpPr/>
            <p:nvPr/>
          </p:nvSpPr>
          <p:spPr>
            <a:xfrm>
              <a:off x="3704990" y="2906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12" name="직사각형 361"/>
            <p:cNvSpPr/>
            <p:nvPr/>
          </p:nvSpPr>
          <p:spPr>
            <a:xfrm>
              <a:off x="2552990" y="1898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13" name="직사각형 362"/>
            <p:cNvSpPr/>
            <p:nvPr/>
          </p:nvSpPr>
          <p:spPr>
            <a:xfrm>
              <a:off x="2552990" y="2042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14" name="직사각형 363"/>
            <p:cNvSpPr/>
            <p:nvPr/>
          </p:nvSpPr>
          <p:spPr>
            <a:xfrm>
              <a:off x="2552990" y="2186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15" name="직사각형 364"/>
            <p:cNvSpPr/>
            <p:nvPr/>
          </p:nvSpPr>
          <p:spPr>
            <a:xfrm>
              <a:off x="2552990" y="2330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16" name="직사각형 365"/>
            <p:cNvSpPr/>
            <p:nvPr/>
          </p:nvSpPr>
          <p:spPr>
            <a:xfrm>
              <a:off x="2552990" y="2474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17" name="직사각형 366"/>
            <p:cNvSpPr/>
            <p:nvPr/>
          </p:nvSpPr>
          <p:spPr>
            <a:xfrm>
              <a:off x="2552990" y="2618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18" name="직사각형 367"/>
            <p:cNvSpPr/>
            <p:nvPr/>
          </p:nvSpPr>
          <p:spPr>
            <a:xfrm>
              <a:off x="2552990" y="2762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19" name="직사각형 368"/>
            <p:cNvSpPr/>
            <p:nvPr/>
          </p:nvSpPr>
          <p:spPr>
            <a:xfrm>
              <a:off x="2552990" y="2906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20" name="직사각형 369"/>
            <p:cNvSpPr/>
            <p:nvPr/>
          </p:nvSpPr>
          <p:spPr>
            <a:xfrm>
              <a:off x="2552990" y="3050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21" name="직사각형 370"/>
            <p:cNvSpPr/>
            <p:nvPr/>
          </p:nvSpPr>
          <p:spPr>
            <a:xfrm>
              <a:off x="2552990" y="3194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22" name="직사각형 371"/>
            <p:cNvSpPr/>
            <p:nvPr/>
          </p:nvSpPr>
          <p:spPr>
            <a:xfrm>
              <a:off x="2552990" y="3338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3" name="직사각형 372"/>
                <p:cNvSpPr/>
                <p:nvPr/>
              </p:nvSpPr>
              <p:spPr>
                <a:xfrm>
                  <a:off x="2696990" y="1754274"/>
                  <a:ext cx="144000" cy="1440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oMath>
                    </m:oMathPara>
                  </a14:m>
                  <a:endParaRPr lang="ko-KR" altLang="en-US" sz="750" dirty="0">
                    <a:solidFill>
                      <a:prstClr val="white"/>
                    </a:solidFill>
                  </a:endParaRPr>
                </a:p>
              </p:txBody>
            </p:sp>
          </mc:Choice>
          <mc:Fallback xmlns="">
            <p:sp>
              <p:nvSpPr>
                <p:cNvPr id="89" name="직사각형 8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96990" y="1754274"/>
                  <a:ext cx="144000" cy="144000"/>
                </a:xfrm>
                <a:prstGeom prst="rect">
                  <a:avLst/>
                </a:prstGeom>
                <a:blipFill>
                  <a:blip r:embed="rId18"/>
                  <a:stretch>
                    <a:fillRect l="-20000" r="-8000" b="-16667"/>
                  </a:stretch>
                </a:blipFill>
                <a:ln w="635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4" name="직사각형 373"/>
                <p:cNvSpPr/>
                <p:nvPr/>
              </p:nvSpPr>
              <p:spPr>
                <a:xfrm>
                  <a:off x="2840990" y="1754274"/>
                  <a:ext cx="144000" cy="1440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ko-KR" altLang="en-US" sz="750" dirty="0">
                    <a:solidFill>
                      <a:prstClr val="white"/>
                    </a:solidFill>
                  </a:endParaRPr>
                </a:p>
              </p:txBody>
            </p:sp>
          </mc:Choice>
          <mc:Fallback xmlns="">
            <p:sp>
              <p:nvSpPr>
                <p:cNvPr id="90" name="직사각형 8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40990" y="1754274"/>
                  <a:ext cx="144000" cy="144000"/>
                </a:xfrm>
                <a:prstGeom prst="rect">
                  <a:avLst/>
                </a:prstGeom>
                <a:blipFill>
                  <a:blip r:embed="rId3"/>
                  <a:stretch>
                    <a:fillRect l="-24000" r="-4000" b="-16667"/>
                  </a:stretch>
                </a:blipFill>
                <a:ln w="635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25" name="직사각형 374"/>
            <p:cNvSpPr/>
            <p:nvPr/>
          </p:nvSpPr>
          <p:spPr>
            <a:xfrm>
              <a:off x="2984990" y="1754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26" name="직사각형 375"/>
            <p:cNvSpPr/>
            <p:nvPr/>
          </p:nvSpPr>
          <p:spPr>
            <a:xfrm>
              <a:off x="3128990" y="1754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27" name="직사각형 376"/>
            <p:cNvSpPr/>
            <p:nvPr/>
          </p:nvSpPr>
          <p:spPr>
            <a:xfrm>
              <a:off x="3272990" y="1754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8" name="직사각형 377"/>
                <p:cNvSpPr/>
                <p:nvPr/>
              </p:nvSpPr>
              <p:spPr>
                <a:xfrm>
                  <a:off x="3704990" y="1754274"/>
                  <a:ext cx="144000" cy="1440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𝑗</m:t>
                            </m:r>
                          </m:sub>
                        </m:sSub>
                      </m:oMath>
                    </m:oMathPara>
                  </a14:m>
                  <a:endParaRPr lang="ko-KR" altLang="en-US" sz="1350" dirty="0"/>
                </a:p>
              </p:txBody>
            </p:sp>
          </mc:Choice>
          <mc:Fallback xmlns="">
            <p:sp>
              <p:nvSpPr>
                <p:cNvPr id="94" name="직사각형 9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04990" y="1754274"/>
                  <a:ext cx="144000" cy="144000"/>
                </a:xfrm>
                <a:prstGeom prst="rect">
                  <a:avLst/>
                </a:prstGeom>
                <a:blipFill>
                  <a:blip r:embed="rId4"/>
                  <a:stretch>
                    <a:fillRect l="-20833" r="-4167" b="-33333"/>
                  </a:stretch>
                </a:blipFill>
                <a:ln w="635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29" name="직사각형 378"/>
            <p:cNvSpPr/>
            <p:nvPr/>
          </p:nvSpPr>
          <p:spPr>
            <a:xfrm>
              <a:off x="3848990" y="1754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30" name="직사각형 379"/>
            <p:cNvSpPr/>
            <p:nvPr/>
          </p:nvSpPr>
          <p:spPr>
            <a:xfrm>
              <a:off x="3992990" y="1754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31" name="직사각형 380"/>
            <p:cNvSpPr/>
            <p:nvPr/>
          </p:nvSpPr>
          <p:spPr>
            <a:xfrm>
              <a:off x="4136990" y="1754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32" name="직사각형 381"/>
            <p:cNvSpPr/>
            <p:nvPr/>
          </p:nvSpPr>
          <p:spPr>
            <a:xfrm>
              <a:off x="4280990" y="1754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3" name="직사각형 382"/>
                <p:cNvSpPr/>
                <p:nvPr/>
              </p:nvSpPr>
              <p:spPr>
                <a:xfrm>
                  <a:off x="4424990" y="1754274"/>
                  <a:ext cx="144000" cy="1440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oMath>
                    </m:oMathPara>
                  </a14:m>
                  <a:endParaRPr lang="ko-KR" altLang="en-US" sz="750" dirty="0">
                    <a:solidFill>
                      <a:prstClr val="white"/>
                    </a:solidFill>
                  </a:endParaRPr>
                </a:p>
              </p:txBody>
            </p:sp>
          </mc:Choice>
          <mc:Fallback xmlns="">
            <p:sp>
              <p:nvSpPr>
                <p:cNvPr id="99" name="직사각형 9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24990" y="1754274"/>
                  <a:ext cx="144000" cy="144000"/>
                </a:xfrm>
                <a:prstGeom prst="rect">
                  <a:avLst/>
                </a:prstGeom>
                <a:blipFill>
                  <a:blip r:embed="rId5"/>
                  <a:stretch>
                    <a:fillRect l="-28000" b="-12500"/>
                  </a:stretch>
                </a:blipFill>
                <a:ln w="635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34" name="직사각형 383"/>
            <p:cNvSpPr/>
            <p:nvPr/>
          </p:nvSpPr>
          <p:spPr>
            <a:xfrm>
              <a:off x="4568990" y="1754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35" name="직사각형 384"/>
            <p:cNvSpPr/>
            <p:nvPr/>
          </p:nvSpPr>
          <p:spPr>
            <a:xfrm>
              <a:off x="4712990" y="1754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36" name="직사각형 385"/>
            <p:cNvSpPr/>
            <p:nvPr/>
          </p:nvSpPr>
          <p:spPr>
            <a:xfrm>
              <a:off x="4856990" y="1754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37" name="직사각형 386"/>
            <p:cNvSpPr/>
            <p:nvPr/>
          </p:nvSpPr>
          <p:spPr>
            <a:xfrm>
              <a:off x="2552990" y="1754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38" name="직사각형 387"/>
            <p:cNvSpPr/>
            <p:nvPr/>
          </p:nvSpPr>
          <p:spPr>
            <a:xfrm>
              <a:off x="3416990" y="1754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75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9" name="직사각형 388"/>
                <p:cNvSpPr/>
                <p:nvPr/>
              </p:nvSpPr>
              <p:spPr>
                <a:xfrm>
                  <a:off x="3560990" y="1754274"/>
                  <a:ext cx="144000" cy="1440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𝑗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</m:sSub>
                      </m:oMath>
                    </m:oMathPara>
                  </a14:m>
                  <a:endParaRPr lang="ko-KR" altLang="en-US" sz="750" dirty="0"/>
                </a:p>
              </p:txBody>
            </p:sp>
          </mc:Choice>
          <mc:Fallback xmlns="">
            <p:sp>
              <p:nvSpPr>
                <p:cNvPr id="105" name="직사각형 10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60990" y="1754274"/>
                  <a:ext cx="144000" cy="144000"/>
                </a:xfrm>
                <a:prstGeom prst="rect">
                  <a:avLst/>
                </a:prstGeom>
                <a:blipFill>
                  <a:blip r:embed="rId6"/>
                  <a:stretch>
                    <a:fillRect l="-56000" r="-36000" b="-33333"/>
                  </a:stretch>
                </a:blipFill>
                <a:ln w="635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0" name="직사각형 389"/>
                <p:cNvSpPr/>
                <p:nvPr/>
              </p:nvSpPr>
              <p:spPr>
                <a:xfrm>
                  <a:off x="2696990" y="1321986"/>
                  <a:ext cx="144000" cy="1440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′</m:t>
                            </m:r>
                          </m:e>
                          <m:sub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oMath>
                    </m:oMathPara>
                  </a14:m>
                  <a:endParaRPr lang="ko-KR" altLang="en-US" sz="750" dirty="0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241" name="직사각형 24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96990" y="1321986"/>
                  <a:ext cx="144000" cy="144000"/>
                </a:xfrm>
                <a:prstGeom prst="rect">
                  <a:avLst/>
                </a:prstGeom>
                <a:blipFill rotWithShape="0">
                  <a:blip r:embed="rId19"/>
                  <a:stretch>
                    <a:fillRect l="-28000" t="-4167" r="-20000" b="-16667"/>
                  </a:stretch>
                </a:blipFill>
                <a:ln w="635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1" name="직사각형 390"/>
                <p:cNvSpPr/>
                <p:nvPr/>
              </p:nvSpPr>
              <p:spPr>
                <a:xfrm>
                  <a:off x="2840990" y="1321986"/>
                  <a:ext cx="144000" cy="1440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′</m:t>
                            </m:r>
                          </m:e>
                          <m:sub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ko-KR" altLang="en-US" sz="750" dirty="0">
                    <a:solidFill>
                      <a:prstClr val="white"/>
                    </a:solidFill>
                  </a:endParaRPr>
                </a:p>
              </p:txBody>
            </p:sp>
          </mc:Choice>
          <mc:Fallback xmlns="">
            <p:sp>
              <p:nvSpPr>
                <p:cNvPr id="107" name="직사각형 10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40990" y="1321986"/>
                  <a:ext cx="144000" cy="144000"/>
                </a:xfrm>
                <a:prstGeom prst="rect">
                  <a:avLst/>
                </a:prstGeom>
                <a:blipFill>
                  <a:blip r:embed="rId8"/>
                  <a:stretch>
                    <a:fillRect l="-32000" t="-4167" r="-16000" b="-16667"/>
                  </a:stretch>
                </a:blipFill>
                <a:ln w="635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42" name="직사각형 391"/>
            <p:cNvSpPr/>
            <p:nvPr/>
          </p:nvSpPr>
          <p:spPr>
            <a:xfrm>
              <a:off x="2984990" y="132198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43" name="직사각형 392"/>
            <p:cNvSpPr/>
            <p:nvPr/>
          </p:nvSpPr>
          <p:spPr>
            <a:xfrm>
              <a:off x="3128990" y="132198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44" name="직사각형 393"/>
            <p:cNvSpPr/>
            <p:nvPr/>
          </p:nvSpPr>
          <p:spPr>
            <a:xfrm>
              <a:off x="3272990" y="132198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5" name="직사각형 394"/>
                <p:cNvSpPr/>
                <p:nvPr/>
              </p:nvSpPr>
              <p:spPr>
                <a:xfrm>
                  <a:off x="3704990" y="1321986"/>
                  <a:ext cx="144000" cy="1440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′</m:t>
                            </m:r>
                          </m:e>
                          <m:sub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𝑗</m:t>
                            </m:r>
                          </m:sub>
                        </m:sSub>
                      </m:oMath>
                    </m:oMathPara>
                  </a14:m>
                  <a:endParaRPr lang="ko-KR" altLang="en-US" sz="750" dirty="0">
                    <a:solidFill>
                      <a:prstClr val="white"/>
                    </a:solidFill>
                  </a:endParaRPr>
                </a:p>
              </p:txBody>
            </p:sp>
          </mc:Choice>
          <mc:Fallback xmlns="">
            <p:sp>
              <p:nvSpPr>
                <p:cNvPr id="111" name="직사각형 11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04990" y="1321986"/>
                  <a:ext cx="144000" cy="144000"/>
                </a:xfrm>
                <a:prstGeom prst="rect">
                  <a:avLst/>
                </a:prstGeom>
                <a:blipFill>
                  <a:blip r:embed="rId9"/>
                  <a:stretch>
                    <a:fillRect l="-29167" t="-8333" r="-16667" b="-33333"/>
                  </a:stretch>
                </a:blipFill>
                <a:ln w="635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46" name="직사각형 395"/>
            <p:cNvSpPr/>
            <p:nvPr/>
          </p:nvSpPr>
          <p:spPr>
            <a:xfrm>
              <a:off x="3848990" y="132198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47" name="직사각형 396"/>
            <p:cNvSpPr/>
            <p:nvPr/>
          </p:nvSpPr>
          <p:spPr>
            <a:xfrm>
              <a:off x="3992990" y="132198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48" name="직사각형 397"/>
            <p:cNvSpPr/>
            <p:nvPr/>
          </p:nvSpPr>
          <p:spPr>
            <a:xfrm>
              <a:off x="4136990" y="132198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49" name="직사각형 398"/>
            <p:cNvSpPr/>
            <p:nvPr/>
          </p:nvSpPr>
          <p:spPr>
            <a:xfrm>
              <a:off x="4280990" y="132198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0" name="직사각형 399"/>
                <p:cNvSpPr/>
                <p:nvPr/>
              </p:nvSpPr>
              <p:spPr>
                <a:xfrm>
                  <a:off x="4424990" y="1321986"/>
                  <a:ext cx="144000" cy="1440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′</m:t>
                            </m:r>
                          </m:e>
                          <m:sub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oMath>
                    </m:oMathPara>
                  </a14:m>
                  <a:endParaRPr lang="ko-KR" altLang="en-US" sz="750" dirty="0">
                    <a:solidFill>
                      <a:prstClr val="white"/>
                    </a:solidFill>
                  </a:endParaRPr>
                </a:p>
              </p:txBody>
            </p:sp>
          </mc:Choice>
          <mc:Fallback xmlns="">
            <p:sp>
              <p:nvSpPr>
                <p:cNvPr id="116" name="직사각형 11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24990" y="1321986"/>
                  <a:ext cx="144000" cy="144000"/>
                </a:xfrm>
                <a:prstGeom prst="rect">
                  <a:avLst/>
                </a:prstGeom>
                <a:blipFill>
                  <a:blip r:embed="rId10"/>
                  <a:stretch>
                    <a:fillRect l="-36000" t="-4167" r="-12000" b="-16667"/>
                  </a:stretch>
                </a:blipFill>
                <a:ln w="635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51" name="직사각형 400"/>
            <p:cNvSpPr/>
            <p:nvPr/>
          </p:nvSpPr>
          <p:spPr>
            <a:xfrm>
              <a:off x="4568990" y="132198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52" name="직사각형 401"/>
            <p:cNvSpPr/>
            <p:nvPr/>
          </p:nvSpPr>
          <p:spPr>
            <a:xfrm>
              <a:off x="4712990" y="132198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53" name="직사각형 402"/>
            <p:cNvSpPr/>
            <p:nvPr/>
          </p:nvSpPr>
          <p:spPr>
            <a:xfrm>
              <a:off x="4856990" y="132198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54" name="직사각형 403"/>
            <p:cNvSpPr/>
            <p:nvPr/>
          </p:nvSpPr>
          <p:spPr>
            <a:xfrm>
              <a:off x="2552990" y="132198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55" name="직사각형 404"/>
            <p:cNvSpPr/>
            <p:nvPr/>
          </p:nvSpPr>
          <p:spPr>
            <a:xfrm>
              <a:off x="3416990" y="132198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750" dirty="0"/>
            </a:p>
          </p:txBody>
        </p:sp>
        <p:sp>
          <p:nvSpPr>
            <p:cNvPr id="256" name="직사각형 405"/>
            <p:cNvSpPr/>
            <p:nvPr/>
          </p:nvSpPr>
          <p:spPr>
            <a:xfrm>
              <a:off x="3560990" y="132198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750" dirty="0"/>
            </a:p>
          </p:txBody>
        </p:sp>
        <p:sp>
          <p:nvSpPr>
            <p:cNvPr id="257" name="TextBox 406"/>
            <p:cNvSpPr txBox="1"/>
            <p:nvPr/>
          </p:nvSpPr>
          <p:spPr>
            <a:xfrm>
              <a:off x="3897729" y="1087639"/>
              <a:ext cx="1240084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25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Filtered reference</a:t>
              </a:r>
              <a:endParaRPr lang="ko-KR" altLang="en-US" sz="82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8" name="TextBox 407"/>
            <p:cNvSpPr txBox="1"/>
            <p:nvPr/>
          </p:nvSpPr>
          <p:spPr>
            <a:xfrm>
              <a:off x="3873103" y="1883462"/>
              <a:ext cx="1272143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25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Original reference</a:t>
              </a:r>
              <a:endParaRPr lang="ko-KR" altLang="en-US" sz="82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59" name="직선 화살표 연결선 408"/>
            <p:cNvCxnSpPr/>
            <p:nvPr/>
          </p:nvCxnSpPr>
          <p:spPr>
            <a:xfrm flipV="1">
              <a:off x="3766697" y="1464111"/>
              <a:ext cx="0" cy="288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꺾인 연결선 409"/>
            <p:cNvCxnSpPr/>
            <p:nvPr/>
          </p:nvCxnSpPr>
          <p:spPr>
            <a:xfrm rot="5400000" flipH="1" flipV="1">
              <a:off x="3545647" y="1536115"/>
              <a:ext cx="288000" cy="144000"/>
            </a:xfrm>
            <a:prstGeom prst="bentConnector3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직선 화살표 연결선 410"/>
            <p:cNvCxnSpPr/>
            <p:nvPr/>
          </p:nvCxnSpPr>
          <p:spPr>
            <a:xfrm rot="16200000" flipV="1">
              <a:off x="2406472" y="2686534"/>
              <a:ext cx="0" cy="2880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꺾인 연결선 411"/>
            <p:cNvCxnSpPr/>
            <p:nvPr/>
          </p:nvCxnSpPr>
          <p:spPr>
            <a:xfrm rot="10800000">
              <a:off x="2264153" y="2822336"/>
              <a:ext cx="286318" cy="149969"/>
            </a:xfrm>
            <a:prstGeom prst="bentConnector3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직선 화살표 연결선 412"/>
            <p:cNvCxnSpPr/>
            <p:nvPr/>
          </p:nvCxnSpPr>
          <p:spPr>
            <a:xfrm>
              <a:off x="2750939" y="1065011"/>
              <a:ext cx="2006638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직선 화살표 연결선 413"/>
            <p:cNvCxnSpPr/>
            <p:nvPr/>
          </p:nvCxnSpPr>
          <p:spPr>
            <a:xfrm flipH="1">
              <a:off x="2729113" y="930447"/>
              <a:ext cx="2006639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5" name="직사각형 414"/>
            <p:cNvSpPr/>
            <p:nvPr/>
          </p:nvSpPr>
          <p:spPr>
            <a:xfrm>
              <a:off x="2122672" y="1892305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66" name="직사각형 415"/>
            <p:cNvSpPr/>
            <p:nvPr/>
          </p:nvSpPr>
          <p:spPr>
            <a:xfrm>
              <a:off x="2122672" y="2036305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67" name="직사각형 416"/>
            <p:cNvSpPr/>
            <p:nvPr/>
          </p:nvSpPr>
          <p:spPr>
            <a:xfrm>
              <a:off x="2122672" y="2180305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68" name="직사각형 417"/>
            <p:cNvSpPr/>
            <p:nvPr/>
          </p:nvSpPr>
          <p:spPr>
            <a:xfrm>
              <a:off x="2122672" y="2324305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69" name="직사각형 418"/>
            <p:cNvSpPr/>
            <p:nvPr/>
          </p:nvSpPr>
          <p:spPr>
            <a:xfrm>
              <a:off x="2122672" y="2468305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70" name="직사각형 419"/>
            <p:cNvSpPr/>
            <p:nvPr/>
          </p:nvSpPr>
          <p:spPr>
            <a:xfrm>
              <a:off x="2122672" y="2612305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71" name="직사각형 420"/>
            <p:cNvSpPr/>
            <p:nvPr/>
          </p:nvSpPr>
          <p:spPr>
            <a:xfrm>
              <a:off x="2122672" y="2756305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72" name="직사각형 421"/>
            <p:cNvSpPr/>
            <p:nvPr/>
          </p:nvSpPr>
          <p:spPr>
            <a:xfrm>
              <a:off x="2122672" y="2900305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73" name="직사각형 422"/>
            <p:cNvSpPr/>
            <p:nvPr/>
          </p:nvSpPr>
          <p:spPr>
            <a:xfrm>
              <a:off x="2122672" y="3044305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74" name="직사각형 423"/>
            <p:cNvSpPr/>
            <p:nvPr/>
          </p:nvSpPr>
          <p:spPr>
            <a:xfrm>
              <a:off x="2122672" y="3188305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75" name="직사각형 424"/>
            <p:cNvSpPr/>
            <p:nvPr/>
          </p:nvSpPr>
          <p:spPr>
            <a:xfrm>
              <a:off x="2122672" y="3332305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76" name="직사각형 425"/>
            <p:cNvSpPr/>
            <p:nvPr/>
          </p:nvSpPr>
          <p:spPr>
            <a:xfrm>
              <a:off x="2122672" y="1748305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cxnSp>
          <p:nvCxnSpPr>
            <p:cNvPr id="277" name="직선 화살표 연결선 426"/>
            <p:cNvCxnSpPr/>
            <p:nvPr/>
          </p:nvCxnSpPr>
          <p:spPr>
            <a:xfrm flipV="1">
              <a:off x="2002891" y="1939682"/>
              <a:ext cx="0" cy="144016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직선 화살표 연결선 427"/>
            <p:cNvCxnSpPr/>
            <p:nvPr/>
          </p:nvCxnSpPr>
          <p:spPr>
            <a:xfrm>
              <a:off x="1879451" y="1939682"/>
              <a:ext cx="0" cy="1440160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직선 화살표 연결선 428"/>
            <p:cNvCxnSpPr/>
            <p:nvPr/>
          </p:nvCxnSpPr>
          <p:spPr>
            <a:xfrm rot="16200000" flipV="1">
              <a:off x="2410671" y="1817729"/>
              <a:ext cx="0" cy="2880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꺾인 연결선 429"/>
            <p:cNvCxnSpPr/>
            <p:nvPr/>
          </p:nvCxnSpPr>
          <p:spPr>
            <a:xfrm rot="10800000">
              <a:off x="2266672" y="1956159"/>
              <a:ext cx="286318" cy="149969"/>
            </a:xfrm>
            <a:prstGeom prst="bentConnector3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직선 화살표 연결선 430"/>
            <p:cNvCxnSpPr/>
            <p:nvPr/>
          </p:nvCxnSpPr>
          <p:spPr>
            <a:xfrm rot="16200000" flipV="1">
              <a:off x="2417054" y="1985305"/>
              <a:ext cx="0" cy="2880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꺾인 연결선 431"/>
            <p:cNvCxnSpPr/>
            <p:nvPr/>
          </p:nvCxnSpPr>
          <p:spPr>
            <a:xfrm rot="10800000">
              <a:off x="2273055" y="2123735"/>
              <a:ext cx="286318" cy="149969"/>
            </a:xfrm>
            <a:prstGeom prst="bentConnector3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90" name="TextBox 142"/>
              <p:cNvSpPr txBox="1"/>
              <p:nvPr/>
            </p:nvSpPr>
            <p:spPr>
              <a:xfrm>
                <a:off x="414278" y="3793859"/>
                <a:ext cx="3013488" cy="62433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spcBef>
                    <a:spcPts val="281"/>
                  </a:spcBef>
                </a:pPr>
                <a:r>
                  <a:rPr lang="en-CA" sz="9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맑은 고딕" panose="020B0503020000020004" pitchFamily="50" charset="-127"/>
                  </a:rPr>
                  <a:t>Reference filtering =</a:t>
                </a:r>
                <a:r>
                  <a:rPr lang="en-CA" sz="75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맑은 고딕" panose="020B0503020000020004" pitchFamily="50" charset="-127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ko-KR" altLang="en-US" sz="9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ko-KR" altLang="en-US" sz="9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nor/>
                                </m:rPr>
                                <a:rPr lang="en-CA" sz="900" i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ea typeface="맑은 고딕" panose="020B0503020000020004" pitchFamily="50" charset="-127"/>
                                </a:rPr>
                                <m:t>L</m:t>
                              </m:r>
                              <m:r>
                                <m:rPr>
                                  <m:nor/>
                                </m:rPr>
                                <a:rPr lang="en-CA" sz="900" i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ea typeface="맑은 고딕" panose="020B0503020000020004" pitchFamily="50" charset="-127"/>
                                </a:rPr>
                                <m:t>→</m:t>
                              </m:r>
                              <m:r>
                                <m:rPr>
                                  <m:nor/>
                                </m:rPr>
                                <a:rPr lang="en-CA" sz="900" i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ea typeface="맑은 고딕" panose="020B0503020000020004" pitchFamily="50" charset="-127"/>
                                </a:rPr>
                                <m:t>R</m:t>
                              </m:r>
                              <m:r>
                                <m:rPr>
                                  <m:nor/>
                                </m:rPr>
                                <a:rPr lang="en-CA" sz="900" i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ea typeface="맑은 고딕" panose="020B0503020000020004" pitchFamily="50" charset="-127"/>
                                </a:rPr>
                                <m:t>, </m:t>
                              </m:r>
                              <m:r>
                                <m:rPr>
                                  <m:nor/>
                                </m:rPr>
                                <a:rPr lang="en-CA" sz="900" i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ea typeface="맑은 고딕" panose="020B0503020000020004" pitchFamily="50" charset="-127"/>
                                </a:rPr>
                                <m:t>U</m:t>
                              </m:r>
                              <m:r>
                                <m:rPr>
                                  <m:nor/>
                                </m:rPr>
                                <a:rPr lang="en-CA" sz="900" i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ea typeface="맑은 고딕" panose="020B0503020000020004" pitchFamily="50" charset="-127"/>
                                </a:rPr>
                                <m:t>→</m:t>
                              </m:r>
                              <m:r>
                                <m:rPr>
                                  <m:nor/>
                                </m:rPr>
                                <a:rPr lang="en-CA" sz="900" i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ea typeface="맑은 고딕" panose="020B0503020000020004" pitchFamily="50" charset="-127"/>
                                </a:rPr>
                                <m:t>D</m:t>
                              </m:r>
                              <m:r>
                                <m:rPr>
                                  <m:nor/>
                                </m:rPr>
                                <a:rPr lang="en-CA" sz="900" i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ea typeface="맑은 고딕" panose="020B0503020000020004" pitchFamily="50" charset="-127"/>
                                </a:rPr>
                                <m:t>: </m:t>
                              </m:r>
                              <m:sSub>
                                <m:sSubPr>
                                  <m:ctrlPr>
                                    <a:rPr lang="ko-KR" altLang="en-US" sz="9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a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′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j</m:t>
                                  </m:r>
                                </m:sub>
                              </m:sSub>
                              <m:r>
                                <m:rPr>
                                  <m:nor/>
                                </m:rPr>
                                <a:rPr lang="en-CA" sz="900" i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ea typeface="맑은 고딕" panose="020B0503020000020004" pitchFamily="50" charset="-127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ko-KR" altLang="en-US" sz="9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4</m:t>
                                  </m:r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en-CA" sz="900" i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ea typeface="맑은 고딕" panose="020B0503020000020004" pitchFamily="50" charset="-127"/>
                                </a:rPr>
                                <m:t>∗(</m:t>
                              </m:r>
                              <m:sSub>
                                <m:sSubPr>
                                  <m:ctrlPr>
                                    <a:rPr lang="ko-KR" altLang="en-US" sz="9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a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j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−1</m:t>
                                  </m:r>
                                </m:sub>
                              </m:sSub>
                              <m:r>
                                <m:rPr>
                                  <m:nor/>
                                </m:rPr>
                                <a:rPr lang="en-CA" sz="900" i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ea typeface="맑은 고딕" panose="020B0503020000020004" pitchFamily="50" charset="-127"/>
                                </a:rPr>
                                <m:t>+3</m:t>
                              </m:r>
                              <m:sSub>
                                <m:sSubPr>
                                  <m:ctrlPr>
                                    <a:rPr lang="ko-KR" altLang="en-US" sz="9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a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j</m:t>
                                  </m:r>
                                </m:sub>
                              </m:sSub>
                              <m:r>
                                <m:rPr>
                                  <m:nor/>
                                </m:rPr>
                                <a:rPr lang="en-CA" sz="900" i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ea typeface="맑은 고딕" panose="020B0503020000020004" pitchFamily="50" charset="-127"/>
                                </a:rPr>
                                <m:t>) </m:t>
                              </m:r>
                            </m:e>
                          </m:mr>
                          <m:mr>
                            <m:e>
                              <m:eqArr>
                                <m:eqArrPr>
                                  <m:ctrl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맑은 고딕" panose="020B0503020000020004" pitchFamily="50" charset="-127"/>
                                    </a:rPr>
                                  </m:ctrlPr>
                                </m:eqArrPr>
                                <m:e/>
                                <m:e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R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→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L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, 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D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→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U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: </m:t>
                                  </m:r>
                                  <m:sSub>
                                    <m:sSubPr>
                                      <m:ctrlPr>
                                        <a:rPr lang="ko-KR" altLang="en-US" sz="9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nor/>
                                        </m:rPr>
                                        <a:rPr lang="en-CA" sz="900" i="1">
                                          <a:solidFill>
                                            <a:srgbClr val="000000"/>
                                          </a:solidFill>
                                          <a:latin typeface="Times New Roman" panose="02020603050405020304" pitchFamily="18" charset="0"/>
                                          <a:ea typeface="맑은 고딕" panose="020B0503020000020004" pitchFamily="50" charset="-127"/>
                                        </a:rPr>
                                        <m:t>a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CA" sz="900" i="1">
                                          <a:solidFill>
                                            <a:srgbClr val="000000"/>
                                          </a:solidFill>
                                          <a:latin typeface="Times New Roman" panose="02020603050405020304" pitchFamily="18" charset="0"/>
                                          <a:ea typeface="맑은 고딕" panose="020B0503020000020004" pitchFamily="50" charset="-127"/>
                                        </a:rPr>
                                        <m:t>′</m:t>
                                      </m:r>
                                    </m:e>
                                    <m:sub>
                                      <m:r>
                                        <m:rPr>
                                          <m:nor/>
                                        </m:rPr>
                                        <a:rPr lang="en-CA" sz="900" i="1">
                                          <a:solidFill>
                                            <a:srgbClr val="000000"/>
                                          </a:solidFill>
                                          <a:latin typeface="Times New Roman" panose="02020603050405020304" pitchFamily="18" charset="0"/>
                                          <a:ea typeface="맑은 고딕" panose="020B0503020000020004" pitchFamily="50" charset="-127"/>
                                        </a:rPr>
                                        <m:t>j</m:t>
                                      </m:r>
                                    </m:sub>
                                  </m:sSub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=</m:t>
                                  </m:r>
                                  <m:f>
                                    <m:fPr>
                                      <m:ctrlPr>
                                        <a:rPr lang="ko-KR" altLang="en-US" sz="9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m:rPr>
                                          <m:nor/>
                                        </m:rPr>
                                        <a:rPr lang="en-CA" sz="900" i="1">
                                          <a:solidFill>
                                            <a:srgbClr val="000000"/>
                                          </a:solidFill>
                                          <a:latin typeface="Times New Roman" panose="02020603050405020304" pitchFamily="18" charset="0"/>
                                          <a:ea typeface="맑은 고딕" panose="020B0503020000020004" pitchFamily="50" charset="-127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m:rPr>
                                          <m:nor/>
                                        </m:rPr>
                                        <a:rPr lang="en-CA" sz="900" i="1">
                                          <a:solidFill>
                                            <a:srgbClr val="000000"/>
                                          </a:solidFill>
                                          <a:latin typeface="Times New Roman" panose="02020603050405020304" pitchFamily="18" charset="0"/>
                                          <a:ea typeface="맑은 고딕" panose="020B0503020000020004" pitchFamily="50" charset="-127"/>
                                        </a:rPr>
                                        <m:t>4</m:t>
                                      </m:r>
                                    </m:den>
                                  </m:f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∗(</m:t>
                                  </m:r>
                                  <m:sSub>
                                    <m:sSubPr>
                                      <m:ctrlPr>
                                        <a:rPr lang="ko-KR" altLang="en-US" sz="9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nor/>
                                        </m:rPr>
                                        <a:rPr lang="en-CA" sz="900" i="1">
                                          <a:solidFill>
                                            <a:srgbClr val="000000"/>
                                          </a:solidFill>
                                          <a:latin typeface="Times New Roman" panose="02020603050405020304" pitchFamily="18" charset="0"/>
                                          <a:ea typeface="맑은 고딕" panose="020B0503020000020004" pitchFamily="50" charset="-127"/>
                                        </a:rPr>
                                        <m:t>3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CA" sz="900" i="1">
                                          <a:solidFill>
                                            <a:srgbClr val="000000"/>
                                          </a:solidFill>
                                          <a:latin typeface="Times New Roman" panose="02020603050405020304" pitchFamily="18" charset="0"/>
                                          <a:ea typeface="맑은 고딕" panose="020B0503020000020004" pitchFamily="50" charset="-127"/>
                                        </a:rPr>
                                        <m:t>a</m:t>
                                      </m:r>
                                    </m:e>
                                    <m:sub>
                                      <m:r>
                                        <m:rPr>
                                          <m:nor/>
                                        </m:rPr>
                                        <a:rPr lang="en-CA" sz="900" i="1">
                                          <a:solidFill>
                                            <a:srgbClr val="000000"/>
                                          </a:solidFill>
                                          <a:latin typeface="Times New Roman" panose="02020603050405020304" pitchFamily="18" charset="0"/>
                                          <a:ea typeface="맑은 고딕" panose="020B0503020000020004" pitchFamily="50" charset="-127"/>
                                        </a:rPr>
                                        <m:t>j</m:t>
                                      </m:r>
                                    </m:sub>
                                  </m:sSub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ko-KR" altLang="en-US" sz="9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nor/>
                                        </m:rPr>
                                        <a:rPr lang="en-CA" sz="900" i="1">
                                          <a:solidFill>
                                            <a:srgbClr val="000000"/>
                                          </a:solidFill>
                                          <a:latin typeface="Times New Roman" panose="02020603050405020304" pitchFamily="18" charset="0"/>
                                          <a:ea typeface="맑은 고딕" panose="020B0503020000020004" pitchFamily="50" charset="-127"/>
                                        </a:rPr>
                                        <m:t>a</m:t>
                                      </m:r>
                                    </m:e>
                                    <m:sub>
                                      <m:r>
                                        <m:rPr>
                                          <m:nor/>
                                        </m:rPr>
                                        <a:rPr lang="en-CA" sz="900" i="1">
                                          <a:solidFill>
                                            <a:srgbClr val="000000"/>
                                          </a:solidFill>
                                          <a:latin typeface="Times New Roman" panose="02020603050405020304" pitchFamily="18" charset="0"/>
                                          <a:ea typeface="맑은 고딕" panose="020B0503020000020004" pitchFamily="50" charset="-127"/>
                                        </a:rPr>
                                        <m:t>j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CA" sz="900" i="1">
                                          <a:solidFill>
                                            <a:srgbClr val="000000"/>
                                          </a:solidFill>
                                          <a:latin typeface="Times New Roman" panose="02020603050405020304" pitchFamily="18" charset="0"/>
                                          <a:ea typeface="맑은 고딕" panose="020B0503020000020004" pitchFamily="50" charset="-127"/>
                                        </a:rPr>
                                        <m:t>+1</m:t>
                                      </m:r>
                                    </m:sub>
                                  </m:sSub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)</m:t>
                                  </m:r>
                                </m:e>
                              </m:eqArr>
                            </m:e>
                          </m:mr>
                        </m:m>
                      </m:e>
                    </m:d>
                  </m:oMath>
                </a14:m>
                <a:endParaRPr lang="ko-KR" altLang="en-US" sz="900" dirty="0">
                  <a:latin typeface="Arial" panose="020B0604020202020204" pitchFamily="34" charset="0"/>
                  <a:ea typeface="SimSun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90" name="TextBox 1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2371" y="3915479"/>
                <a:ext cx="4017984" cy="832407"/>
              </a:xfrm>
              <a:prstGeom prst="rect">
                <a:avLst/>
              </a:prstGeom>
              <a:blipFill rotWithShape="0"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6" name="직사각형 295"/>
              <p:cNvSpPr/>
              <p:nvPr/>
            </p:nvSpPr>
            <p:spPr>
              <a:xfrm>
                <a:off x="455392" y="1764026"/>
                <a:ext cx="5944748" cy="5611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510"/>
                  </a:spcBef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CA" sz="900" i="1">
                        <a:latin typeface="Cambria Math" panose="02040503050406030204" pitchFamily="18" charset="0"/>
                        <a:ea typeface="바탕" panose="02030600000101010101" pitchFamily="18" charset="-127"/>
                      </a:rPr>
                      <m:t>L</m:t>
                    </m:r>
                    <m:r>
                      <m:rPr>
                        <m:nor/>
                      </m:rPr>
                      <a:rPr lang="en-CA" sz="900" i="1">
                        <a:latin typeface="Cambria Math" panose="02040503050406030204" pitchFamily="18" charset="0"/>
                        <a:ea typeface="바탕" panose="02030600000101010101" pitchFamily="18" charset="-127"/>
                      </a:rPr>
                      <m:t>→</m:t>
                    </m:r>
                    <m:r>
                      <m:rPr>
                        <m:nor/>
                      </m:rPr>
                      <a:rPr lang="en-CA" sz="900" i="1">
                        <a:latin typeface="Cambria Math" panose="02040503050406030204" pitchFamily="18" charset="0"/>
                        <a:ea typeface="바탕" panose="02030600000101010101" pitchFamily="18" charset="-127"/>
                      </a:rPr>
                      <m:t>R</m:t>
                    </m:r>
                    <m:r>
                      <m:rPr>
                        <m:nor/>
                      </m:rPr>
                      <a:rPr lang="en-CA" sz="900" i="1">
                        <a:latin typeface="Cambria Math" panose="02040503050406030204" pitchFamily="18" charset="0"/>
                        <a:ea typeface="바탕" panose="02030600000101010101" pitchFamily="18" charset="-127"/>
                      </a:rPr>
                      <m:t>, </m:t>
                    </m:r>
                    <m:r>
                      <m:rPr>
                        <m:nor/>
                      </m:rPr>
                      <a:rPr lang="en-CA" sz="900" i="1">
                        <a:latin typeface="Cambria Math" panose="02040503050406030204" pitchFamily="18" charset="0"/>
                        <a:ea typeface="바탕" panose="02030600000101010101" pitchFamily="18" charset="-127"/>
                      </a:rPr>
                      <m:t>U</m:t>
                    </m:r>
                    <m:r>
                      <m:rPr>
                        <m:nor/>
                      </m:rPr>
                      <a:rPr lang="en-CA" sz="900" i="1">
                        <a:latin typeface="Cambria Math" panose="02040503050406030204" pitchFamily="18" charset="0"/>
                        <a:ea typeface="바탕" panose="02030600000101010101" pitchFamily="18" charset="-127"/>
                      </a:rPr>
                      <m:t>→</m:t>
                    </m:r>
                    <m:r>
                      <m:rPr>
                        <m:nor/>
                      </m:rPr>
                      <a:rPr lang="en-CA" sz="900" i="1">
                        <a:latin typeface="Cambria Math" panose="02040503050406030204" pitchFamily="18" charset="0"/>
                        <a:ea typeface="바탕" panose="02030600000101010101" pitchFamily="18" charset="-127"/>
                      </a:rPr>
                      <m:t>D</m:t>
                    </m:r>
                    <m:r>
                      <m:rPr>
                        <m:nor/>
                      </m:rPr>
                      <a:rPr lang="en-CA" sz="900" i="1">
                        <a:latin typeface="Cambria Math" panose="02040503050406030204" pitchFamily="18" charset="0"/>
                        <a:ea typeface="바탕" panose="02030600000101010101" pitchFamily="18" charset="-127"/>
                      </a:rPr>
                      <m:t>: </m:t>
                    </m:r>
                  </m:oMath>
                </a14:m>
                <a:r>
                  <a:rPr lang="en-CA" altLang="ko-KR" sz="1350" dirty="0">
                    <a:latin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ko-KR" altLang="ko-KR" sz="9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CA" altLang="ko-KR" sz="900" i="1">
                            <a:latin typeface="Times New Roman" panose="02020603050405020304" pitchFamily="18" charset="0"/>
                            <a:ea typeface="바탕" panose="02030600000101010101" pitchFamily="18" charset="-127"/>
                          </a:rPr>
                          <m:t>p</m:t>
                        </m:r>
                        <m:r>
                          <m:rPr>
                            <m:nor/>
                          </m:rPr>
                          <a:rPr lang="en-CA" altLang="ko-KR" sz="900" i="1">
                            <a:latin typeface="Times New Roman" panose="02020603050405020304" pitchFamily="18" charset="0"/>
                            <a:ea typeface="바탕" panose="02030600000101010101" pitchFamily="18" charset="-127"/>
                          </a:rPr>
                          <m:t>′</m:t>
                        </m:r>
                      </m:e>
                      <m:sub>
                        <m:r>
                          <m:rPr>
                            <m:nor/>
                          </m:rPr>
                          <a:rPr lang="en-CA" altLang="ko-KR" sz="900" i="1">
                            <a:latin typeface="Times New Roman" panose="02020603050405020304" pitchFamily="18" charset="0"/>
                            <a:ea typeface="바탕" panose="02030600000101010101" pitchFamily="18" charset="-127"/>
                          </a:rPr>
                          <m:t>ij</m:t>
                        </m:r>
                      </m:sub>
                    </m:sSub>
                    <m:r>
                      <m:rPr>
                        <m:nor/>
                      </m:rPr>
                      <a:rPr lang="en-CA" altLang="ko-KR" sz="900" i="1">
                        <a:latin typeface="Times New Roman" panose="02020603050405020304" pitchFamily="18" charset="0"/>
                        <a:ea typeface="바탕" panose="02030600000101010101" pitchFamily="18" charset="-127"/>
                      </a:rPr>
                      <m:t>=</m:t>
                    </m:r>
                    <m:r>
                      <m:rPr>
                        <m:nor/>
                      </m:rPr>
                      <a:rPr lang="en-CA" altLang="ko-KR" sz="900" i="1">
                        <a:latin typeface="Cambria Math" panose="02040503050406030204" pitchFamily="18" charset="0"/>
                        <a:ea typeface="바탕" panose="02030600000101010101" pitchFamily="18" charset="-127"/>
                      </a:rPr>
                      <m:t> </m:t>
                    </m:r>
                    <m:d>
                      <m:dPr>
                        <m:begChr m:val="["/>
                        <m:endChr m:val="]"/>
                        <m:ctrlPr>
                          <a:rPr lang="ko-KR" altLang="ko-KR" sz="9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ko-KR" altLang="ko-KR" sz="9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ko-KR" altLang="ko-KR" sz="9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b>
                                    <m:sSubPr>
                                      <m:ctrlPr>
                                        <a:rPr lang="ko-KR" altLang="ko-KR" sz="900" b="1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nor/>
                                        </m:rPr>
                                        <a:rPr lang="en-CA" altLang="ko-KR" sz="900" b="1" i="1">
                                          <a:latin typeface="Times New Roman" panose="02020603050405020304" pitchFamily="18" charset="0"/>
                                          <a:ea typeface="바탕" panose="02030600000101010101" pitchFamily="18" charset="-127"/>
                                        </a:rPr>
                                        <m:t>C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ko-KR" sz="900" b="1" i="1" baseline="-25000">
                                          <a:latin typeface="Times New Roman" panose="02020603050405020304" pitchFamily="18" charset="0"/>
                                          <a:ea typeface="바탕" panose="02030600000101010101" pitchFamily="18" charset="-127"/>
                                        </a:rPr>
                                        <m:t>a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ko-KR" sz="900">
                                          <a:latin typeface="Times New Roman" panose="02020603050405020304" pitchFamily="18" charset="0"/>
                                          <a:ea typeface="바탕" panose="02030600000101010101" pitchFamily="18" charset="-127"/>
                                        </a:rPr>
                                        <m:t>[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ko-KR" sz="900">
                                          <a:latin typeface="Times New Roman" panose="02020603050405020304" pitchFamily="18" charset="0"/>
                                          <a:ea typeface="바탕" panose="02030600000101010101" pitchFamily="18" charset="-127"/>
                                        </a:rPr>
                                        <m:t>i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ko-KR" sz="900">
                                          <a:latin typeface="Times New Roman" panose="02020603050405020304" pitchFamily="18" charset="0"/>
                                          <a:ea typeface="바탕" panose="02030600000101010101" pitchFamily="18" charset="-127"/>
                                        </a:rPr>
                                        <m:t>,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ko-KR" sz="900">
                                          <a:latin typeface="Times New Roman" panose="02020603050405020304" pitchFamily="18" charset="0"/>
                                          <a:ea typeface="바탕" panose="02030600000101010101" pitchFamily="18" charset="-127"/>
                                        </a:rPr>
                                        <m:t>j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ko-KR" sz="900">
                                          <a:latin typeface="Times New Roman" panose="02020603050405020304" pitchFamily="18" charset="0"/>
                                          <a:ea typeface="바탕" panose="02030600000101010101" pitchFamily="18" charset="-127"/>
                                        </a:rPr>
                                        <m:t>]</m:t>
                                      </m:r>
                                      <m:r>
                                        <a:rPr lang="en-US" altLang="ko-KR" sz="900" b="1" i="1">
                                          <a:latin typeface="Cambria Math" panose="02040503050406030204" pitchFamily="18" charset="0"/>
                                          <a:ea typeface="바탕" panose="02030600000101010101" pitchFamily="18" charset="-127"/>
                                        </a:rPr>
                                        <m:t>·(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CA" altLang="ko-KR" sz="900" b="1" i="1">
                                          <a:latin typeface="Times New Roman" panose="02020603050405020304" pitchFamily="18" charset="0"/>
                                          <a:ea typeface="바탕" panose="02030600000101010101" pitchFamily="18" charset="-127"/>
                                        </a:rPr>
                                        <m:t>a</m:t>
                                      </m:r>
                                    </m:e>
                                    <m:sub>
                                      <m:r>
                                        <m:rPr>
                                          <m:nor/>
                                        </m:rPr>
                                        <a:rPr lang="en-CA" altLang="ko-KR" sz="900" i="1">
                                          <a:latin typeface="Times New Roman" panose="02020603050405020304" pitchFamily="18" charset="0"/>
                                          <a:ea typeface="바탕" panose="02030600000101010101" pitchFamily="18" charset="-127"/>
                                        </a:rPr>
                                        <m:t>i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ko-KR" sz="900" i="1">
                                          <a:latin typeface="Times New Roman" panose="02020603050405020304" pitchFamily="18" charset="0"/>
                                          <a:ea typeface="바탕" panose="02030600000101010101" pitchFamily="18" charset="-127"/>
                                        </a:rPr>
                                        <m:t>−1</m:t>
                                      </m:r>
                                    </m:sub>
                                  </m:sSub>
                                  <m:r>
                                    <a:rPr lang="en-US" altLang="ko-KR" sz="900" b="1" i="1"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 +  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3</m:t>
                                  </m:r>
                                  <m:r>
                                    <a:rPr lang="en-US" altLang="ko-KR" sz="900" i="1"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·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altLang="ko-KR" sz="900" b="1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a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CA" altLang="ko-KR" sz="900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i</m:t>
                                  </m:r>
                                </m:sub>
                              </m:sSub>
                              <m:r>
                                <a:rPr lang="en-US" altLang="ko-KR" sz="900" b="1" i="1">
                                  <a:latin typeface="Cambria Math" panose="02040503050406030204" pitchFamily="18" charset="0"/>
                                  <a:ea typeface="바탕" panose="02030600000101010101" pitchFamily="18" charset="-127"/>
                                </a:rPr>
                                <m:t>)</m:t>
                              </m:r>
                            </m:e>
                            <m:e>
                              <m:r>
                                <a:rPr lang="en-US" altLang="ko-KR" sz="900" b="1" i="1">
                                  <a:latin typeface="Cambria Math" panose="02040503050406030204" pitchFamily="18" charset="0"/>
                                  <a:ea typeface="바탕" panose="02030600000101010101" pitchFamily="18" charset="-127"/>
                                </a:rPr>
                                <m:t>+ </m:t>
                              </m:r>
                              <m:sSub>
                                <m:sSubPr>
                                  <m:ctrlPr>
                                    <a:rPr lang="ko-KR" altLang="ko-KR" sz="9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900"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4·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altLang="ko-KR" sz="900" b="1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C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 b="1" i="1" baseline="-250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p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[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i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,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j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]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altLang="ko-KR" sz="900" b="1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p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CA" altLang="ko-KR" sz="900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i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altLang="ko-KR" sz="900" b="1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j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ko-KR" altLang="ko-KR" sz="9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altLang="ko-KR" sz="900" b="1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C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 b="1" i="1" baseline="-250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a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[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j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,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i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]</m:t>
                                  </m:r>
                                  <m:r>
                                    <a:rPr lang="en-US" altLang="ko-KR" sz="900" b="1" i="1"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·(</m:t>
                                  </m:r>
                                  <m:sSub>
                                    <m:sSubPr>
                                      <m:ctrlPr>
                                        <a:rPr lang="en-US" altLang="ko-KR" sz="900" b="1" i="1">
                                          <a:latin typeface="Cambria Math" panose="02040503050406030204" pitchFamily="18" charset="0"/>
                                          <a:ea typeface="바탕" panose="02030600000101010101" pitchFamily="18" charset="-127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900" b="1" i="1">
                                          <a:latin typeface="Cambria Math" panose="02040503050406030204" pitchFamily="18" charset="0"/>
                                          <a:ea typeface="바탕" panose="02030600000101010101" pitchFamily="18" charset="-127"/>
                                        </a:rPr>
                                        <m:t>𝒂</m:t>
                                      </m:r>
                                    </m:e>
                                    <m:sub>
                                      <m:r>
                                        <a:rPr lang="en-US" altLang="ko-KR" sz="900" b="1" i="1">
                                          <a:latin typeface="Cambria Math" panose="02040503050406030204" pitchFamily="18" charset="0"/>
                                          <a:ea typeface="바탕" panose="02030600000101010101" pitchFamily="18" charset="-127"/>
                                        </a:rPr>
                                        <m:t>𝒋</m:t>
                                      </m:r>
                                      <m:r>
                                        <a:rPr lang="en-US" altLang="ko-KR" sz="900" b="1" i="1">
                                          <a:latin typeface="Cambria Math" panose="02040503050406030204" pitchFamily="18" charset="0"/>
                                          <a:ea typeface="바탕" panose="02030600000101010101" pitchFamily="18" charset="-127"/>
                                        </a:rPr>
                                        <m:t>−</m:t>
                                      </m:r>
                                      <m:r>
                                        <a:rPr lang="en-US" altLang="ko-KR" sz="900" b="1" i="1">
                                          <a:latin typeface="Cambria Math" panose="02040503050406030204" pitchFamily="18" charset="0"/>
                                          <a:ea typeface="바탕" panose="02030600000101010101" pitchFamily="18" charset="-127"/>
                                        </a:rPr>
                                        <m:t>𝟏</m:t>
                                      </m:r>
                                    </m:sub>
                                  </m:sSub>
                                  <m:r>
                                    <a:rPr lang="en-US" altLang="ko-KR" sz="900" b="1" i="1"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 +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 3</m:t>
                                  </m:r>
                                  <m:r>
                                    <a:rPr lang="en-US" altLang="ko-KR" sz="900" i="1"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·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altLang="ko-KR" sz="900" b="1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a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CA" altLang="ko-KR" sz="900" b="1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j</m:t>
                                  </m:r>
                                </m:sub>
                              </m:sSub>
                              <m:r>
                                <a:rPr lang="en-US" altLang="ko-KR" sz="900" b="1" i="1">
                                  <a:latin typeface="Cambria Math" panose="02040503050406030204" pitchFamily="18" charset="0"/>
                                  <a:ea typeface="바탕" panose="02030600000101010101" pitchFamily="18" charset="-127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  <m:r>
                      <m:rPr>
                        <m:nor/>
                      </m:rPr>
                      <a:rPr lang="en-CA" altLang="ko-KR" sz="900" i="1">
                        <a:latin typeface="Cambria Math" panose="02040503050406030204" pitchFamily="18" charset="0"/>
                        <a:ea typeface="바탕" panose="02030600000101010101" pitchFamily="18" charset="-127"/>
                      </a:rPr>
                      <m:t> </m:t>
                    </m:r>
                    <m:r>
                      <a:rPr lang="en-US" altLang="ko-KR" sz="900" i="1">
                        <a:latin typeface="Cambria Math" panose="02040503050406030204" pitchFamily="18" charset="0"/>
                        <a:ea typeface="바탕" panose="02030600000101010101" pitchFamily="18" charset="-127"/>
                      </a:rPr>
                      <m:t>≫2</m:t>
                    </m:r>
                  </m:oMath>
                </a14:m>
                <a:endParaRPr lang="en-US" altLang="ko-KR" sz="900" dirty="0">
                  <a:latin typeface="Times New Roman" panose="02020603050405020304" pitchFamily="18" charset="0"/>
                  <a:ea typeface="바탕" panose="02030600000101010101" pitchFamily="18" charset="-127"/>
                </a:endParaRPr>
              </a:p>
              <a:p>
                <a:pPr algn="just">
                  <a:spcBef>
                    <a:spcPts val="510"/>
                  </a:spcBef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CA" sz="900" i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맑은 고딕" panose="020B0503020000020004" pitchFamily="50" charset="-127"/>
                      </a:rPr>
                      <m:t>R</m:t>
                    </m:r>
                    <m:r>
                      <m:rPr>
                        <m:nor/>
                      </m:rPr>
                      <a:rPr lang="en-CA" sz="900" i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맑은 고딕" panose="020B0503020000020004" pitchFamily="50" charset="-127"/>
                      </a:rPr>
                      <m:t>→</m:t>
                    </m:r>
                    <m:r>
                      <m:rPr>
                        <m:nor/>
                      </m:rPr>
                      <a:rPr lang="en-CA" sz="900" i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맑은 고딕" panose="020B0503020000020004" pitchFamily="50" charset="-127"/>
                      </a:rPr>
                      <m:t>L</m:t>
                    </m:r>
                    <m:r>
                      <m:rPr>
                        <m:nor/>
                      </m:rPr>
                      <a:rPr lang="en-CA" sz="900" i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맑은 고딕" panose="020B0503020000020004" pitchFamily="50" charset="-127"/>
                      </a:rPr>
                      <m:t>, </m:t>
                    </m:r>
                    <m:r>
                      <m:rPr>
                        <m:nor/>
                      </m:rPr>
                      <a:rPr lang="en-CA" sz="900" i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맑은 고딕" panose="020B0503020000020004" pitchFamily="50" charset="-127"/>
                      </a:rPr>
                      <m:t>D</m:t>
                    </m:r>
                    <m:r>
                      <m:rPr>
                        <m:nor/>
                      </m:rPr>
                      <a:rPr lang="en-CA" sz="900" i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맑은 고딕" panose="020B0503020000020004" pitchFamily="50" charset="-127"/>
                      </a:rPr>
                      <m:t>→</m:t>
                    </m:r>
                    <m:r>
                      <m:rPr>
                        <m:nor/>
                      </m:rPr>
                      <a:rPr lang="en-CA" sz="900" i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맑은 고딕" panose="020B0503020000020004" pitchFamily="50" charset="-127"/>
                      </a:rPr>
                      <m:t>U</m:t>
                    </m:r>
                    <m:r>
                      <m:rPr>
                        <m:nor/>
                      </m:rPr>
                      <a:rPr lang="en-CA" sz="900" i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맑은 고딕" panose="020B0503020000020004" pitchFamily="50" charset="-127"/>
                      </a:rPr>
                      <m:t>:</m:t>
                    </m:r>
                  </m:oMath>
                </a14:m>
                <a:r>
                  <a:rPr lang="en-US" altLang="ko-KR" sz="900" dirty="0">
                    <a:latin typeface="Times New Roman" panose="02020603050405020304" pitchFamily="18" charset="0"/>
                    <a:ea typeface="바탕" panose="02030600000101010101" pitchFamily="18" charset="-127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ko-KR" altLang="ko-KR" sz="9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CA" altLang="ko-KR" sz="900" i="1">
                            <a:latin typeface="Times New Roman" panose="02020603050405020304" pitchFamily="18" charset="0"/>
                            <a:ea typeface="바탕" panose="02030600000101010101" pitchFamily="18" charset="-127"/>
                          </a:rPr>
                          <m:t>p</m:t>
                        </m:r>
                        <m:r>
                          <m:rPr>
                            <m:nor/>
                          </m:rPr>
                          <a:rPr lang="en-CA" altLang="ko-KR" sz="900" i="1">
                            <a:latin typeface="Times New Roman" panose="02020603050405020304" pitchFamily="18" charset="0"/>
                            <a:ea typeface="바탕" panose="02030600000101010101" pitchFamily="18" charset="-127"/>
                          </a:rPr>
                          <m:t>′</m:t>
                        </m:r>
                      </m:e>
                      <m:sub>
                        <m:r>
                          <m:rPr>
                            <m:nor/>
                          </m:rPr>
                          <a:rPr lang="en-CA" altLang="ko-KR" sz="900" i="1">
                            <a:latin typeface="Times New Roman" panose="02020603050405020304" pitchFamily="18" charset="0"/>
                            <a:ea typeface="바탕" panose="02030600000101010101" pitchFamily="18" charset="-127"/>
                          </a:rPr>
                          <m:t>ij</m:t>
                        </m:r>
                      </m:sub>
                    </m:sSub>
                    <m:r>
                      <m:rPr>
                        <m:nor/>
                      </m:rPr>
                      <a:rPr lang="en-CA" altLang="ko-KR" sz="900" i="1">
                        <a:latin typeface="Times New Roman" panose="02020603050405020304" pitchFamily="18" charset="0"/>
                        <a:ea typeface="바탕" panose="02030600000101010101" pitchFamily="18" charset="-127"/>
                      </a:rPr>
                      <m:t>=</m:t>
                    </m:r>
                    <m:r>
                      <m:rPr>
                        <m:nor/>
                      </m:rPr>
                      <a:rPr lang="en-CA" altLang="ko-KR" sz="900" i="1">
                        <a:latin typeface="Cambria Math" panose="02040503050406030204" pitchFamily="18" charset="0"/>
                        <a:ea typeface="바탕" panose="02030600000101010101" pitchFamily="18" charset="-127"/>
                      </a:rPr>
                      <m:t> </m:t>
                    </m:r>
                    <m:d>
                      <m:dPr>
                        <m:begChr m:val="["/>
                        <m:endChr m:val="]"/>
                        <m:ctrlPr>
                          <a:rPr lang="ko-KR" altLang="ko-KR" sz="9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ko-KR" altLang="ko-KR" sz="9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ko-KR" altLang="ko-KR" sz="9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nor/>
                                    </m:rPr>
                                    <a:rPr lang="en-CA" altLang="ko-KR" sz="900" b="1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C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 b="1" i="1" baseline="-250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a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[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i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,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j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]</m:t>
                                  </m:r>
                                  <m:r>
                                    <a:rPr lang="en-US" altLang="ko-KR" sz="900" b="1" i="1"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·(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3</m:t>
                                  </m:r>
                                  <m:r>
                                    <a:rPr lang="en-US" altLang="ko-KR" sz="900" i="1"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·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altLang="ko-KR" sz="900" b="1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a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CA" altLang="ko-KR" sz="900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i</m:t>
                                  </m:r>
                                </m:sub>
                              </m:sSub>
                              <m:r>
                                <a:rPr lang="en-US" altLang="ko-KR" sz="900" b="1" i="1">
                                  <a:latin typeface="Cambria Math" panose="02040503050406030204" pitchFamily="18" charset="0"/>
                                  <a:ea typeface="바탕" panose="02030600000101010101" pitchFamily="18" charset="-127"/>
                                </a:rPr>
                                <m:t>+</m:t>
                              </m:r>
                              <m:r>
                                <a:rPr lang="en-US" altLang="ko-KR" sz="900" i="1">
                                  <a:latin typeface="Cambria Math" panose="02040503050406030204" pitchFamily="18" charset="0"/>
                                  <a:ea typeface="바탕" panose="02030600000101010101" pitchFamily="18" charset="-127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altLang="ko-KR" sz="900" i="1"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nor/>
                                    </m:rPr>
                                    <a:rPr lang="en-US" altLang="ko-KR" sz="900" b="1" i="1"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 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altLang="ko-KR" sz="900" b="1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a</m:t>
                                  </m:r>
                                </m:e>
                                <m:sub>
                                  <m:r>
                                    <a:rPr lang="en-US" altLang="ko-KR" sz="900" i="1"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𝑖</m:t>
                                  </m:r>
                                  <m:r>
                                    <a:rPr lang="en-US" altLang="ko-KR" sz="900" i="1"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+1</m:t>
                                  </m:r>
                                </m:sub>
                              </m:sSub>
                              <m:r>
                                <a:rPr lang="en-US" altLang="ko-KR" sz="900" b="1" i="1">
                                  <a:latin typeface="Cambria Math" panose="02040503050406030204" pitchFamily="18" charset="0"/>
                                  <a:ea typeface="바탕" panose="02030600000101010101" pitchFamily="18" charset="-127"/>
                                </a:rPr>
                                <m:t>)</m:t>
                              </m:r>
                            </m:e>
                            <m:e>
                              <m:r>
                                <a:rPr lang="en-US" altLang="ko-KR" sz="900" b="1" i="1">
                                  <a:latin typeface="Cambria Math" panose="02040503050406030204" pitchFamily="18" charset="0"/>
                                  <a:ea typeface="바탕" panose="02030600000101010101" pitchFamily="18" charset="-127"/>
                                </a:rPr>
                                <m:t>+ </m:t>
                              </m:r>
                              <m:r>
                                <a:rPr lang="en-US" altLang="ko-KR" sz="900">
                                  <a:latin typeface="Cambria Math" panose="02040503050406030204" pitchFamily="18" charset="0"/>
                                  <a:ea typeface="바탕" panose="02030600000101010101" pitchFamily="18" charset="-127"/>
                                </a:rPr>
                                <m:t>4·</m:t>
                              </m:r>
                              <m:sSub>
                                <m:sSubPr>
                                  <m:ctrlPr>
                                    <a:rPr lang="ko-KR" altLang="ko-KR" sz="9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nor/>
                                    </m:rPr>
                                    <a:rPr lang="en-CA" altLang="ko-KR" sz="900" b="1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C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 b="1" i="1" baseline="-250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p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[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i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,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j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]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altLang="ko-KR" sz="900" b="1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p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CA" altLang="ko-KR" sz="900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i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altLang="ko-KR" sz="900" b="1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j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ko-KR" altLang="ko-KR" sz="9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+  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3</m:t>
                                  </m:r>
                                  <m:r>
                                    <a:rPr lang="en-US" altLang="ko-KR" sz="900" i="1"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·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altLang="ko-KR" sz="900" b="1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C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 b="1" i="1" baseline="-250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a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[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j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,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i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]</m:t>
                                  </m:r>
                                  <m:r>
                                    <a:rPr lang="en-US" altLang="ko-KR" sz="900" b="1" i="1"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·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 b="1"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(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3</m:t>
                                  </m:r>
                                  <m:r>
                                    <a:rPr lang="en-US" altLang="ko-KR" sz="900" i="1"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·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altLang="ko-KR" sz="900" b="1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a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CA" altLang="ko-KR" sz="900" b="1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j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ko-KR" altLang="ko-KR" sz="9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nor/>
                                    </m:rPr>
                                    <a:rPr lang="en-US" altLang="ko-KR" sz="9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  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altLang="ko-KR" sz="900" b="1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a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CA" altLang="ko-KR" sz="900" b="1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j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 b="1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+1</m:t>
                                  </m:r>
                                </m:sub>
                              </m:sSub>
                              <m:r>
                                <a:rPr lang="en-US" altLang="ko-KR" sz="900" b="1" i="1">
                                  <a:latin typeface="Cambria Math" panose="02040503050406030204" pitchFamily="18" charset="0"/>
                                  <a:ea typeface="바탕" panose="02030600000101010101" pitchFamily="18" charset="-127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  <m:r>
                      <m:rPr>
                        <m:nor/>
                      </m:rPr>
                      <a:rPr lang="en-CA" altLang="ko-KR" sz="900" i="1">
                        <a:latin typeface="Cambria Math" panose="02040503050406030204" pitchFamily="18" charset="0"/>
                        <a:ea typeface="바탕" panose="02030600000101010101" pitchFamily="18" charset="-127"/>
                      </a:rPr>
                      <m:t> </m:t>
                    </m:r>
                    <m:r>
                      <a:rPr lang="en-US" altLang="ko-KR" sz="900" i="1">
                        <a:latin typeface="Cambria Math" panose="02040503050406030204" pitchFamily="18" charset="0"/>
                        <a:ea typeface="바탕" panose="02030600000101010101" pitchFamily="18" charset="-127"/>
                      </a:rPr>
                      <m:t>≫2</m:t>
                    </m:r>
                  </m:oMath>
                </a14:m>
                <a:endParaRPr lang="ko-KR" altLang="ko-KR" sz="900" dirty="0">
                  <a:latin typeface="Times New Roman" panose="02020603050405020304" pitchFamily="18" charset="0"/>
                  <a:ea typeface="바탕" panose="02030600000101010101" pitchFamily="18" charset="-127"/>
                </a:endParaRPr>
              </a:p>
            </p:txBody>
          </p:sp>
        </mc:Choice>
        <mc:Fallback xmlns="">
          <p:sp>
            <p:nvSpPr>
              <p:cNvPr id="296" name="직사각형 29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392" y="1764026"/>
                <a:ext cx="5944748" cy="561179"/>
              </a:xfrm>
              <a:prstGeom prst="rect">
                <a:avLst/>
              </a:prstGeom>
              <a:blipFill rotWithShape="0"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97" name="Straight Connector 296"/>
          <p:cNvCxnSpPr/>
          <p:nvPr/>
        </p:nvCxnSpPr>
        <p:spPr>
          <a:xfrm flipV="1">
            <a:off x="414278" y="2599325"/>
            <a:ext cx="7899309" cy="39065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85" name="TextBox 284"/>
              <p:cNvSpPr txBox="1"/>
              <p:nvPr/>
            </p:nvSpPr>
            <p:spPr>
              <a:xfrm>
                <a:off x="5404291" y="1795529"/>
                <a:ext cx="2777171" cy="6432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ko-KR" sz="900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altLang="ko-KR" sz="900" i="1">
                        <a:latin typeface="Cambria Math" panose="02040503050406030204" pitchFamily="18" charset="0"/>
                      </a:rPr>
                      <m:t>𝑤h𝑒𝑟𝑒</m:t>
                    </m:r>
                    <m:r>
                      <a:rPr lang="en-US" altLang="ko-KR" sz="900" i="1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altLang="ko-KR" sz="9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900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ko-KR" sz="900" i="1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altLang="ko-KR" sz="9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9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ko-KR" sz="9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ko-KR" sz="900" i="1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  <m:r>
                      <a:rPr lang="en-US" altLang="ko-KR" sz="900" i="1">
                        <a:latin typeface="Cambria Math" panose="02040503050406030204" pitchFamily="18" charset="0"/>
                      </a:rPr>
                      <m:t>= </m:t>
                    </m:r>
                    <m:d>
                      <m:dPr>
                        <m:ctrlPr>
                          <a:rPr lang="en-US" altLang="ko-KR" sz="9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9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ko-KR" sz="9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ko-KR" sz="9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altLang="ko-KR" sz="9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sz="900" i="1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altLang="ko-KR" sz="9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ko-KR" sz="9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sz="900" i="1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altLang="ko-KR" sz="9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altLang="ko-KR" sz="9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ko-KR" sz="90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9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900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ko-KR" sz="900" i="1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altLang="ko-KR" sz="9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9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ko-KR" sz="9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ko-KR" sz="900" i="1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  <m:r>
                      <a:rPr lang="en-US" altLang="ko-KR" sz="900" i="1">
                        <a:latin typeface="Cambria Math" panose="02040503050406030204" pitchFamily="18" charset="0"/>
                      </a:rPr>
                      <m:t>= </m:t>
                    </m:r>
                    <m:d>
                      <m:dPr>
                        <m:ctrlPr>
                          <a:rPr lang="en-US" altLang="ko-KR" sz="9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9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ko-KR" sz="9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altLang="ko-KR" sz="900" i="1"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</m:e>
                            <m:e>
                              <m:r>
                                <a:rPr lang="en-US" altLang="ko-KR" sz="900" i="1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sz="900" i="1"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</m:e>
                            <m:e>
                              <m:r>
                                <a:rPr lang="en-US" altLang="ko-KR" sz="900" i="1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  <m:e>
                              <m:r>
                                <a:rPr lang="en-US" altLang="ko-KR" sz="900" i="1">
                                  <a:latin typeface="Cambria Math" panose="02040503050406030204" pitchFamily="18" charset="0"/>
                                </a:rPr>
                                <m:t>12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sz="900" i="1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</m:e>
                            <m:e>
                              <m:r>
                                <a:rPr lang="en-US" altLang="ko-KR" sz="900" i="1">
                                  <a:latin typeface="Cambria Math" panose="02040503050406030204" pitchFamily="18" charset="0"/>
                                </a:rPr>
                                <m:t>12</m:t>
                              </m:r>
                            </m:e>
                            <m:e>
                              <m:r>
                                <a:rPr lang="en-US" altLang="ko-KR" sz="900" i="1">
                                  <a:latin typeface="Cambria Math" panose="02040503050406030204" pitchFamily="18" charset="0"/>
                                </a:rPr>
                                <m:t>14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altLang="ko-KR" sz="900" dirty="0"/>
              </a:p>
              <a:p>
                <a:endParaRPr lang="en-US" altLang="ko-KR" sz="9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sz="9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9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altLang="ko-KR" sz="900" i="1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altLang="ko-KR" sz="9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ko-KR" sz="9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altLang="ko-KR" sz="900" i="1">
                              <a:latin typeface="Cambria Math" panose="02040503050406030204" pitchFamily="18" charset="0"/>
                            </a:rPr>
                            <m:t>&gt;2,</m:t>
                          </m:r>
                          <m:r>
                            <a:rPr lang="en-US" altLang="ko-KR" sz="900" i="1">
                              <a:latin typeface="Cambria Math" panose="02040503050406030204" pitchFamily="18" charset="0"/>
                            </a:rPr>
                            <m:t>𝑗</m:t>
                          </m:r>
                        </m:e>
                      </m:d>
                      <m:r>
                        <a:rPr lang="en-US" altLang="ko-KR" sz="9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ko-KR" sz="9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9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altLang="ko-KR" sz="900" i="1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altLang="ko-KR" sz="9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ko-KR" sz="900" i="1">
                              <a:latin typeface="Cambria Math" panose="02040503050406030204" pitchFamily="18" charset="0"/>
                            </a:rPr>
                            <m:t>2,</m:t>
                          </m:r>
                          <m:r>
                            <a:rPr lang="en-US" altLang="ko-KR" sz="900" i="1">
                              <a:latin typeface="Cambria Math" panose="02040503050406030204" pitchFamily="18" charset="0"/>
                            </a:rPr>
                            <m:t>𝑗</m:t>
                          </m:r>
                        </m:e>
                      </m:d>
                      <m:r>
                        <a:rPr lang="en-US" altLang="ko-KR" sz="900" i="1">
                          <a:latin typeface="Cambria Math" panose="02040503050406030204" pitchFamily="18" charset="0"/>
                        </a:rPr>
                        <m:t>;</m:t>
                      </m:r>
                      <m:sSub>
                        <m:sSubPr>
                          <m:ctrlPr>
                            <a:rPr lang="en-US" altLang="ko-KR" sz="9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9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altLang="ko-KR" sz="900" i="1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altLang="ko-KR" sz="9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ko-KR" sz="9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altLang="ko-KR" sz="9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altLang="ko-KR" sz="900" i="1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altLang="ko-KR" sz="900" i="1">
                              <a:latin typeface="Cambria Math" panose="02040503050406030204" pitchFamily="18" charset="0"/>
                            </a:rPr>
                            <m:t>&gt;2</m:t>
                          </m:r>
                        </m:e>
                      </m:d>
                      <m:r>
                        <a:rPr lang="en-US" altLang="ko-KR" sz="9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ko-KR" sz="9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9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altLang="ko-KR" sz="900" i="1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altLang="ko-KR" sz="9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ko-KR" sz="9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altLang="ko-KR" sz="900" i="1">
                              <a:latin typeface="Cambria Math" panose="02040503050406030204" pitchFamily="18" charset="0"/>
                            </a:rPr>
                            <m:t>,2</m:t>
                          </m:r>
                        </m:e>
                      </m:d>
                    </m:oMath>
                  </m:oMathPara>
                </a14:m>
                <a:endParaRPr lang="en-US" altLang="ko-KR" sz="900" dirty="0"/>
              </a:p>
            </p:txBody>
          </p:sp>
        </mc:Choice>
        <mc:Fallback xmlns="">
          <p:sp>
            <p:nvSpPr>
              <p:cNvPr id="285" name="TextBox 2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4291" y="1795529"/>
                <a:ext cx="2777171" cy="643253"/>
              </a:xfrm>
              <a:prstGeom prst="rect">
                <a:avLst/>
              </a:prstGeom>
              <a:blipFill rotWithShape="0">
                <a:blip r:embed="rId22"/>
                <a:stretch>
                  <a:fillRect l="-659" t="-1905" b="-76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105198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Samsung</a:t>
            </a:r>
          </a:p>
          <a:p>
            <a:pPr lvl="1"/>
            <a:r>
              <a:rPr lang="en-CA" sz="1800" dirty="0"/>
              <a:t>Sri </a:t>
            </a:r>
            <a:r>
              <a:rPr lang="en-CA" sz="1800" dirty="0" err="1"/>
              <a:t>Nitchith</a:t>
            </a:r>
            <a:r>
              <a:rPr lang="en-CA" sz="1800" dirty="0"/>
              <a:t> </a:t>
            </a:r>
            <a:r>
              <a:rPr lang="en-CA" sz="1800" dirty="0" err="1"/>
              <a:t>Akula</a:t>
            </a:r>
            <a:r>
              <a:rPr lang="en-CA" sz="1800" dirty="0"/>
              <a:t>, Alexander </a:t>
            </a:r>
            <a:r>
              <a:rPr lang="en-CA" sz="1800" dirty="0" err="1"/>
              <a:t>Alshin</a:t>
            </a:r>
            <a:r>
              <a:rPr lang="en-CA" sz="1800" dirty="0"/>
              <a:t>, Elena Alshina, </a:t>
            </a:r>
            <a:r>
              <a:rPr lang="en-CA" sz="1800" dirty="0" err="1"/>
              <a:t>Kiho</a:t>
            </a:r>
            <a:r>
              <a:rPr lang="en-CA" sz="1800" dirty="0"/>
              <a:t> Choi, </a:t>
            </a:r>
            <a:r>
              <a:rPr lang="en-CA" sz="1800" dirty="0" err="1"/>
              <a:t>Narae</a:t>
            </a:r>
            <a:r>
              <a:rPr lang="en-CA" sz="1800" dirty="0"/>
              <a:t> Choi, </a:t>
            </a:r>
            <a:r>
              <a:rPr lang="en-CA" sz="1800" dirty="0" err="1"/>
              <a:t>Woongil</a:t>
            </a:r>
            <a:r>
              <a:rPr lang="en-CA" sz="1800" dirty="0"/>
              <a:t> Choi, </a:t>
            </a:r>
            <a:r>
              <a:rPr lang="en-CA" sz="1800" dirty="0" err="1"/>
              <a:t>Amith</a:t>
            </a:r>
            <a:r>
              <a:rPr lang="en-CA" sz="1800" dirty="0"/>
              <a:t> Dsouza, </a:t>
            </a:r>
            <a:r>
              <a:rPr lang="en-CA" sz="1800" dirty="0" err="1"/>
              <a:t>Seungsoo</a:t>
            </a:r>
            <a:r>
              <a:rPr lang="en-CA" sz="1800" dirty="0"/>
              <a:t> </a:t>
            </a:r>
            <a:r>
              <a:rPr lang="en-CA" sz="1800" dirty="0" err="1"/>
              <a:t>Jeong</a:t>
            </a:r>
            <a:r>
              <a:rPr lang="en-CA" sz="1800" dirty="0"/>
              <a:t>, Bora </a:t>
            </a:r>
            <a:r>
              <a:rPr lang="en-CA" sz="1800" dirty="0" err="1"/>
              <a:t>Jin</a:t>
            </a:r>
            <a:r>
              <a:rPr lang="en-CA" sz="1800" dirty="0"/>
              <a:t>, </a:t>
            </a:r>
            <a:r>
              <a:rPr lang="en-CA" sz="1800" dirty="0" err="1"/>
              <a:t>Chanyul</a:t>
            </a:r>
            <a:r>
              <a:rPr lang="en-CA" sz="1800" dirty="0"/>
              <a:t> Kim, </a:t>
            </a:r>
            <a:r>
              <a:rPr lang="en-CA" sz="1800" dirty="0" err="1"/>
              <a:t>Junghye</a:t>
            </a:r>
            <a:r>
              <a:rPr lang="en-CA" sz="1800" dirty="0"/>
              <a:t> Min, </a:t>
            </a:r>
            <a:r>
              <a:rPr lang="en-CA" sz="1800" dirty="0" err="1"/>
              <a:t>JeongHoon</a:t>
            </a:r>
            <a:r>
              <a:rPr lang="en-CA" sz="1800" dirty="0"/>
              <a:t> Park, </a:t>
            </a:r>
            <a:r>
              <a:rPr lang="en-CA" sz="1800" dirty="0" err="1"/>
              <a:t>Minsoo</a:t>
            </a:r>
            <a:r>
              <a:rPr lang="en-CA" sz="1800" dirty="0"/>
              <a:t> Park, Min Woo Park, </a:t>
            </a:r>
            <a:r>
              <a:rPr lang="en-CA" sz="1800" dirty="0" err="1"/>
              <a:t>Yinji</a:t>
            </a:r>
            <a:r>
              <a:rPr lang="en-CA" sz="1800" dirty="0"/>
              <a:t> </a:t>
            </a:r>
            <a:r>
              <a:rPr lang="en-CA" sz="1800" dirty="0" err="1"/>
              <a:t>Piao</a:t>
            </a:r>
            <a:r>
              <a:rPr lang="en-CA" sz="1800" dirty="0"/>
              <a:t>, Chirag </a:t>
            </a:r>
            <a:r>
              <a:rPr lang="en-CA" sz="1800" dirty="0" err="1"/>
              <a:t>Pujara</a:t>
            </a:r>
            <a:r>
              <a:rPr lang="en-CA" sz="1800" dirty="0"/>
              <a:t>, Anish </a:t>
            </a:r>
            <a:r>
              <a:rPr lang="en-CA" sz="1800" dirty="0" err="1"/>
              <a:t>Tamse</a:t>
            </a:r>
            <a:r>
              <a:rPr lang="en-CA" sz="1800" dirty="0"/>
              <a:t>, </a:t>
            </a:r>
            <a:r>
              <a:rPr lang="en-CA" sz="1800" dirty="0" err="1"/>
              <a:t>Heechyul</a:t>
            </a:r>
            <a:r>
              <a:rPr lang="en-CA" sz="1800" dirty="0"/>
              <a:t> Yang</a:t>
            </a:r>
            <a:endParaRPr lang="en-CA" sz="1800" dirty="0" smtClean="0"/>
          </a:p>
          <a:p>
            <a:r>
              <a:rPr lang="en-CA" altLang="ko-KR" dirty="0" smtClean="0"/>
              <a:t>Huawei</a:t>
            </a:r>
          </a:p>
          <a:p>
            <a:pPr lvl="1"/>
            <a:r>
              <a:rPr lang="en-CA" sz="1800" dirty="0" err="1"/>
              <a:t>Huanbang</a:t>
            </a:r>
            <a:r>
              <a:rPr lang="en-CA" sz="1800" dirty="0"/>
              <a:t> Chen, </a:t>
            </a:r>
            <a:r>
              <a:rPr lang="en-CA" sz="1800" dirty="0" err="1"/>
              <a:t>Jianle</a:t>
            </a:r>
            <a:r>
              <a:rPr lang="en-CA" sz="1800" dirty="0"/>
              <a:t> Chen, Roman </a:t>
            </a:r>
            <a:r>
              <a:rPr lang="en-CA" sz="1800" dirty="0" err="1"/>
              <a:t>Chernyak</a:t>
            </a:r>
            <a:r>
              <a:rPr lang="en-CA" sz="1800" dirty="0"/>
              <a:t>, </a:t>
            </a:r>
            <a:r>
              <a:rPr lang="en-CA" sz="1800" dirty="0" err="1"/>
              <a:t>Semih</a:t>
            </a:r>
            <a:r>
              <a:rPr lang="en-CA" sz="1800" dirty="0"/>
              <a:t> </a:t>
            </a:r>
            <a:r>
              <a:rPr lang="en-CA" sz="1800" dirty="0" err="1"/>
              <a:t>Esenlik</a:t>
            </a:r>
            <a:r>
              <a:rPr lang="en-CA" sz="1800" dirty="0"/>
              <a:t>, Alexey </a:t>
            </a:r>
            <a:r>
              <a:rPr lang="en-CA" sz="1800" dirty="0" err="1"/>
              <a:t>Filippov</a:t>
            </a:r>
            <a:r>
              <a:rPr lang="en-CA" sz="1800" dirty="0"/>
              <a:t>, Shan Gao, Sergey </a:t>
            </a:r>
            <a:r>
              <a:rPr lang="en-CA" sz="1800" dirty="0" err="1"/>
              <a:t>Ikonin</a:t>
            </a:r>
            <a:r>
              <a:rPr lang="en-CA" sz="1800" dirty="0"/>
              <a:t>, Alexander </a:t>
            </a:r>
            <a:r>
              <a:rPr lang="en-CA" sz="1800" dirty="0" err="1"/>
              <a:t>Karabutov</a:t>
            </a:r>
            <a:r>
              <a:rPr lang="en-CA" sz="1800" dirty="0"/>
              <a:t>, </a:t>
            </a:r>
            <a:r>
              <a:rPr lang="en-CA" sz="1800" dirty="0" err="1"/>
              <a:t>Anand</a:t>
            </a:r>
            <a:r>
              <a:rPr lang="en-CA" sz="1800" dirty="0"/>
              <a:t> </a:t>
            </a:r>
            <a:r>
              <a:rPr lang="en-CA" sz="1800" dirty="0" err="1"/>
              <a:t>Meher</a:t>
            </a:r>
            <a:r>
              <a:rPr lang="en-CA" sz="1800" dirty="0"/>
              <a:t> </a:t>
            </a:r>
            <a:r>
              <a:rPr lang="en-CA" sz="1800" dirty="0" err="1"/>
              <a:t>Kotra</a:t>
            </a:r>
            <a:r>
              <a:rPr lang="en-CA" sz="1800" dirty="0"/>
              <a:t>, </a:t>
            </a:r>
            <a:r>
              <a:rPr lang="en-CA" sz="1800" dirty="0" err="1"/>
              <a:t>Xiaomu</a:t>
            </a:r>
            <a:r>
              <a:rPr lang="en-CA" sz="1800" dirty="0"/>
              <a:t> Lu, Xiang Ma, </a:t>
            </a:r>
            <a:r>
              <a:rPr lang="en-CA" sz="1800" dirty="0" err="1"/>
              <a:t>Vasily</a:t>
            </a:r>
            <a:r>
              <a:rPr lang="en-CA" sz="1800" dirty="0"/>
              <a:t> </a:t>
            </a:r>
            <a:r>
              <a:rPr lang="en-CA" sz="1800" dirty="0" err="1"/>
              <a:t>Rufitskiy</a:t>
            </a:r>
            <a:r>
              <a:rPr lang="en-CA" sz="1800" dirty="0"/>
              <a:t>, Timofey </a:t>
            </a:r>
            <a:r>
              <a:rPr lang="en-CA" sz="1800" dirty="0" err="1"/>
              <a:t>Solovyev</a:t>
            </a:r>
            <a:r>
              <a:rPr lang="en-CA" sz="1800" dirty="0"/>
              <a:t>, Victor </a:t>
            </a:r>
            <a:r>
              <a:rPr lang="en-CA" sz="1800" dirty="0" err="1"/>
              <a:t>Stepin</a:t>
            </a:r>
            <a:r>
              <a:rPr lang="en-CA" sz="1800" dirty="0"/>
              <a:t>, Maxim </a:t>
            </a:r>
            <a:r>
              <a:rPr lang="en-CA" sz="1800" dirty="0" err="1"/>
              <a:t>Sychev</a:t>
            </a:r>
            <a:r>
              <a:rPr lang="en-CA" sz="1800" dirty="0"/>
              <a:t>, Tian Wang, Ye-</a:t>
            </a:r>
            <a:r>
              <a:rPr lang="en-CA" sz="1800" dirty="0" err="1"/>
              <a:t>kui</a:t>
            </a:r>
            <a:r>
              <a:rPr lang="en-CA" sz="1800" dirty="0"/>
              <a:t> Wang, </a:t>
            </a:r>
            <a:r>
              <a:rPr lang="en-CA" sz="1800" dirty="0" err="1"/>
              <a:t>Weiwei</a:t>
            </a:r>
            <a:r>
              <a:rPr lang="en-CA" sz="1800" dirty="0"/>
              <a:t> Xu, </a:t>
            </a:r>
            <a:r>
              <a:rPr lang="en-CA" sz="1800" dirty="0" err="1"/>
              <a:t>Haitao</a:t>
            </a:r>
            <a:r>
              <a:rPr lang="en-CA" sz="1800" dirty="0"/>
              <a:t> Yang, </a:t>
            </a:r>
            <a:r>
              <a:rPr lang="en-CA" sz="1800" dirty="0" err="1"/>
              <a:t>Vladyslav</a:t>
            </a:r>
            <a:r>
              <a:rPr lang="en-CA" sz="1800" dirty="0"/>
              <a:t> Zakharchenko, Hong Zhang, Yin Zhao, </a:t>
            </a:r>
            <a:r>
              <a:rPr lang="en-CA" sz="1800" dirty="0" err="1"/>
              <a:t>Zhijie</a:t>
            </a:r>
            <a:r>
              <a:rPr lang="en-CA" sz="1800" dirty="0"/>
              <a:t> Zhao, </a:t>
            </a:r>
            <a:r>
              <a:rPr lang="en-CA" sz="1800" dirty="0" err="1"/>
              <a:t>Jiantong</a:t>
            </a:r>
            <a:r>
              <a:rPr lang="en-CA" sz="1800" dirty="0"/>
              <a:t> Zhou, Cheung Auyeung, Han Gao, Ivan </a:t>
            </a:r>
            <a:r>
              <a:rPr lang="en-CA" sz="1800" dirty="0" err="1"/>
              <a:t>Krasnov</a:t>
            </a:r>
            <a:r>
              <a:rPr lang="en-CA" sz="1800" dirty="0"/>
              <a:t>, </a:t>
            </a:r>
            <a:r>
              <a:rPr lang="en-CA" sz="1800" dirty="0" err="1"/>
              <a:t>Ruslan</a:t>
            </a:r>
            <a:r>
              <a:rPr lang="en-CA" sz="1800" dirty="0"/>
              <a:t> </a:t>
            </a:r>
            <a:r>
              <a:rPr lang="en-CA" sz="1800" dirty="0" err="1"/>
              <a:t>Mullakhmetov</a:t>
            </a:r>
            <a:r>
              <a:rPr lang="en-CA" sz="1800" dirty="0"/>
              <a:t>, Biao Wang, </a:t>
            </a:r>
            <a:r>
              <a:rPr lang="en-CA" sz="1800" dirty="0" err="1"/>
              <a:t>Yiu</a:t>
            </a:r>
            <a:r>
              <a:rPr lang="en-CA" sz="1800" dirty="0"/>
              <a:t> Fai Wong, Georgy </a:t>
            </a:r>
            <a:r>
              <a:rPr lang="en-CA" sz="1800" dirty="0" err="1" smtClean="0"/>
              <a:t>Zhulikov</a:t>
            </a:r>
            <a:endParaRPr lang="en-CA" altLang="ko-KR" sz="1800" dirty="0" smtClean="0"/>
          </a:p>
          <a:p>
            <a:r>
              <a:rPr lang="en-CA" altLang="ko-KR" dirty="0" smtClean="0"/>
              <a:t>GoPro</a:t>
            </a:r>
          </a:p>
          <a:p>
            <a:pPr lvl="1"/>
            <a:r>
              <a:rPr lang="en-CA" sz="1800" dirty="0" err="1"/>
              <a:t>Adeel</a:t>
            </a:r>
            <a:r>
              <a:rPr lang="en-CA" sz="1800" dirty="0"/>
              <a:t> Abbas, David Newman</a:t>
            </a:r>
            <a:endParaRPr lang="en-CA" altLang="ko-KR" sz="1800" dirty="0" smtClean="0"/>
          </a:p>
          <a:p>
            <a:r>
              <a:rPr lang="en-CA" altLang="ko-KR" dirty="0" err="1" smtClean="0"/>
              <a:t>HiSilicon</a:t>
            </a:r>
            <a:endParaRPr lang="en-CA" altLang="ko-KR" dirty="0" smtClean="0"/>
          </a:p>
          <a:p>
            <a:pPr lvl="1"/>
            <a:r>
              <a:rPr lang="en-CA" sz="1800" dirty="0" err="1"/>
              <a:t>Jicheng</a:t>
            </a:r>
            <a:r>
              <a:rPr lang="en-CA" sz="1800" dirty="0"/>
              <a:t> An, Xu Chen, </a:t>
            </a:r>
            <a:r>
              <a:rPr lang="en-CA" sz="1800" dirty="0" err="1"/>
              <a:t>Yongbing</a:t>
            </a:r>
            <a:r>
              <a:rPr lang="en-CA" sz="1800" dirty="0"/>
              <a:t> Lin, </a:t>
            </a:r>
            <a:r>
              <a:rPr lang="en-CA" sz="1800" dirty="0" err="1"/>
              <a:t>Quanhe</a:t>
            </a:r>
            <a:r>
              <a:rPr lang="en-CA" sz="1800" dirty="0"/>
              <a:t> Yu, </a:t>
            </a:r>
            <a:r>
              <a:rPr lang="en-CA" sz="1800" dirty="0" err="1"/>
              <a:t>Jianhua</a:t>
            </a:r>
            <a:r>
              <a:rPr lang="en-CA" sz="1800" dirty="0"/>
              <a:t> Zheng</a:t>
            </a:r>
            <a:endParaRPr lang="en-US" altLang="ko-KR" sz="1800" dirty="0" smtClean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Authors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25856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4236587" cy="5221214"/>
          </a:xfrm>
        </p:spPr>
        <p:txBody>
          <a:bodyPr/>
          <a:lstStyle/>
          <a:p>
            <a:r>
              <a:rPr lang="en-US" dirty="0" smtClean="0"/>
              <a:t>Distance-weighted </a:t>
            </a:r>
            <a:r>
              <a:rPr lang="en-US" dirty="0"/>
              <a:t>direction intra </a:t>
            </a:r>
            <a:r>
              <a:rPr lang="en-US" dirty="0" smtClean="0"/>
              <a:t>prediction (DWDIP)</a:t>
            </a:r>
          </a:p>
          <a:p>
            <a:pPr lvl="1"/>
            <a:r>
              <a:rPr lang="en-US" dirty="0"/>
              <a:t>Initialization</a:t>
            </a:r>
          </a:p>
          <a:p>
            <a:pPr lvl="2"/>
            <a:r>
              <a:rPr lang="en-US" dirty="0"/>
              <a:t>Secondary reference samples are generated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Generate </a:t>
            </a:r>
            <a:r>
              <a:rPr lang="en-US" dirty="0"/>
              <a:t>a predictor using a distance-weighted mechanism</a:t>
            </a:r>
          </a:p>
          <a:p>
            <a:pPr lvl="2"/>
            <a:r>
              <a:rPr lang="en-US" dirty="0"/>
              <a:t>Both primary and secondary reference samples are used at this step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Intra Prediction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4977" y="1328316"/>
            <a:ext cx="4320641" cy="3893751"/>
          </a:xfrm>
          <a:prstGeom prst="rect">
            <a:avLst/>
          </a:prstGeom>
        </p:spPr>
      </p:pic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669955" y="4318502"/>
            <a:ext cx="1035098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1330704"/>
              </p:ext>
            </p:extLst>
          </p:nvPr>
        </p:nvGraphicFramePr>
        <p:xfrm>
          <a:off x="773113" y="3295650"/>
          <a:ext cx="3411537" cy="715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00" name="Equation" r:id="rId4" imgW="1917360" imgH="393480" progId="Equation.3">
                  <p:embed/>
                </p:oleObj>
              </mc:Choice>
              <mc:Fallback>
                <p:oleObj name="Equation" r:id="rId4" imgW="19173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3113" y="3295650"/>
                        <a:ext cx="3411537" cy="7159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1149253" y="5139882"/>
            <a:ext cx="770389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1542358" y="4112753"/>
          <a:ext cx="1499127" cy="3910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01" r:id="rId6" imgW="876300" imgH="228600" progId="Equation.3">
                  <p:embed/>
                </p:oleObj>
              </mc:Choice>
              <mc:Fallback>
                <p:oleObj r:id="rId6" imgW="8763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2358" y="4112753"/>
                        <a:ext cx="1499127" cy="39107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6793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5196219" cy="5221214"/>
          </a:xfrm>
        </p:spPr>
        <p:txBody>
          <a:bodyPr/>
          <a:lstStyle/>
          <a:p>
            <a:r>
              <a:rPr lang="en-US" dirty="0" smtClean="0"/>
              <a:t>CCIP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3 CCIP modes</a:t>
            </a:r>
          </a:p>
          <a:p>
            <a:pPr lvl="2"/>
            <a:r>
              <a:rPr lang="en-US" dirty="0" smtClean="0"/>
              <a:t>CCIP</a:t>
            </a:r>
          </a:p>
          <a:p>
            <a:pPr lvl="3"/>
            <a:r>
              <a:rPr lang="en-US" dirty="0" smtClean="0"/>
              <a:t> Above template and left template</a:t>
            </a:r>
          </a:p>
          <a:p>
            <a:pPr lvl="2"/>
            <a:r>
              <a:rPr lang="en-US" dirty="0" smtClean="0"/>
              <a:t>CCIP_A</a:t>
            </a:r>
          </a:p>
          <a:p>
            <a:pPr lvl="3"/>
            <a:r>
              <a:rPr lang="en-US" dirty="0" smtClean="0"/>
              <a:t>Only above template</a:t>
            </a:r>
          </a:p>
          <a:p>
            <a:pPr lvl="3"/>
            <a:r>
              <a:rPr lang="en-CA" altLang="zh-CN" dirty="0" smtClean="0"/>
              <a:t>Extend </a:t>
            </a:r>
            <a:r>
              <a:rPr lang="en-CA" altLang="zh-CN" dirty="0"/>
              <a:t>to </a:t>
            </a:r>
            <a:r>
              <a:rPr lang="en-CA" altLang="zh-CN" dirty="0" smtClean="0"/>
              <a:t>(W+H)</a:t>
            </a:r>
            <a:endParaRPr lang="en-US" dirty="0" smtClean="0"/>
          </a:p>
          <a:p>
            <a:pPr lvl="2"/>
            <a:r>
              <a:rPr lang="en-US" dirty="0" smtClean="0"/>
              <a:t>CCIP_L</a:t>
            </a:r>
          </a:p>
          <a:p>
            <a:pPr lvl="3"/>
            <a:r>
              <a:rPr lang="en-US" dirty="0" smtClean="0"/>
              <a:t>Only left template</a:t>
            </a:r>
          </a:p>
          <a:p>
            <a:pPr lvl="3"/>
            <a:r>
              <a:rPr lang="en-CA" altLang="zh-CN" dirty="0" smtClean="0"/>
              <a:t>Extend </a:t>
            </a:r>
            <a:r>
              <a:rPr lang="en-CA" altLang="zh-CN" dirty="0"/>
              <a:t>to (H+W</a:t>
            </a:r>
            <a:r>
              <a:rPr lang="en-CA" altLang="zh-CN" dirty="0" smtClean="0"/>
              <a:t>)</a:t>
            </a:r>
          </a:p>
          <a:p>
            <a:pPr lvl="1"/>
            <a:r>
              <a:rPr lang="en-CA" dirty="0" smtClean="0"/>
              <a:t>Samples number </a:t>
            </a:r>
          </a:p>
          <a:p>
            <a:pPr lvl="2"/>
            <a:r>
              <a:rPr lang="en-CA" dirty="0" smtClean="0"/>
              <a:t>re-s</a:t>
            </a:r>
            <a:r>
              <a:rPr lang="en-CA" altLang="zh-CN" dirty="0" smtClean="0"/>
              <a:t>ampling </a:t>
            </a:r>
            <a:r>
              <a:rPr lang="en-CA" altLang="zh-CN" dirty="0"/>
              <a:t>from (W+H) samples </a:t>
            </a:r>
            <a:r>
              <a:rPr lang="en-CA" altLang="zh-CN" dirty="0" smtClean="0"/>
              <a:t>to have total reference sample as power of 2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Intra Prediction</a:t>
            </a:r>
            <a:endParaRPr 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229" y="4093660"/>
            <a:ext cx="3419594" cy="1800605"/>
          </a:xfrm>
          <a:prstGeom prst="rect">
            <a:avLst/>
          </a:prstGeom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13211" y="379693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1353239"/>
              </p:ext>
            </p:extLst>
          </p:nvPr>
        </p:nvGraphicFramePr>
        <p:xfrm>
          <a:off x="5177963" y="1160061"/>
          <a:ext cx="3914775" cy="192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20" name="Visio" r:id="rId5" imgW="6657967" imgH="3276720" progId="Visio.Drawing.11">
                  <p:embed/>
                </p:oleObj>
              </mc:Choice>
              <mc:Fallback>
                <p:oleObj name="Visio" r:id="rId5" imgW="6657967" imgH="327672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7963" y="1160061"/>
                        <a:ext cx="3914775" cy="1924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4580583" y="340213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/>
          </p:nvPr>
        </p:nvGraphicFramePr>
        <p:xfrm>
          <a:off x="5063663" y="3490822"/>
          <a:ext cx="3762375" cy="271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21" name="Visio" r:id="rId8" imgW="8905743" imgH="6410340" progId="Visio.Drawing.11">
                  <p:embed/>
                </p:oleObj>
              </mc:Choice>
              <mc:Fallback>
                <p:oleObj name="Visio" r:id="rId8" imgW="8905743" imgH="641034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3663" y="3490822"/>
                        <a:ext cx="3762375" cy="2714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2024683" y="5858841"/>
            <a:ext cx="12627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CCIP mode</a:t>
            </a:r>
            <a:endParaRPr lang="zh-CN" altLang="en-US" sz="1400" dirty="0"/>
          </a:p>
        </p:txBody>
      </p:sp>
      <p:sp>
        <p:nvSpPr>
          <p:cNvPr id="10" name="文本框 9"/>
          <p:cNvSpPr txBox="1"/>
          <p:nvPr/>
        </p:nvSpPr>
        <p:spPr>
          <a:xfrm>
            <a:off x="6500577" y="2951524"/>
            <a:ext cx="1460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CCIP_A mode</a:t>
            </a:r>
            <a:endParaRPr lang="zh-CN" altLang="en-US" sz="1400" dirty="0"/>
          </a:p>
        </p:txBody>
      </p:sp>
      <p:sp>
        <p:nvSpPr>
          <p:cNvPr id="11" name="文本框 10"/>
          <p:cNvSpPr txBox="1"/>
          <p:nvPr/>
        </p:nvSpPr>
        <p:spPr>
          <a:xfrm>
            <a:off x="6500577" y="6019971"/>
            <a:ext cx="1460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CCIP_L mode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4704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0"/>
            <p:extLst>
              <p:ext uri="{D42A27DB-BD31-4B8C-83A1-F6EECF244321}">
                <p14:modId xmlns:p14="http://schemas.microsoft.com/office/powerpoint/2010/main" val="3422695768"/>
              </p:ext>
            </p:extLst>
          </p:nvPr>
        </p:nvSpPr>
        <p:spPr/>
        <p:txBody>
          <a:bodyPr anchor="t"/>
          <a:lstStyle/>
          <a:p>
            <a:r>
              <a:rPr lang="en-US" altLang="ko-KR" dirty="0"/>
              <a:t>AMVR ( Adaptive Motion Vector Resolution )</a:t>
            </a:r>
          </a:p>
          <a:p>
            <a:pPr lvl="1" indent="-179070"/>
            <a:r>
              <a:rPr lang="en-US" altLang="ko-KR" sz="1400" dirty="0" smtClean="0"/>
              <a:t>MVR </a:t>
            </a:r>
            <a:r>
              <a:rPr lang="en-US" altLang="ko-KR" sz="1400" dirty="0"/>
              <a:t>( Motion Vector Resolution ) competition including super </a:t>
            </a:r>
            <a:r>
              <a:rPr lang="en-US" altLang="ko-KR" sz="1400" dirty="0" smtClean="0"/>
              <a:t>MVR</a:t>
            </a:r>
            <a:endParaRPr lang="en-US" altLang="ko-KR" sz="1400" dirty="0">
              <a:latin typeface="맑은 고딕"/>
              <a:ea typeface="맑은 고딕"/>
            </a:endParaRPr>
          </a:p>
          <a:p>
            <a:pPr lvl="2" indent="-179070"/>
            <a:r>
              <a:rPr lang="en-US" altLang="ko-KR" sz="1200" dirty="0" smtClean="0"/>
              <a:t>¼, </a:t>
            </a:r>
            <a:r>
              <a:rPr lang="en-US" altLang="ko-KR" sz="1200" dirty="0"/>
              <a:t>½, 1, 2, </a:t>
            </a:r>
            <a:r>
              <a:rPr lang="en-US" altLang="ko-KR" sz="1200" dirty="0" smtClean="0"/>
              <a:t>4</a:t>
            </a:r>
          </a:p>
          <a:p>
            <a:pPr lvl="1" indent="-179070"/>
            <a:r>
              <a:rPr lang="en-US" altLang="ko-KR" sz="1400" dirty="0"/>
              <a:t>MVR is applied on MVP and MVD.</a:t>
            </a:r>
          </a:p>
          <a:p>
            <a:pPr lvl="1" indent="-179070"/>
            <a:r>
              <a:rPr lang="en-US" altLang="ko-KR" sz="1400" dirty="0"/>
              <a:t>Coupling of MVR and MVP </a:t>
            </a:r>
            <a:r>
              <a:rPr lang="en-US" altLang="ko-KR" sz="1400" dirty="0" smtClean="0"/>
              <a:t>index</a:t>
            </a:r>
            <a:endParaRPr lang="en-US" altLang="ko-KR" sz="1400" dirty="0"/>
          </a:p>
          <a:p>
            <a:pPr lvl="1" indent="-179070"/>
            <a:r>
              <a:rPr lang="en-US" altLang="ko-KR" sz="1400" dirty="0"/>
              <a:t>Different MVP for the different </a:t>
            </a:r>
            <a:r>
              <a:rPr lang="en-US" altLang="ko-KR" sz="1400" dirty="0" smtClean="0"/>
              <a:t>MVR</a:t>
            </a:r>
            <a:endParaRPr lang="en-US" altLang="ko-KR" sz="1400" dirty="0">
              <a:latin typeface="맑은 고딕"/>
              <a:ea typeface="맑은 고딕"/>
            </a:endParaRPr>
          </a:p>
          <a:p>
            <a:pPr lvl="2" indent="-179070"/>
            <a:r>
              <a:rPr lang="en-US" altLang="ko-KR" sz="1200" dirty="0" smtClean="0"/>
              <a:t>More </a:t>
            </a:r>
            <a:r>
              <a:rPr lang="en-US" altLang="ko-KR" sz="1200" dirty="0"/>
              <a:t>accurate MVP in fine MVR and less accurate in coarse </a:t>
            </a:r>
            <a:r>
              <a:rPr lang="en-US" altLang="ko-KR" sz="1200" dirty="0" smtClean="0"/>
              <a:t>MVR</a:t>
            </a:r>
            <a:endParaRPr lang="en-US" altLang="ko-KR" sz="1200" dirty="0">
              <a:latin typeface="맑은 고딕"/>
              <a:ea typeface="맑은 고딕"/>
            </a:endParaRPr>
          </a:p>
          <a:p>
            <a:pPr lvl="2" indent="-179070"/>
            <a:r>
              <a:rPr lang="en-US" altLang="ko-KR" sz="1200" dirty="0" smtClean="0"/>
              <a:t>Fixed </a:t>
            </a:r>
            <a:r>
              <a:rPr lang="en-US" altLang="ko-KR" sz="1200" dirty="0"/>
              <a:t>one MVP for each MVR, based on the hit-ratio of each MVP</a:t>
            </a:r>
            <a:endParaRPr lang="en-US" altLang="ko-KR" sz="1200" dirty="0">
              <a:latin typeface="맑은 고딕"/>
              <a:ea typeface="맑은 고딕"/>
            </a:endParaRPr>
          </a:p>
          <a:p>
            <a:pPr lvl="1" indent="-179070"/>
            <a:endParaRPr lang="en-US" altLang="ko-KR" dirty="0">
              <a:latin typeface="맑은 고딕"/>
              <a:ea typeface="맑은 고딕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Inter prediction</a:t>
            </a:r>
            <a:endParaRPr lang="ko-KR" altLang="en-US" dirty="0"/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3131" y="3051497"/>
            <a:ext cx="3426340" cy="2532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272" y="3240873"/>
            <a:ext cx="3694928" cy="222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직사각형 13"/>
          <p:cNvSpPr/>
          <p:nvPr/>
        </p:nvSpPr>
        <p:spPr>
          <a:xfrm>
            <a:off x="1962150" y="5539694"/>
            <a:ext cx="133169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>
                <a:latin typeface="맑은 고딕" panose="020B0503020000020004" pitchFamily="50" charset="-127"/>
                <a:ea typeface="맑은 고딕" panose="020B0503020000020004" pitchFamily="50" charset="-127"/>
              </a:rPr>
              <a:t>MVP precision</a:t>
            </a:r>
            <a:endParaRPr lang="ko-KR" altLang="en-US" sz="1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5983214" y="5507663"/>
            <a:ext cx="115212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MVR, MVP, SR</a:t>
            </a:r>
            <a:endParaRPr lang="ko-KR" altLang="en-US" sz="1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251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0"/>
            <p:extLst>
              <p:ext uri="{D42A27DB-BD31-4B8C-83A1-F6EECF244321}">
                <p14:modId xmlns:p14="http://schemas.microsoft.com/office/powerpoint/2010/main" val="3827996048"/>
              </p:ext>
            </p:extLst>
          </p:nvPr>
        </p:nvSpPr>
        <p:spPr/>
        <p:txBody>
          <a:bodyPr anchor="t"/>
          <a:lstStyle/>
          <a:p>
            <a:r>
              <a:rPr lang="en-US" altLang="ko-KR" dirty="0"/>
              <a:t>UMVE ( Ultimate Motion Vector Expression )</a:t>
            </a:r>
          </a:p>
          <a:p>
            <a:pPr lvl="1" indent="-179070"/>
            <a:r>
              <a:rPr lang="en-US" altLang="ko-KR" sz="1400" dirty="0"/>
              <a:t>Simplified MV expression method based on statistical MVD modeling</a:t>
            </a:r>
            <a:endParaRPr lang="en-US" altLang="ko-KR" sz="1400" dirty="0">
              <a:latin typeface="맑은 고딕"/>
              <a:ea typeface="맑은 고딕"/>
            </a:endParaRPr>
          </a:p>
          <a:p>
            <a:pPr lvl="2" indent="-179070"/>
            <a:r>
              <a:rPr lang="en-US" altLang="ko-KR" sz="1200" dirty="0"/>
              <a:t>3 components ( starting point, motion magnitude, motion direction )</a:t>
            </a:r>
            <a:endParaRPr lang="en-US" altLang="ko-KR" sz="1200" dirty="0">
              <a:latin typeface="맑은 고딕"/>
              <a:ea typeface="맑은 고딕"/>
            </a:endParaRPr>
          </a:p>
          <a:p>
            <a:pPr lvl="1" indent="-179070"/>
            <a:r>
              <a:rPr lang="en-US" altLang="ko-KR" sz="1400" dirty="0"/>
              <a:t>High probability points around MV of skip-candidate list are considered.</a:t>
            </a:r>
            <a:endParaRPr lang="en-US" altLang="ko-KR" sz="1400" dirty="0">
              <a:latin typeface="맑은 고딕"/>
              <a:ea typeface="맑은 고딕"/>
            </a:endParaRPr>
          </a:p>
          <a:p>
            <a:pPr lvl="2" indent="-179070"/>
            <a:r>
              <a:rPr lang="en-US" altLang="ko-KR" sz="1200" dirty="0"/>
              <a:t>Starting point : [0~N]  (N : MAX number of skip candidate) </a:t>
            </a:r>
            <a:endParaRPr lang="en-US" altLang="ko-KR" sz="1200" dirty="0">
              <a:latin typeface="맑은 고딕"/>
              <a:ea typeface="맑은 고딕"/>
            </a:endParaRPr>
          </a:p>
          <a:p>
            <a:pPr lvl="2" indent="-179070"/>
            <a:r>
              <a:rPr lang="en-US" altLang="ko-KR" sz="1200" dirty="0"/>
              <a:t>Motion magnitude : [ ¼, ½, 1, 2, 4, 8, 16, 32 ] </a:t>
            </a:r>
            <a:endParaRPr lang="en-US" altLang="ko-KR" sz="1200" dirty="0">
              <a:latin typeface="맑은 고딕"/>
              <a:ea typeface="맑은 고딕"/>
            </a:endParaRPr>
          </a:p>
          <a:p>
            <a:pPr lvl="2" indent="-179070"/>
            <a:r>
              <a:rPr lang="en-US" altLang="ko-KR" sz="1200" dirty="0"/>
              <a:t>Motion direction : 4 directions (+,0),(-,0),(0,+),(0,-) </a:t>
            </a:r>
            <a:endParaRPr lang="en-US" altLang="ko-KR" sz="1200" dirty="0">
              <a:latin typeface="맑은 고딕"/>
              <a:ea typeface="맑은 고딕"/>
            </a:endParaRPr>
          </a:p>
          <a:p>
            <a:pPr lvl="2" indent="-179070"/>
            <a:r>
              <a:rPr lang="en-US" altLang="ko-KR" sz="1200" dirty="0"/>
              <a:t>Prediction directions ( Bi, Uni0, Uni1 ) of base candidate are all considered. </a:t>
            </a:r>
            <a:endParaRPr lang="en-US" altLang="ko-KR" sz="1200" dirty="0">
              <a:latin typeface="맑은 고딕"/>
              <a:ea typeface="맑은 고딕"/>
            </a:endParaRPr>
          </a:p>
          <a:p>
            <a:pPr lvl="1" indent="-179070"/>
            <a:endParaRPr lang="en-US" altLang="ko-KR" sz="1400" dirty="0">
              <a:latin typeface="맑은 고딕"/>
              <a:ea typeface="맑은 고딕"/>
            </a:endParaRPr>
          </a:p>
          <a:p>
            <a:pPr lvl="2" indent="-179070"/>
            <a:endParaRPr lang="en-US" altLang="ko-KR" dirty="0">
              <a:latin typeface="맑은 고딕"/>
              <a:ea typeface="맑은 고딕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Inter prediction</a:t>
            </a:r>
            <a:endParaRPr lang="ko-KR" altLang="en-US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058" y="3638287"/>
            <a:ext cx="2363086" cy="156463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35874" y="5368842"/>
            <a:ext cx="33553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/>
              <a:t>Search points based on MVD’s statistical information</a:t>
            </a:r>
            <a:endParaRPr lang="ko-KR" altLang="en-US" sz="1100" dirty="0"/>
          </a:p>
        </p:txBody>
      </p:sp>
      <p:sp>
        <p:nvSpPr>
          <p:cNvPr id="9" name="TextBox 8"/>
          <p:cNvSpPr txBox="1"/>
          <p:nvPr/>
        </p:nvSpPr>
        <p:spPr>
          <a:xfrm>
            <a:off x="5867062" y="5564786"/>
            <a:ext cx="14173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/>
              <a:t>UMVE search process</a:t>
            </a:r>
            <a:endParaRPr lang="ko-KR" altLang="en-US" sz="1100" dirty="0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591" y="3357439"/>
            <a:ext cx="4290982" cy="2087505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9426" y="3464088"/>
            <a:ext cx="1534668" cy="173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82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5942806" cy="5221214"/>
          </a:xfrm>
        </p:spPr>
        <p:txBody>
          <a:bodyPr/>
          <a:lstStyle/>
          <a:p>
            <a:r>
              <a:rPr lang="en-US" dirty="0" smtClean="0"/>
              <a:t>Affine</a:t>
            </a:r>
          </a:p>
          <a:p>
            <a:pPr lvl="1"/>
            <a:r>
              <a:rPr lang="en-US" dirty="0"/>
              <a:t>AF_INTER: model is adaptively selected in block level</a:t>
            </a:r>
          </a:p>
          <a:p>
            <a:pPr lvl="2"/>
            <a:r>
              <a:rPr lang="en-US" dirty="0" smtClean="0"/>
              <a:t>4-parameters </a:t>
            </a:r>
            <a:r>
              <a:rPr lang="en-US" dirty="0"/>
              <a:t>model, represented by two motion vectors (top-left and top-right corner) of a CU</a:t>
            </a:r>
          </a:p>
          <a:p>
            <a:pPr lvl="2"/>
            <a:r>
              <a:rPr lang="en-US" dirty="0" smtClean="0"/>
              <a:t>6-parameters </a:t>
            </a:r>
            <a:r>
              <a:rPr lang="en-US" dirty="0"/>
              <a:t>model, represented by three motion vectors (top-left, top-right and bottom-left corner) of a CU</a:t>
            </a:r>
          </a:p>
          <a:p>
            <a:pPr lvl="2"/>
            <a:r>
              <a:rPr lang="en-US" dirty="0"/>
              <a:t>Extrapolated affine MVPs similar to affine merge are inserted into </a:t>
            </a:r>
            <a:r>
              <a:rPr lang="en-US" dirty="0" smtClean="0"/>
              <a:t>beginning of MVP list</a:t>
            </a:r>
            <a:endParaRPr lang="en-US" dirty="0"/>
          </a:p>
          <a:p>
            <a:pPr lvl="1"/>
            <a:r>
              <a:rPr lang="en-US" dirty="0" smtClean="0"/>
              <a:t>AF_MERGE</a:t>
            </a:r>
            <a:r>
              <a:rPr lang="en-US" dirty="0"/>
              <a:t>: up to 5 candidates</a:t>
            </a:r>
          </a:p>
          <a:p>
            <a:pPr lvl="2"/>
            <a:r>
              <a:rPr lang="en-US" dirty="0"/>
              <a:t>Extrapolated affine candidates from neighbor coded affine block, with the order: F, D, E, G, A</a:t>
            </a:r>
          </a:p>
          <a:p>
            <a:pPr lvl="2"/>
            <a:r>
              <a:rPr lang="en-US" dirty="0"/>
              <a:t>Construct several new affine models from the motion vectors of spatial and temporal neighbor blocks</a:t>
            </a:r>
          </a:p>
          <a:p>
            <a:pPr lvl="1"/>
            <a:r>
              <a:rPr lang="en-US" dirty="0" smtClean="0"/>
              <a:t>Interpolation filter</a:t>
            </a:r>
          </a:p>
          <a:p>
            <a:pPr lvl="2"/>
            <a:r>
              <a:rPr lang="en-US" dirty="0" smtClean="0"/>
              <a:t>For block Min (w, h) &lt; 8, EIF is used,</a:t>
            </a:r>
          </a:p>
          <a:p>
            <a:pPr lvl="2"/>
            <a:r>
              <a:rPr lang="en-US" dirty="0" smtClean="0"/>
              <a:t>Otherwise, 8 </a:t>
            </a:r>
            <a:r>
              <a:rPr lang="en-US" dirty="0" smtClean="0">
                <a:solidFill>
                  <a:srgbClr val="7030A0"/>
                </a:solidFill>
              </a:rPr>
              <a:t>(2)</a:t>
            </a:r>
            <a:r>
              <a:rPr lang="en-US" dirty="0" smtClean="0"/>
              <a:t> tap for </a:t>
            </a:r>
            <a:r>
              <a:rPr lang="en-US" dirty="0" err="1" smtClean="0"/>
              <a:t>luma</a:t>
            </a:r>
            <a:r>
              <a:rPr lang="en-US" dirty="0" smtClean="0"/>
              <a:t> and 4 </a:t>
            </a:r>
            <a:r>
              <a:rPr lang="en-US" dirty="0" smtClean="0">
                <a:solidFill>
                  <a:srgbClr val="7030A0"/>
                </a:solidFill>
              </a:rPr>
              <a:t>(2) </a:t>
            </a:r>
            <a:r>
              <a:rPr lang="en-US" dirty="0" smtClean="0"/>
              <a:t>-tap for </a:t>
            </a:r>
            <a:r>
              <a:rPr lang="en-US" dirty="0" err="1" smtClean="0"/>
              <a:t>chroma</a:t>
            </a:r>
            <a:endParaRPr lang="en-US" dirty="0" smtClean="0"/>
          </a:p>
          <a:p>
            <a:pPr lvl="2"/>
            <a:r>
              <a:rPr lang="en-US" dirty="0" smtClean="0"/>
              <a:t>Worst case memory is </a:t>
            </a:r>
            <a:r>
              <a:rPr lang="en-US" dirty="0" smtClean="0">
                <a:solidFill>
                  <a:srgbClr val="7030A0"/>
                </a:solidFill>
              </a:rPr>
              <a:t>restricted</a:t>
            </a:r>
            <a:r>
              <a:rPr lang="en-US" dirty="0" smtClean="0"/>
              <a:t>, no higher than 8x8 Bi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Inter prediction</a:t>
            </a:r>
            <a:endParaRPr lang="en-US" dirty="0"/>
          </a:p>
        </p:txBody>
      </p:sp>
      <p:pic>
        <p:nvPicPr>
          <p:cNvPr id="4" name="Picture 3" descr="Affine_M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5623" y="1202876"/>
            <a:ext cx="2508509" cy="2081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7048" y="3483890"/>
            <a:ext cx="2564395" cy="2564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59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0"/>
            <p:extLst/>
          </p:nvPr>
        </p:nvSpPr>
        <p:spPr>
          <a:xfrm>
            <a:off x="248444" y="895545"/>
            <a:ext cx="4410104" cy="2312875"/>
          </a:xfrm>
        </p:spPr>
        <p:txBody>
          <a:bodyPr anchor="t">
            <a:normAutofit/>
          </a:bodyPr>
          <a:lstStyle/>
          <a:p>
            <a:r>
              <a:rPr lang="en-US" dirty="0"/>
              <a:t>EIF </a:t>
            </a:r>
            <a:r>
              <a:rPr lang="en-US" dirty="0" smtClean="0"/>
              <a:t>( Enhanced </a:t>
            </a:r>
            <a:r>
              <a:rPr lang="en-US" dirty="0"/>
              <a:t>interpolation </a:t>
            </a:r>
            <a:r>
              <a:rPr lang="en-US" dirty="0" smtClean="0"/>
              <a:t>filter )</a:t>
            </a:r>
            <a:endParaRPr lang="en-US" dirty="0"/>
          </a:p>
          <a:p>
            <a:pPr marL="360680" lvl="1" indent="0">
              <a:buNone/>
            </a:pPr>
            <a:endParaRPr lang="en-CA" sz="900" dirty="0" smtClean="0"/>
          </a:p>
          <a:p>
            <a:pPr lvl="1" indent="-179070"/>
            <a:endParaRPr lang="en-CA" sz="900" dirty="0" smtClean="0"/>
          </a:p>
          <a:p>
            <a:pPr lvl="1" indent="-179070"/>
            <a:r>
              <a:rPr lang="en-CA" sz="1400" dirty="0" smtClean="0"/>
              <a:t>Enhanced filter</a:t>
            </a:r>
            <a:r>
              <a:rPr lang="en-GB" sz="1400" dirty="0" smtClean="0"/>
              <a:t> </a:t>
            </a:r>
            <a:r>
              <a:rPr lang="en-GB" sz="1400" dirty="0"/>
              <a:t>for </a:t>
            </a:r>
            <a:r>
              <a:rPr lang="en-GB" sz="1400" b="1" dirty="0" smtClean="0"/>
              <a:t>affine</a:t>
            </a:r>
            <a:r>
              <a:rPr lang="en-GB" sz="1400" dirty="0" smtClean="0"/>
              <a:t> </a:t>
            </a:r>
            <a:r>
              <a:rPr lang="en-GB" sz="1400" dirty="0"/>
              <a:t>motion </a:t>
            </a:r>
            <a:r>
              <a:rPr lang="en-GB" sz="1400" dirty="0" smtClean="0"/>
              <a:t>compensation</a:t>
            </a:r>
          </a:p>
          <a:p>
            <a:pPr lvl="1" indent="-179070"/>
            <a:r>
              <a:rPr lang="en-GB" sz="1400" dirty="0" smtClean="0"/>
              <a:t>Combination of two filters:</a:t>
            </a:r>
          </a:p>
          <a:p>
            <a:pPr marL="859155" lvl="2" indent="-228600">
              <a:buFont typeface="Arial" panose="020B0604020202020204" pitchFamily="34" charset="0"/>
              <a:buChar char="̶"/>
            </a:pPr>
            <a:r>
              <a:rPr lang="en-GB" sz="1200" b="1" dirty="0" smtClean="0"/>
              <a:t>Bilinear</a:t>
            </a:r>
            <a:r>
              <a:rPr lang="en-GB" sz="1200" dirty="0" smtClean="0"/>
              <a:t> interpolation filter</a:t>
            </a:r>
          </a:p>
          <a:p>
            <a:pPr marL="859155" lvl="2" indent="-228600">
              <a:buFont typeface="Arial" panose="020B0604020202020204" pitchFamily="34" charset="0"/>
              <a:buChar char="̶"/>
            </a:pPr>
            <a:r>
              <a:rPr lang="en-GB" sz="1200" b="1" dirty="0"/>
              <a:t>3-tap</a:t>
            </a:r>
            <a:r>
              <a:rPr lang="en-GB" sz="1200" dirty="0"/>
              <a:t> high-pass </a:t>
            </a:r>
            <a:r>
              <a:rPr lang="en-GB" sz="1200" dirty="0" smtClean="0"/>
              <a:t>filter {-1, 10, -1} / 8</a:t>
            </a:r>
          </a:p>
          <a:p>
            <a:pPr lvl="1" indent="-179070"/>
            <a:endParaRPr lang="en-US" altLang="ko-KR" sz="1200" dirty="0">
              <a:latin typeface="맑은 고딕"/>
              <a:ea typeface="맑은 고딕"/>
            </a:endParaRPr>
          </a:p>
          <a:p>
            <a:pPr lvl="1" indent="-179070"/>
            <a:endParaRPr lang="en-US" altLang="ko-KR" sz="1400" dirty="0">
              <a:latin typeface="맑은 고딕"/>
              <a:ea typeface="맑은 고딕"/>
            </a:endParaRPr>
          </a:p>
          <a:p>
            <a:pPr marL="630555" lvl="2" indent="0">
              <a:buNone/>
            </a:pPr>
            <a:endParaRPr lang="en-US" altLang="ko-KR" dirty="0">
              <a:latin typeface="맑은 고딕"/>
              <a:ea typeface="맑은 고딕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Inter prediction</a:t>
            </a:r>
            <a:endParaRPr lang="ko-KR" altLang="en-US" dirty="0"/>
          </a:p>
        </p:txBody>
      </p:sp>
      <p:grpSp>
        <p:nvGrpSpPr>
          <p:cNvPr id="140" name="Group 139"/>
          <p:cNvGrpSpPr/>
          <p:nvPr/>
        </p:nvGrpSpPr>
        <p:grpSpPr>
          <a:xfrm>
            <a:off x="1110922" y="4051643"/>
            <a:ext cx="1026120" cy="1026286"/>
            <a:chOff x="693806" y="3761871"/>
            <a:chExt cx="1271337" cy="1271338"/>
          </a:xfrm>
        </p:grpSpPr>
        <p:sp>
          <p:nvSpPr>
            <p:cNvPr id="4" name="Rectangle 3"/>
            <p:cNvSpPr/>
            <p:nvPr/>
          </p:nvSpPr>
          <p:spPr>
            <a:xfrm>
              <a:off x="693806" y="3761871"/>
              <a:ext cx="1271337" cy="1271337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2" name="Straight Connector 11"/>
            <p:cNvCxnSpPr>
              <a:stCxn id="4" idx="1"/>
              <a:endCxn id="4" idx="3"/>
            </p:cNvCxnSpPr>
            <p:nvPr/>
          </p:nvCxnSpPr>
          <p:spPr>
            <a:xfrm>
              <a:off x="693806" y="4397540"/>
              <a:ext cx="12713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13"/>
            <p:cNvSpPr/>
            <p:nvPr/>
          </p:nvSpPr>
          <p:spPr>
            <a:xfrm>
              <a:off x="693806" y="3761871"/>
              <a:ext cx="635669" cy="635669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329474" y="3761871"/>
              <a:ext cx="635669" cy="635669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93806" y="4397538"/>
              <a:ext cx="635669" cy="635669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327468" y="4397540"/>
              <a:ext cx="635669" cy="635669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3" name="Straight Connector 22"/>
            <p:cNvCxnSpPr>
              <a:stCxn id="14" idx="0"/>
              <a:endCxn id="20" idx="2"/>
            </p:cNvCxnSpPr>
            <p:nvPr/>
          </p:nvCxnSpPr>
          <p:spPr>
            <a:xfrm>
              <a:off x="1011641" y="3761871"/>
              <a:ext cx="0" cy="127133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>
              <a:stCxn id="19" idx="0"/>
            </p:cNvCxnSpPr>
            <p:nvPr/>
          </p:nvCxnSpPr>
          <p:spPr>
            <a:xfrm flipH="1">
              <a:off x="1645302" y="3761871"/>
              <a:ext cx="2007" cy="12713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>
              <a:stCxn id="20" idx="1"/>
              <a:endCxn id="21" idx="3"/>
            </p:cNvCxnSpPr>
            <p:nvPr/>
          </p:nvCxnSpPr>
          <p:spPr>
            <a:xfrm>
              <a:off x="693806" y="4715373"/>
              <a:ext cx="1269331" cy="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>
              <a:stCxn id="14" idx="1"/>
              <a:endCxn id="19" idx="3"/>
            </p:cNvCxnSpPr>
            <p:nvPr/>
          </p:nvCxnSpPr>
          <p:spPr>
            <a:xfrm>
              <a:off x="693806" y="4079706"/>
              <a:ext cx="12713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ight Arrow 31"/>
          <p:cNvSpPr/>
          <p:nvPr/>
        </p:nvSpPr>
        <p:spPr>
          <a:xfrm>
            <a:off x="2437018" y="4369865"/>
            <a:ext cx="401384" cy="1902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Right Arrow 58"/>
          <p:cNvSpPr/>
          <p:nvPr/>
        </p:nvSpPr>
        <p:spPr>
          <a:xfrm>
            <a:off x="5163159" y="4369867"/>
            <a:ext cx="401384" cy="1902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9" name="Group 138"/>
          <p:cNvGrpSpPr/>
          <p:nvPr/>
        </p:nvGrpSpPr>
        <p:grpSpPr>
          <a:xfrm rot="488306">
            <a:off x="5925642" y="3831728"/>
            <a:ext cx="1583325" cy="1567900"/>
            <a:chOff x="6471713" y="3426401"/>
            <a:chExt cx="1961700" cy="1942277"/>
          </a:xfrm>
        </p:grpSpPr>
        <p:sp>
          <p:nvSpPr>
            <p:cNvPr id="71" name="Rectangle 70"/>
            <p:cNvSpPr/>
            <p:nvPr/>
          </p:nvSpPr>
          <p:spPr>
            <a:xfrm>
              <a:off x="6808700" y="3769893"/>
              <a:ext cx="1271337" cy="1271337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2" name="Straight Connector 71"/>
            <p:cNvCxnSpPr>
              <a:stCxn id="71" idx="1"/>
              <a:endCxn id="71" idx="3"/>
            </p:cNvCxnSpPr>
            <p:nvPr/>
          </p:nvCxnSpPr>
          <p:spPr>
            <a:xfrm>
              <a:off x="6808700" y="4405562"/>
              <a:ext cx="12713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Rectangle 72"/>
            <p:cNvSpPr/>
            <p:nvPr/>
          </p:nvSpPr>
          <p:spPr>
            <a:xfrm>
              <a:off x="6808700" y="3769893"/>
              <a:ext cx="635669" cy="635669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4" name="Rectangle 73"/>
            <p:cNvSpPr/>
            <p:nvPr/>
          </p:nvSpPr>
          <p:spPr>
            <a:xfrm>
              <a:off x="7444368" y="3769893"/>
              <a:ext cx="635669" cy="635669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5" name="Rectangle 74"/>
            <p:cNvSpPr/>
            <p:nvPr/>
          </p:nvSpPr>
          <p:spPr>
            <a:xfrm>
              <a:off x="6808700" y="4405560"/>
              <a:ext cx="635669" cy="635669"/>
            </a:xfrm>
            <a:prstGeom prst="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Rectangle 75"/>
            <p:cNvSpPr/>
            <p:nvPr/>
          </p:nvSpPr>
          <p:spPr>
            <a:xfrm>
              <a:off x="7442362" y="4405562"/>
              <a:ext cx="635669" cy="635669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7" name="Straight Connector 76"/>
            <p:cNvCxnSpPr>
              <a:stCxn id="73" idx="0"/>
              <a:endCxn id="75" idx="2"/>
            </p:cNvCxnSpPr>
            <p:nvPr/>
          </p:nvCxnSpPr>
          <p:spPr>
            <a:xfrm>
              <a:off x="7126535" y="3769893"/>
              <a:ext cx="0" cy="127133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>
              <a:stCxn id="74" idx="0"/>
            </p:cNvCxnSpPr>
            <p:nvPr/>
          </p:nvCxnSpPr>
          <p:spPr>
            <a:xfrm flipH="1">
              <a:off x="7760196" y="3769893"/>
              <a:ext cx="2007" cy="12713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>
              <a:stCxn id="75" idx="1"/>
              <a:endCxn id="76" idx="3"/>
            </p:cNvCxnSpPr>
            <p:nvPr/>
          </p:nvCxnSpPr>
          <p:spPr>
            <a:xfrm>
              <a:off x="6808700" y="4723395"/>
              <a:ext cx="1269331" cy="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>
              <a:stCxn id="73" idx="1"/>
              <a:endCxn id="74" idx="3"/>
            </p:cNvCxnSpPr>
            <p:nvPr/>
          </p:nvCxnSpPr>
          <p:spPr>
            <a:xfrm>
              <a:off x="6808700" y="4087728"/>
              <a:ext cx="12713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Rectangle 80"/>
            <p:cNvSpPr/>
            <p:nvPr/>
          </p:nvSpPr>
          <p:spPr>
            <a:xfrm>
              <a:off x="6808700" y="3764810"/>
              <a:ext cx="317835" cy="32291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Rectangle 81"/>
            <p:cNvSpPr/>
            <p:nvPr/>
          </p:nvSpPr>
          <p:spPr>
            <a:xfrm>
              <a:off x="6808700" y="3444038"/>
              <a:ext cx="317835" cy="32291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Rectangle 82"/>
            <p:cNvSpPr/>
            <p:nvPr/>
          </p:nvSpPr>
          <p:spPr>
            <a:xfrm>
              <a:off x="6490865" y="3768028"/>
              <a:ext cx="317835" cy="32291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Rectangle 83"/>
            <p:cNvSpPr/>
            <p:nvPr/>
          </p:nvSpPr>
          <p:spPr>
            <a:xfrm>
              <a:off x="6490865" y="3444038"/>
              <a:ext cx="317835" cy="32291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Rectangle 84"/>
            <p:cNvSpPr/>
            <p:nvPr/>
          </p:nvSpPr>
          <p:spPr>
            <a:xfrm>
              <a:off x="7122524" y="3444038"/>
              <a:ext cx="317835" cy="32291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6808875" y="4089872"/>
              <a:ext cx="317835" cy="32291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Rectangle 86"/>
            <p:cNvSpPr/>
            <p:nvPr/>
          </p:nvSpPr>
          <p:spPr>
            <a:xfrm>
              <a:off x="6491040" y="4089872"/>
              <a:ext cx="317835" cy="32291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Rectangle 87"/>
            <p:cNvSpPr/>
            <p:nvPr/>
          </p:nvSpPr>
          <p:spPr>
            <a:xfrm>
              <a:off x="7122699" y="4089872"/>
              <a:ext cx="317835" cy="32291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9" name="Rectangle 88"/>
            <p:cNvSpPr/>
            <p:nvPr/>
          </p:nvSpPr>
          <p:spPr>
            <a:xfrm>
              <a:off x="7121532" y="3770409"/>
              <a:ext cx="317835" cy="31972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98" name="Straight Connector 97"/>
            <p:cNvCxnSpPr>
              <a:endCxn id="74" idx="3"/>
            </p:cNvCxnSpPr>
            <p:nvPr/>
          </p:nvCxnSpPr>
          <p:spPr>
            <a:xfrm>
              <a:off x="6491040" y="4087728"/>
              <a:ext cx="1588997" cy="0"/>
            </a:xfrm>
            <a:prstGeom prst="line">
              <a:avLst/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/>
            <p:cNvCxnSpPr/>
            <p:nvPr/>
          </p:nvCxnSpPr>
          <p:spPr>
            <a:xfrm flipH="1">
              <a:off x="6491040" y="3770409"/>
              <a:ext cx="1586991" cy="0"/>
            </a:xfrm>
            <a:prstGeom prst="line">
              <a:avLst/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/>
            <p:cNvCxnSpPr/>
            <p:nvPr/>
          </p:nvCxnSpPr>
          <p:spPr>
            <a:xfrm flipV="1">
              <a:off x="6808700" y="3436016"/>
              <a:ext cx="0" cy="1605215"/>
            </a:xfrm>
            <a:prstGeom prst="line">
              <a:avLst/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/>
            <p:cNvCxnSpPr>
              <a:stCxn id="75" idx="2"/>
            </p:cNvCxnSpPr>
            <p:nvPr/>
          </p:nvCxnSpPr>
          <p:spPr>
            <a:xfrm flipH="1" flipV="1">
              <a:off x="7121532" y="3436016"/>
              <a:ext cx="5003" cy="1605213"/>
            </a:xfrm>
            <a:prstGeom prst="line">
              <a:avLst/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Rectangle 111"/>
            <p:cNvSpPr/>
            <p:nvPr/>
          </p:nvSpPr>
          <p:spPr>
            <a:xfrm>
              <a:off x="6471713" y="3426401"/>
              <a:ext cx="1961700" cy="1942277"/>
            </a:xfrm>
            <a:prstGeom prst="rect">
              <a:avLst/>
            </a:prstGeom>
            <a:noFill/>
            <a:ln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6807325" y="3767992"/>
              <a:ext cx="314688" cy="316555"/>
            </a:xfrm>
            <a:prstGeom prst="rect">
              <a:avLst/>
            </a:prstGeom>
            <a:solidFill>
              <a:srgbClr val="2D72B1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8" name="Group 137"/>
          <p:cNvGrpSpPr/>
          <p:nvPr/>
        </p:nvGrpSpPr>
        <p:grpSpPr>
          <a:xfrm rot="531610">
            <a:off x="3213342" y="3830330"/>
            <a:ext cx="1583325" cy="1567900"/>
            <a:chOff x="3208143" y="3426397"/>
            <a:chExt cx="1961700" cy="1942277"/>
          </a:xfrm>
        </p:grpSpPr>
        <p:sp>
          <p:nvSpPr>
            <p:cNvPr id="127" name="Rectangle 126"/>
            <p:cNvSpPr/>
            <p:nvPr/>
          </p:nvSpPr>
          <p:spPr>
            <a:xfrm>
              <a:off x="3555331" y="3761869"/>
              <a:ext cx="1271337" cy="1271337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28" name="Straight Connector 127"/>
            <p:cNvCxnSpPr>
              <a:stCxn id="127" idx="1"/>
              <a:endCxn id="127" idx="3"/>
            </p:cNvCxnSpPr>
            <p:nvPr/>
          </p:nvCxnSpPr>
          <p:spPr>
            <a:xfrm>
              <a:off x="3555331" y="4397538"/>
              <a:ext cx="12713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ectangle 128"/>
            <p:cNvSpPr/>
            <p:nvPr/>
          </p:nvSpPr>
          <p:spPr>
            <a:xfrm>
              <a:off x="3555331" y="3761869"/>
              <a:ext cx="635669" cy="635669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0" name="Rectangle 129"/>
            <p:cNvSpPr/>
            <p:nvPr/>
          </p:nvSpPr>
          <p:spPr>
            <a:xfrm>
              <a:off x="4190999" y="3761869"/>
              <a:ext cx="635669" cy="635669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1" name="Rectangle 130"/>
            <p:cNvSpPr/>
            <p:nvPr/>
          </p:nvSpPr>
          <p:spPr>
            <a:xfrm>
              <a:off x="3555331" y="4397536"/>
              <a:ext cx="635669" cy="635669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2" name="Rectangle 131"/>
            <p:cNvSpPr/>
            <p:nvPr/>
          </p:nvSpPr>
          <p:spPr>
            <a:xfrm>
              <a:off x="4188993" y="4397538"/>
              <a:ext cx="635669" cy="635669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33" name="Straight Connector 132"/>
            <p:cNvCxnSpPr>
              <a:stCxn id="129" idx="0"/>
              <a:endCxn id="131" idx="2"/>
            </p:cNvCxnSpPr>
            <p:nvPr/>
          </p:nvCxnSpPr>
          <p:spPr>
            <a:xfrm>
              <a:off x="3873166" y="3761869"/>
              <a:ext cx="0" cy="127133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/>
            <p:cNvCxnSpPr>
              <a:stCxn id="130" idx="0"/>
            </p:cNvCxnSpPr>
            <p:nvPr/>
          </p:nvCxnSpPr>
          <p:spPr>
            <a:xfrm flipH="1">
              <a:off x="4506827" y="3761869"/>
              <a:ext cx="2007" cy="12713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/>
            <p:cNvCxnSpPr>
              <a:stCxn id="131" idx="1"/>
              <a:endCxn id="132" idx="3"/>
            </p:cNvCxnSpPr>
            <p:nvPr/>
          </p:nvCxnSpPr>
          <p:spPr>
            <a:xfrm>
              <a:off x="3555331" y="4715371"/>
              <a:ext cx="1269331" cy="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/>
            <p:cNvCxnSpPr>
              <a:stCxn id="129" idx="1"/>
              <a:endCxn id="130" idx="3"/>
            </p:cNvCxnSpPr>
            <p:nvPr/>
          </p:nvCxnSpPr>
          <p:spPr>
            <a:xfrm>
              <a:off x="3555331" y="4079704"/>
              <a:ext cx="12713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ectangle 136"/>
            <p:cNvSpPr/>
            <p:nvPr/>
          </p:nvSpPr>
          <p:spPr>
            <a:xfrm>
              <a:off x="3208143" y="3426397"/>
              <a:ext cx="1961700" cy="1942277"/>
            </a:xfrm>
            <a:prstGeom prst="rect">
              <a:avLst/>
            </a:prstGeom>
            <a:noFill/>
            <a:ln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1" name="TextBox 140"/>
          <p:cNvSpPr txBox="1"/>
          <p:nvPr/>
        </p:nvSpPr>
        <p:spPr>
          <a:xfrm>
            <a:off x="2850442" y="3174728"/>
            <a:ext cx="23913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Samples after bilinear interpolation</a:t>
            </a:r>
            <a:endParaRPr lang="ru-RU" sz="1200" dirty="0"/>
          </a:p>
        </p:txBody>
      </p:sp>
      <p:sp>
        <p:nvSpPr>
          <p:cNvPr id="144" name="TextBox 143"/>
          <p:cNvSpPr txBox="1"/>
          <p:nvPr/>
        </p:nvSpPr>
        <p:spPr>
          <a:xfrm>
            <a:off x="6216577" y="3159443"/>
            <a:ext cx="8447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3-tap filter</a:t>
            </a:r>
            <a:endParaRPr lang="ru-RU" sz="1200" dirty="0"/>
          </a:p>
        </p:txBody>
      </p:sp>
      <p:cxnSp>
        <p:nvCxnSpPr>
          <p:cNvPr id="160" name="Straight Arrow Connector 159"/>
          <p:cNvCxnSpPr/>
          <p:nvPr/>
        </p:nvCxnSpPr>
        <p:spPr>
          <a:xfrm flipH="1">
            <a:off x="6591650" y="3464938"/>
            <a:ext cx="43943" cy="2270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TextBox 162"/>
          <p:cNvSpPr txBox="1"/>
          <p:nvPr/>
        </p:nvSpPr>
        <p:spPr>
          <a:xfrm>
            <a:off x="5051949" y="1479024"/>
            <a:ext cx="3315780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63880" lvl="1" indent="-285750">
              <a:buFont typeface="Arial" panose="020B0604020202020204" pitchFamily="34" charset="0"/>
              <a:buChar char="•"/>
            </a:pPr>
            <a:r>
              <a:rPr lang="en-GB" sz="1400" dirty="0"/>
              <a:t>Reduced number of multiplications</a:t>
            </a:r>
          </a:p>
          <a:p>
            <a:pPr marL="563880" lvl="1" indent="-285750">
              <a:buFont typeface="Arial" panose="020B0604020202020204" pitchFamily="34" charset="0"/>
              <a:buChar char="•"/>
            </a:pPr>
            <a:r>
              <a:rPr lang="en-GB" sz="1400" dirty="0"/>
              <a:t>Reduced memory bandwidth</a:t>
            </a:r>
            <a:endParaRPr lang="en-GB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530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Merge</a:t>
            </a:r>
          </a:p>
          <a:p>
            <a:pPr lvl="1"/>
            <a:r>
              <a:rPr lang="en-CA" dirty="0"/>
              <a:t>The merge mode </a:t>
            </a:r>
            <a:r>
              <a:rPr lang="en-CA" dirty="0" smtClean="0"/>
              <a:t>is </a:t>
            </a:r>
            <a:r>
              <a:rPr lang="en-CA" dirty="0"/>
              <a:t>almost same to the merge mode in HEVC beside some minor </a:t>
            </a:r>
            <a:r>
              <a:rPr lang="en-CA" dirty="0" smtClean="0"/>
              <a:t>changes</a:t>
            </a:r>
            <a:r>
              <a:rPr lang="en-US" dirty="0"/>
              <a:t> </a:t>
            </a:r>
            <a:r>
              <a:rPr lang="en-US" dirty="0" smtClean="0"/>
              <a:t>of MVP construction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Spatial MVP: different location from HEVC spatial location </a:t>
            </a:r>
          </a:p>
          <a:p>
            <a:pPr lvl="3"/>
            <a:r>
              <a:rPr lang="en-CA" dirty="0"/>
              <a:t>Left and right neighbouring CUs are not </a:t>
            </a:r>
            <a:r>
              <a:rPr lang="en-CA" dirty="0" smtClean="0"/>
              <a:t>available</a:t>
            </a:r>
            <a:r>
              <a:rPr lang="en-US" dirty="0"/>
              <a:t> </a:t>
            </a:r>
            <a:r>
              <a:rPr lang="en-US" dirty="0" smtClean="0"/>
              <a:t>: </a:t>
            </a:r>
            <a:r>
              <a:rPr lang="en-CA" altLang="en-US" dirty="0" smtClean="0"/>
              <a:t>B-</a:t>
            </a:r>
            <a:r>
              <a:rPr lang="en-CA" altLang="en-US" dirty="0"/>
              <a:t>&gt;E-&gt;A-&gt;D-&gt;C</a:t>
            </a:r>
            <a:endParaRPr lang="en-US" altLang="en-US" dirty="0"/>
          </a:p>
          <a:p>
            <a:pPr lvl="3"/>
            <a:r>
              <a:rPr lang="en-CA" dirty="0"/>
              <a:t>Right neighbouring CUs are not </a:t>
            </a:r>
            <a:r>
              <a:rPr lang="en-CA" dirty="0" smtClean="0"/>
              <a:t>available</a:t>
            </a:r>
            <a:r>
              <a:rPr lang="en-US" dirty="0" smtClean="0"/>
              <a:t>: </a:t>
            </a:r>
            <a:r>
              <a:rPr lang="en-CA" altLang="en-US" dirty="0" smtClean="0"/>
              <a:t>F-</a:t>
            </a:r>
            <a:r>
              <a:rPr lang="en-CA" altLang="en-US" dirty="0"/>
              <a:t>&gt;</a:t>
            </a:r>
            <a:r>
              <a:rPr lang="en-CA" altLang="en-US" dirty="0" smtClean="0"/>
              <a:t>B-&gt;E(D/H</a:t>
            </a:r>
            <a:r>
              <a:rPr lang="en-CA" altLang="en-US" dirty="0"/>
              <a:t>)-&gt;A-&gt;I</a:t>
            </a:r>
            <a:endParaRPr lang="en-US" altLang="en-US" dirty="0"/>
          </a:p>
          <a:p>
            <a:pPr lvl="3"/>
            <a:r>
              <a:rPr lang="en-CA" dirty="0"/>
              <a:t>Left neighbouring CUs are not </a:t>
            </a:r>
            <a:r>
              <a:rPr lang="en-CA" dirty="0" smtClean="0"/>
              <a:t>available: </a:t>
            </a:r>
            <a:r>
              <a:rPr lang="en-CA" dirty="0"/>
              <a:t>G-&gt;D-A(B/J)-&gt;E-&gt;K</a:t>
            </a:r>
            <a:endParaRPr lang="en-US" dirty="0"/>
          </a:p>
          <a:p>
            <a:pPr lvl="3"/>
            <a:r>
              <a:rPr lang="en-CA" dirty="0" smtClean="0"/>
              <a:t>Others</a:t>
            </a:r>
            <a:r>
              <a:rPr lang="en-US" dirty="0" smtClean="0"/>
              <a:t>: </a:t>
            </a:r>
            <a:r>
              <a:rPr lang="zh-CN" altLang="en-US" dirty="0" smtClean="0"/>
              <a:t> </a:t>
            </a:r>
            <a:r>
              <a:rPr lang="en-CA" dirty="0"/>
              <a:t>F-&gt;G-&gt;B-&gt;E-&gt;</a:t>
            </a:r>
            <a:r>
              <a:rPr lang="en-CA" dirty="0" smtClean="0"/>
              <a:t>A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Temporal MVP</a:t>
            </a:r>
          </a:p>
          <a:p>
            <a:pPr lvl="3"/>
            <a:r>
              <a:rPr lang="en-US" altLang="ko-KR" dirty="0"/>
              <a:t>m</a:t>
            </a:r>
            <a:r>
              <a:rPr lang="en-US" altLang="ko-KR" dirty="0" smtClean="0"/>
              <a:t>v1 from ref1 direction, mv0 is scaled based on mv1 </a:t>
            </a:r>
          </a:p>
          <a:p>
            <a:pPr lvl="2"/>
            <a:r>
              <a:rPr lang="en-US" altLang="ko-KR" dirty="0" smtClean="0"/>
              <a:t>Refined MVP</a:t>
            </a:r>
          </a:p>
          <a:p>
            <a:pPr lvl="3"/>
            <a:r>
              <a:rPr lang="en-US" altLang="ko-KR" dirty="0" smtClean="0"/>
              <a:t>Shift the existing MVP in the list to create new candidate</a:t>
            </a:r>
          </a:p>
          <a:p>
            <a:pPr marL="630237" lvl="2" indent="0">
              <a:buNone/>
            </a:pPr>
            <a:r>
              <a:rPr lang="en-US" altLang="ko-KR" dirty="0" smtClean="0"/>
              <a:t> </a:t>
            </a:r>
            <a:endParaRPr lang="en-US" altLang="ko-KR" dirty="0">
              <a:latin typeface="맑은 고딕"/>
              <a:ea typeface="맑은 고딕"/>
            </a:endParaRPr>
          </a:p>
          <a:p>
            <a:pPr lvl="1"/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Inter prediction</a:t>
            </a:r>
            <a:endParaRPr lang="en-US" dirty="0"/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5785658" y="1770352"/>
            <a:ext cx="2220017" cy="2161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65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sz="1600" dirty="0" smtClean="0"/>
              <a:t>IPR </a:t>
            </a:r>
            <a:r>
              <a:rPr lang="en-US" altLang="ko-KR" sz="1600" dirty="0"/>
              <a:t>(Inter Prediction Refinement </a:t>
            </a:r>
            <a:r>
              <a:rPr lang="en-US" altLang="ko-KR" sz="1600" dirty="0" smtClean="0"/>
              <a:t>)</a:t>
            </a:r>
          </a:p>
          <a:p>
            <a:pPr lvl="1"/>
            <a:r>
              <a:rPr lang="en-US" altLang="ko-KR" dirty="0"/>
              <a:t>Concept: </a:t>
            </a:r>
            <a:r>
              <a:rPr lang="en-US" altLang="ko-KR" sz="1400" dirty="0"/>
              <a:t>Modify MC result obtained from reference frame to reflect illumination </a:t>
            </a:r>
            <a:r>
              <a:rPr lang="en-US" altLang="ko-KR" sz="1400" dirty="0" smtClean="0"/>
              <a:t>change</a:t>
            </a:r>
            <a:endParaRPr lang="en-US" altLang="ko-KR" sz="1400" dirty="0"/>
          </a:p>
          <a:p>
            <a:pPr lvl="1"/>
            <a:r>
              <a:rPr lang="en-US" altLang="ko-KR" sz="1400" dirty="0"/>
              <a:t>At the end of each CU, compute it’s illumination parameters (linear model </a:t>
            </a:r>
            <a:r>
              <a:rPr lang="en-US" altLang="ko-KR" sz="1400" dirty="0" err="1"/>
              <a:t>Ax+B</a:t>
            </a:r>
            <a:r>
              <a:rPr lang="en-US" altLang="ko-KR" sz="1400" dirty="0"/>
              <a:t>) by comparing it’s own </a:t>
            </a:r>
            <a:r>
              <a:rPr lang="en-US" altLang="ko-KR" sz="1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prediction pixels </a:t>
            </a:r>
            <a:r>
              <a:rPr lang="en-US" altLang="ko-KR" sz="1400" dirty="0"/>
              <a:t>and it’s own </a:t>
            </a:r>
            <a:r>
              <a:rPr lang="en-US" altLang="ko-KR" sz="1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residuals/reconstruction samples</a:t>
            </a:r>
          </a:p>
          <a:p>
            <a:pPr lvl="1"/>
            <a:endParaRPr lang="en-US" altLang="ko-KR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/>
            <a:endParaRPr lang="en-US" altLang="ko-KR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/>
            <a:endParaRPr lang="en-US" altLang="ko-KR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/>
            <a:endParaRPr lang="en-US" altLang="ko-KR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/>
            <a:endParaRPr lang="en-US" altLang="ko-KR" sz="1400" dirty="0"/>
          </a:p>
          <a:p>
            <a:pPr lvl="1"/>
            <a:endParaRPr lang="en-US" altLang="ko-KR" sz="1400" dirty="0"/>
          </a:p>
          <a:p>
            <a:pPr lvl="1"/>
            <a:r>
              <a:rPr lang="en-US" altLang="ko-KR" sz="1400" dirty="0"/>
              <a:t>If the tool is applied to a particular CU, check the stored pre-computed parameter from it’s neighbor and apply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Inter </a:t>
            </a:r>
            <a:r>
              <a:rPr lang="en-US" altLang="ko-KR" dirty="0" smtClean="0"/>
              <a:t>Prediction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369780" y="2172180"/>
            <a:ext cx="8054841" cy="1185128"/>
            <a:chOff x="467544" y="2267972"/>
            <a:chExt cx="8054841" cy="1185128"/>
          </a:xfrm>
        </p:grpSpPr>
        <p:sp>
          <p:nvSpPr>
            <p:cNvPr id="5" name="TextBox 4"/>
            <p:cNvSpPr txBox="1"/>
            <p:nvPr/>
          </p:nvSpPr>
          <p:spPr>
            <a:xfrm>
              <a:off x="467544" y="2914490"/>
              <a:ext cx="18356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/>
                <a:t>CU processing is completed</a:t>
              </a:r>
              <a:endParaRPr lang="ko-KR" altLang="en-US" sz="1200" dirty="0"/>
            </a:p>
          </p:txBody>
        </p:sp>
        <p:cxnSp>
          <p:nvCxnSpPr>
            <p:cNvPr id="6" name="Straight Arrow Connector 5"/>
            <p:cNvCxnSpPr/>
            <p:nvPr/>
          </p:nvCxnSpPr>
          <p:spPr>
            <a:xfrm>
              <a:off x="2128611" y="3176102"/>
              <a:ext cx="144016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3712348" y="2852936"/>
              <a:ext cx="1872208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dirty="0"/>
                <a:t>Compute 3 sets of parameters, one for each edge</a:t>
              </a:r>
              <a:endParaRPr lang="ko-KR" altLang="en-US" sz="1100" dirty="0"/>
            </a:p>
          </p:txBody>
        </p:sp>
        <p:cxnSp>
          <p:nvCxnSpPr>
            <p:cNvPr id="8" name="Straight Arrow Connector 7"/>
            <p:cNvCxnSpPr/>
            <p:nvPr/>
          </p:nvCxnSpPr>
          <p:spPr>
            <a:xfrm>
              <a:off x="5512987" y="3176102"/>
              <a:ext cx="144016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7092280" y="2852936"/>
              <a:ext cx="1430105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dirty="0"/>
                <a:t>Store the parameters in a frame level map</a:t>
              </a:r>
              <a:endParaRPr lang="ko-KR" altLang="en-US" sz="1100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355976" y="2267972"/>
              <a:ext cx="578012" cy="584964"/>
            </a:xfrm>
            <a:prstGeom prst="rect">
              <a:avLst/>
            </a:prstGeom>
            <a:solidFill>
              <a:srgbClr val="ADB7FD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355976" y="2267973"/>
              <a:ext cx="105093" cy="47291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828895" y="2267973"/>
              <a:ext cx="105091" cy="47291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Rectangle 12"/>
            <p:cNvSpPr/>
            <p:nvPr/>
          </p:nvSpPr>
          <p:spPr>
            <a:xfrm rot="5400000">
              <a:off x="4592432" y="2504432"/>
              <a:ext cx="105094" cy="57801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148702" y="2267972"/>
              <a:ext cx="578012" cy="584964"/>
            </a:xfrm>
            <a:prstGeom prst="rect">
              <a:avLst/>
            </a:prstGeom>
            <a:solidFill>
              <a:srgbClr val="ADB7FD">
                <a:alpha val="25882"/>
              </a:srgb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BFD4F7"/>
                </a:solidFill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863665" y="4172539"/>
            <a:ext cx="2101860" cy="1944221"/>
            <a:chOff x="1043608" y="4509120"/>
            <a:chExt cx="2101860" cy="1944221"/>
          </a:xfrm>
        </p:grpSpPr>
        <p:sp>
          <p:nvSpPr>
            <p:cNvPr id="16" name="Rectangle 15"/>
            <p:cNvSpPr/>
            <p:nvPr/>
          </p:nvSpPr>
          <p:spPr>
            <a:xfrm>
              <a:off x="1621619" y="5087124"/>
              <a:ext cx="941165" cy="1366212"/>
            </a:xfrm>
            <a:prstGeom prst="rect">
              <a:avLst/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900" dirty="0">
                  <a:solidFill>
                    <a:schemeClr val="tx1"/>
                  </a:solidFill>
                </a:rPr>
                <a:t>Current CU</a:t>
              </a:r>
              <a:endParaRPr lang="ko-KR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043608" y="5087128"/>
              <a:ext cx="582679" cy="1366209"/>
            </a:xfrm>
            <a:prstGeom prst="rect">
              <a:avLst/>
            </a:prstGeom>
            <a:solidFill>
              <a:srgbClr val="ADB7FD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043608" y="5087128"/>
              <a:ext cx="105094" cy="126111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516527" y="5087128"/>
              <a:ext cx="105093" cy="126111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Rectangle 19"/>
            <p:cNvSpPr/>
            <p:nvPr/>
          </p:nvSpPr>
          <p:spPr>
            <a:xfrm rot="5400000">
              <a:off x="1280066" y="6111786"/>
              <a:ext cx="105098" cy="57801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043614" y="4509120"/>
              <a:ext cx="2101854" cy="578010"/>
            </a:xfrm>
            <a:prstGeom prst="rect">
              <a:avLst/>
            </a:prstGeom>
            <a:solidFill>
              <a:srgbClr val="ADB7FD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Rectangle 21"/>
            <p:cNvSpPr/>
            <p:nvPr/>
          </p:nvSpPr>
          <p:spPr>
            <a:xfrm rot="5400000">
              <a:off x="2041993" y="3983656"/>
              <a:ext cx="105093" cy="210185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043614" y="4509120"/>
              <a:ext cx="105090" cy="47291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3040378" y="4509120"/>
              <a:ext cx="105090" cy="47291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2567454" y="5087130"/>
              <a:ext cx="578012" cy="584964"/>
            </a:xfrm>
            <a:prstGeom prst="rect">
              <a:avLst/>
            </a:prstGeom>
            <a:solidFill>
              <a:srgbClr val="ADB7FD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2567454" y="5087131"/>
              <a:ext cx="105093" cy="47291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3040373" y="5087131"/>
              <a:ext cx="105091" cy="47291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Rectangle 27"/>
            <p:cNvSpPr/>
            <p:nvPr/>
          </p:nvSpPr>
          <p:spPr>
            <a:xfrm rot="5400000">
              <a:off x="2803910" y="5323590"/>
              <a:ext cx="105094" cy="57801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Arc 28"/>
            <p:cNvSpPr/>
            <p:nvPr/>
          </p:nvSpPr>
          <p:spPr>
            <a:xfrm>
              <a:off x="1547664" y="5373216"/>
              <a:ext cx="360040" cy="288032"/>
            </a:xfrm>
            <a:prstGeom prst="arc">
              <a:avLst>
                <a:gd name="adj1" fmla="val 11112311"/>
                <a:gd name="adj2" fmla="val 0"/>
              </a:avLst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Arc 29"/>
            <p:cNvSpPr/>
            <p:nvPr/>
          </p:nvSpPr>
          <p:spPr>
            <a:xfrm flipH="1">
              <a:off x="2267744" y="5373216"/>
              <a:ext cx="360040" cy="288032"/>
            </a:xfrm>
            <a:prstGeom prst="arc">
              <a:avLst>
                <a:gd name="adj1" fmla="val 11112311"/>
                <a:gd name="adj2" fmla="val 0"/>
              </a:avLst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Arc 30"/>
            <p:cNvSpPr/>
            <p:nvPr/>
          </p:nvSpPr>
          <p:spPr>
            <a:xfrm rot="5400000">
              <a:off x="1948208" y="5044680"/>
              <a:ext cx="315035" cy="252028"/>
            </a:xfrm>
            <a:prstGeom prst="arc">
              <a:avLst>
                <a:gd name="adj1" fmla="val 11112311"/>
                <a:gd name="adj2" fmla="val 0"/>
              </a:avLst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4731131" y="4515374"/>
            <a:ext cx="3600400" cy="12464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ko-KR" sz="1400" dirty="0"/>
              <a:t>Tool usage is signaled with a CU level flag.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ko-KR" sz="1400" dirty="0"/>
              <a:t>If the tool is used in merge/skip condition, the usage is derived from the corresponding </a:t>
            </a:r>
            <a:r>
              <a:rPr lang="en-US" altLang="ko-KR" sz="1400" dirty="0" err="1"/>
              <a:t>neighbour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08469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Decoder Side Motion Vector Refinement (DMVR)</a:t>
            </a:r>
            <a:endParaRPr lang="ko-KR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Inter prediction</a:t>
            </a:r>
            <a:endParaRPr lang="ko-KR" alt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-742385" y="12403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4761064"/>
              </p:ext>
            </p:extLst>
          </p:nvPr>
        </p:nvGraphicFramePr>
        <p:xfrm>
          <a:off x="172995" y="3376377"/>
          <a:ext cx="5058604" cy="28352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55" r:id="rId3" imgW="6539389" imgH="3651599" progId="Visio.Drawing.11">
                  <p:embed/>
                </p:oleObj>
              </mc:Choice>
              <mc:Fallback>
                <p:oleObj r:id="rId3" imgW="6539389" imgH="3651599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995" y="3376377"/>
                        <a:ext cx="5058604" cy="283523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2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389793" y="2976538"/>
            <a:ext cx="3505764" cy="3311481"/>
          </a:xfrm>
          <a:prstGeom prst="rect">
            <a:avLst/>
          </a:prstGeom>
        </p:spPr>
      </p:pic>
      <p:sp>
        <p:nvSpPr>
          <p:cNvPr id="8" name="Text Placeholder 1"/>
          <p:cNvSpPr txBox="1">
            <a:spLocks/>
          </p:cNvSpPr>
          <p:nvPr/>
        </p:nvSpPr>
        <p:spPr>
          <a:xfrm>
            <a:off x="248446" y="1238065"/>
            <a:ext cx="5243980" cy="52212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5750" indent="-285750" algn="l" defTabSz="914400" rtl="0" eaLnBrk="1" latinLnBrk="1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Blip>
                <a:blip r:embed="rId6"/>
              </a:buBlip>
              <a:defRPr lang="ko-KR" altLang="en-US" sz="1800" b="1" kern="1200" dirty="0" smtClean="0">
                <a:solidFill>
                  <a:schemeClr val="tx1"/>
                </a:solidFill>
                <a:latin typeface="+mj-ea"/>
                <a:ea typeface="+mn-ea"/>
                <a:cs typeface="+mn-cs"/>
              </a:defRPr>
            </a:lvl1pPr>
            <a:lvl2pPr marL="539750" indent="-179388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09625" indent="-179388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79500" indent="-179388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41438" indent="-179388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altLang="ko-KR" sz="1400" dirty="0">
                <a:sym typeface="Wingdings" panose="05000000000000000000" pitchFamily="2" charset="2"/>
              </a:rPr>
              <a:t>Process invoke</a:t>
            </a:r>
          </a:p>
          <a:p>
            <a:pPr lvl="2"/>
            <a:r>
              <a:rPr lang="en-US" altLang="zh-CN" sz="1200" dirty="0"/>
              <a:t>Bi-predicted </a:t>
            </a:r>
            <a:r>
              <a:rPr lang="en-US" altLang="zh-CN" sz="1200" dirty="0" smtClean="0"/>
              <a:t>in skip </a:t>
            </a:r>
            <a:r>
              <a:rPr lang="en-US" altLang="zh-CN" sz="1200" dirty="0"/>
              <a:t>or direct merge </a:t>
            </a:r>
            <a:r>
              <a:rPr lang="en-US" altLang="zh-CN" sz="1200" dirty="0" smtClean="0"/>
              <a:t>mode</a:t>
            </a:r>
            <a:endParaRPr lang="en-US" altLang="zh-CN" sz="1200" dirty="0"/>
          </a:p>
          <a:p>
            <a:pPr lvl="1"/>
            <a:r>
              <a:rPr lang="en-US" altLang="zh-CN" sz="1400" dirty="0" smtClean="0"/>
              <a:t>Integer MV offset search, followed by </a:t>
            </a:r>
            <a:r>
              <a:rPr lang="en-US" altLang="zh-CN" sz="1400" dirty="0"/>
              <a:t>half-</a:t>
            </a:r>
            <a:r>
              <a:rPr lang="en-US" altLang="zh-CN" sz="1400" dirty="0" err="1"/>
              <a:t>pel</a:t>
            </a:r>
            <a:r>
              <a:rPr lang="en-US" altLang="zh-CN" sz="1400" dirty="0"/>
              <a:t> search </a:t>
            </a:r>
            <a:endParaRPr lang="en-US" altLang="zh-CN" sz="1400" dirty="0" smtClean="0"/>
          </a:p>
          <a:p>
            <a:pPr lvl="1"/>
            <a:r>
              <a:rPr lang="en-US" altLang="ko-KR" sz="1400" dirty="0" smtClean="0">
                <a:sym typeface="Wingdings" panose="05000000000000000000" pitchFamily="2" charset="2"/>
              </a:rPr>
              <a:t>Multi-iterations searching</a:t>
            </a:r>
            <a:endParaRPr lang="en-US" altLang="ko-KR" sz="1200" dirty="0" smtClean="0">
              <a:sym typeface="Wingdings" panose="05000000000000000000" pitchFamily="2" charset="2"/>
            </a:endParaRPr>
          </a:p>
          <a:p>
            <a:pPr lvl="2"/>
            <a:r>
              <a:rPr lang="en-US" altLang="ko-KR" sz="1200" dirty="0" smtClean="0">
                <a:sym typeface="Wingdings" panose="05000000000000000000" pitchFamily="2" charset="2"/>
              </a:rPr>
              <a:t>For integer search space, different iteration number settings for different block size. </a:t>
            </a:r>
          </a:p>
          <a:p>
            <a:pPr lvl="2"/>
            <a:r>
              <a:rPr lang="en-US" altLang="ko-KR" sz="1200" dirty="0"/>
              <a:t>For small CU </a:t>
            </a:r>
            <a:r>
              <a:rPr lang="en-US" altLang="ko-KR" sz="1200" dirty="0" err="1"/>
              <a:t>Max_ite</a:t>
            </a:r>
            <a:r>
              <a:rPr lang="en-US" altLang="ko-KR" sz="1200" dirty="0"/>
              <a:t> is set to 2 to reduce memory access.  </a:t>
            </a:r>
            <a:endParaRPr lang="en-US" altLang="ko-KR" sz="1200" dirty="0" smtClean="0">
              <a:sym typeface="Wingdings" panose="05000000000000000000" pitchFamily="2" charset="2"/>
            </a:endParaRPr>
          </a:p>
          <a:p>
            <a:pPr lvl="1"/>
            <a:r>
              <a:rPr lang="en-US" sz="1400" dirty="0" smtClean="0"/>
              <a:t>Mean-removal SAD is used as matching cost</a:t>
            </a:r>
            <a:endParaRPr lang="en-US" sz="14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92425" y="1240497"/>
            <a:ext cx="3486819" cy="1564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1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BIO</a:t>
            </a:r>
            <a:endParaRPr lang="ko-KR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Inter prediction</a:t>
            </a:r>
            <a:endParaRPr lang="ko-KR" alt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845036" y="1185821"/>
            <a:ext cx="47998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sng" dirty="0" smtClean="0"/>
              <a:t>6-taps gradient &amp; signal filters </a:t>
            </a:r>
            <a:r>
              <a:rPr lang="en-US" altLang="ko-KR" sz="1000" dirty="0" smtClean="0"/>
              <a:t>(in JEM)</a:t>
            </a:r>
          </a:p>
          <a:p>
            <a:r>
              <a:rPr lang="en-US" altLang="ko-KR" sz="1000" dirty="0" err="1">
                <a:solidFill>
                  <a:srgbClr val="7030A0"/>
                </a:solidFill>
              </a:rPr>
              <a:t>const</a:t>
            </a:r>
            <a:r>
              <a:rPr lang="en-US" altLang="ko-KR" sz="1000" dirty="0">
                <a:solidFill>
                  <a:srgbClr val="7030A0"/>
                </a:solidFill>
              </a:rPr>
              <a:t> Short </a:t>
            </a:r>
            <a:r>
              <a:rPr lang="en-US" altLang="ko-KR" sz="1000" dirty="0" err="1" smtClean="0">
                <a:solidFill>
                  <a:srgbClr val="7030A0"/>
                </a:solidFill>
              </a:rPr>
              <a:t>m_lumaGradientFilter</a:t>
            </a:r>
            <a:r>
              <a:rPr lang="en-US" altLang="ko-KR" sz="1000" dirty="0" smtClean="0">
                <a:solidFill>
                  <a:srgbClr val="7030A0"/>
                </a:solidFill>
              </a:rPr>
              <a:t>[4][6] </a:t>
            </a:r>
            <a:r>
              <a:rPr lang="en-US" altLang="ko-KR" sz="1000" dirty="0">
                <a:solidFill>
                  <a:srgbClr val="7030A0"/>
                </a:solidFill>
              </a:rPr>
              <a:t>=</a:t>
            </a:r>
          </a:p>
          <a:p>
            <a:r>
              <a:rPr lang="en-US" altLang="ko-KR" sz="1000" dirty="0" smtClean="0">
                <a:solidFill>
                  <a:srgbClr val="7030A0"/>
                </a:solidFill>
              </a:rPr>
              <a:t>{{       8,     -39,      -3,      46,     -17,       5 },</a:t>
            </a:r>
            <a:endParaRPr lang="ko-KR" altLang="en-US" sz="1000" dirty="0" smtClean="0">
              <a:solidFill>
                <a:srgbClr val="7030A0"/>
              </a:solidFill>
            </a:endParaRPr>
          </a:p>
          <a:p>
            <a:r>
              <a:rPr lang="ko-KR" altLang="en-US" sz="1000" dirty="0" smtClean="0">
                <a:solidFill>
                  <a:srgbClr val="7030A0"/>
                </a:solidFill>
              </a:rPr>
              <a:t>  </a:t>
            </a:r>
            <a:r>
              <a:rPr lang="en-US" altLang="ko-KR" sz="1000" dirty="0" smtClean="0">
                <a:solidFill>
                  <a:srgbClr val="7030A0"/>
                </a:solidFill>
              </a:rPr>
              <a:t>{       4,     -17,     -36,      60,     -15,       4,},</a:t>
            </a:r>
            <a:endParaRPr lang="ko-KR" altLang="en-US" sz="1000" dirty="0" smtClean="0">
              <a:solidFill>
                <a:srgbClr val="7030A0"/>
              </a:solidFill>
            </a:endParaRPr>
          </a:p>
          <a:p>
            <a:r>
              <a:rPr lang="ko-KR" altLang="en-US" sz="1000" dirty="0" smtClean="0">
                <a:solidFill>
                  <a:srgbClr val="7030A0"/>
                </a:solidFill>
              </a:rPr>
              <a:t>  </a:t>
            </a:r>
            <a:r>
              <a:rPr lang="en-US" altLang="ko-KR" sz="1000" dirty="0" smtClean="0">
                <a:solidFill>
                  <a:srgbClr val="7030A0"/>
                </a:solidFill>
              </a:rPr>
              <a:t>{      -1,       4,     -57,      57,      -4,       1 },};</a:t>
            </a:r>
            <a:endParaRPr lang="ko-KR" altLang="en-US" sz="1000" dirty="0" smtClean="0">
              <a:solidFill>
                <a:srgbClr val="7030A0"/>
              </a:solidFill>
            </a:endParaRPr>
          </a:p>
          <a:p>
            <a:r>
              <a:rPr lang="en-US" altLang="ko-KR" sz="1000" dirty="0" err="1" smtClean="0"/>
              <a:t>const</a:t>
            </a:r>
            <a:r>
              <a:rPr lang="en-US" altLang="ko-KR" sz="1000" dirty="0" smtClean="0"/>
              <a:t> </a:t>
            </a:r>
            <a:r>
              <a:rPr lang="en-US" altLang="ko-KR" sz="1000" dirty="0"/>
              <a:t>Short </a:t>
            </a:r>
            <a:r>
              <a:rPr lang="en-US" altLang="ko-KR" sz="1000" dirty="0" err="1" smtClean="0"/>
              <a:t>m_lumaInterpolationFilter</a:t>
            </a:r>
            <a:r>
              <a:rPr lang="en-US" altLang="ko-KR" sz="1000" dirty="0" smtClean="0"/>
              <a:t>[4][6] </a:t>
            </a:r>
            <a:r>
              <a:rPr lang="en-US" altLang="ko-KR" sz="1000" dirty="0"/>
              <a:t>=</a:t>
            </a:r>
          </a:p>
          <a:p>
            <a:r>
              <a:rPr lang="en-US" altLang="ko-KR" sz="1000" dirty="0" smtClean="0">
                <a:solidFill>
                  <a:srgbClr val="C00000"/>
                </a:solidFill>
              </a:rPr>
              <a:t>{{       0,       0,      64,       0,       0,       0,},</a:t>
            </a:r>
            <a:r>
              <a:rPr lang="ko-KR" altLang="en-US" sz="1000" dirty="0" smtClean="0">
                <a:solidFill>
                  <a:srgbClr val="C00000"/>
                </a:solidFill>
              </a:rPr>
              <a:t>  </a:t>
            </a:r>
            <a:endParaRPr lang="en-US" altLang="ko-KR" sz="1000" dirty="0">
              <a:solidFill>
                <a:srgbClr val="C00000"/>
              </a:solidFill>
            </a:endParaRPr>
          </a:p>
          <a:p>
            <a:r>
              <a:rPr lang="en-US" altLang="ko-KR" sz="1000" dirty="0" smtClean="0">
                <a:solidFill>
                  <a:srgbClr val="C00000"/>
                </a:solidFill>
              </a:rPr>
              <a:t>{       2,      -9,      57,      19,      -7,       2,},              extra</a:t>
            </a:r>
            <a:r>
              <a:rPr lang="ko-KR" altLang="en-US" sz="1000" dirty="0" smtClean="0">
                <a:solidFill>
                  <a:srgbClr val="C00000"/>
                </a:solidFill>
              </a:rPr>
              <a:t>  </a:t>
            </a:r>
            <a:endParaRPr lang="en-US" altLang="ko-KR" sz="1000" dirty="0">
              <a:solidFill>
                <a:srgbClr val="C00000"/>
              </a:solidFill>
            </a:endParaRPr>
          </a:p>
          <a:p>
            <a:r>
              <a:rPr lang="en-US" altLang="ko-KR" sz="1000" dirty="0" smtClean="0">
                <a:solidFill>
                  <a:srgbClr val="C00000"/>
                </a:solidFill>
              </a:rPr>
              <a:t>{       1,      -7,      38,      38,      -7,       1,},};</a:t>
            </a:r>
            <a:endParaRPr lang="en-US" altLang="ko-KR" sz="1000" dirty="0">
              <a:solidFill>
                <a:srgbClr val="C0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09296" y="2692723"/>
            <a:ext cx="53285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u="sng" dirty="0" smtClean="0">
                <a:solidFill>
                  <a:srgbClr val="0070C0"/>
                </a:solidFill>
              </a:rPr>
              <a:t>8</a:t>
            </a:r>
            <a:r>
              <a:rPr lang="en-US" altLang="ko-KR" sz="1000" u="sng" dirty="0" smtClean="0"/>
              <a:t>-taps gradient &amp; signal filters </a:t>
            </a:r>
          </a:p>
          <a:p>
            <a:r>
              <a:rPr lang="en-US" altLang="ko-KR" sz="1000" dirty="0" smtClean="0">
                <a:solidFill>
                  <a:srgbClr val="7030A0"/>
                </a:solidFill>
              </a:rPr>
              <a:t>static </a:t>
            </a:r>
            <a:r>
              <a:rPr lang="en-US" altLang="ko-KR" sz="1000" dirty="0" err="1">
                <a:solidFill>
                  <a:srgbClr val="7030A0"/>
                </a:solidFill>
              </a:rPr>
              <a:t>const</a:t>
            </a:r>
            <a:r>
              <a:rPr lang="en-US" altLang="ko-KR" sz="1000" dirty="0">
                <a:solidFill>
                  <a:srgbClr val="7030A0"/>
                </a:solidFill>
              </a:rPr>
              <a:t> s8 </a:t>
            </a:r>
            <a:r>
              <a:rPr lang="en-US" altLang="ko-KR" sz="1000" dirty="0" err="1">
                <a:solidFill>
                  <a:srgbClr val="7030A0"/>
                </a:solidFill>
              </a:rPr>
              <a:t>tbl_bio_grad_l_coeff</a:t>
            </a:r>
            <a:r>
              <a:rPr lang="en-US" altLang="ko-KR" sz="1000" dirty="0">
                <a:solidFill>
                  <a:srgbClr val="7030A0"/>
                </a:solidFill>
              </a:rPr>
              <a:t>[4][8] =</a:t>
            </a:r>
          </a:p>
          <a:p>
            <a:r>
              <a:rPr lang="en-US" altLang="ko-KR" sz="1000" dirty="0" smtClean="0">
                <a:solidFill>
                  <a:srgbClr val="7030A0"/>
                </a:solidFill>
              </a:rPr>
              <a:t>{</a:t>
            </a:r>
            <a:r>
              <a:rPr lang="ko-KR" altLang="en-US" sz="1000" dirty="0" smtClean="0">
                <a:solidFill>
                  <a:srgbClr val="7030A0"/>
                </a:solidFill>
              </a:rPr>
              <a:t>  </a:t>
            </a:r>
            <a:r>
              <a:rPr lang="en-US" altLang="ko-KR" sz="1000" dirty="0">
                <a:solidFill>
                  <a:srgbClr val="7030A0"/>
                </a:solidFill>
              </a:rPr>
              <a:t>{ -4, 11, -39,  -1, 41, -14,  8, -2,},</a:t>
            </a:r>
          </a:p>
          <a:p>
            <a:r>
              <a:rPr lang="ko-KR" altLang="en-US" sz="1000" dirty="0" smtClean="0">
                <a:solidFill>
                  <a:srgbClr val="7030A0"/>
                </a:solidFill>
              </a:rPr>
              <a:t>  </a:t>
            </a:r>
            <a:r>
              <a:rPr lang="en-US" altLang="ko-KR" sz="1000" dirty="0">
                <a:solidFill>
                  <a:srgbClr val="7030A0"/>
                </a:solidFill>
              </a:rPr>
              <a:t>{ -2,  6, -19, -31, 53, -12,  7, -2,},</a:t>
            </a:r>
          </a:p>
          <a:p>
            <a:r>
              <a:rPr lang="ko-KR" altLang="en-US" sz="1000" dirty="0" smtClean="0">
                <a:solidFill>
                  <a:srgbClr val="7030A0"/>
                </a:solidFill>
              </a:rPr>
              <a:t>  </a:t>
            </a:r>
            <a:r>
              <a:rPr lang="en-US" altLang="ko-KR" sz="1000" dirty="0">
                <a:solidFill>
                  <a:srgbClr val="7030A0"/>
                </a:solidFill>
              </a:rPr>
              <a:t>{  0, -1,   0, -50, 50,   0,  1,  0</a:t>
            </a:r>
            <a:r>
              <a:rPr lang="en-US" altLang="ko-KR" sz="1000" dirty="0" smtClean="0">
                <a:solidFill>
                  <a:srgbClr val="7030A0"/>
                </a:solidFill>
              </a:rPr>
              <a:t>,},};</a:t>
            </a:r>
          </a:p>
          <a:p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</a:rPr>
              <a:t>static </a:t>
            </a:r>
            <a:r>
              <a:rPr lang="en-US" altLang="ko-KR" sz="1000" dirty="0" err="1">
                <a:solidFill>
                  <a:schemeClr val="bg1">
                    <a:lumMod val="50000"/>
                  </a:schemeClr>
                </a:solidFill>
              </a:rPr>
              <a:t>const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</a:rPr>
              <a:t> s8 </a:t>
            </a:r>
            <a:r>
              <a:rPr lang="en-US" altLang="ko-KR" sz="1000" dirty="0" err="1">
                <a:solidFill>
                  <a:schemeClr val="bg1">
                    <a:lumMod val="50000"/>
                  </a:schemeClr>
                </a:solidFill>
              </a:rPr>
              <a:t>tbl_mc_l_coeff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</a:rPr>
              <a:t>[4][8] =</a:t>
            </a:r>
          </a:p>
          <a:p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{{ 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</a:rPr>
              <a:t>0,  0,  0, 64,  0,  0,  0,  0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},</a:t>
            </a:r>
          </a:p>
          <a:p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{-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</a:rPr>
              <a:t>1,  3, -9, 57, 19, -7,  3, -1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},                            </a:t>
            </a:r>
            <a:r>
              <a:rPr lang="en-US" altLang="ko-KR" sz="1000" dirty="0" smtClean="0">
                <a:solidFill>
                  <a:srgbClr val="0070C0"/>
                </a:solidFill>
              </a:rPr>
              <a:t>same as MC</a:t>
            </a:r>
            <a:endParaRPr lang="en-US" altLang="ko-KR" sz="1000" dirty="0">
              <a:solidFill>
                <a:srgbClr val="0070C0"/>
              </a:solidFill>
            </a:endParaRPr>
          </a:p>
          <a:p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{-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</a:rPr>
              <a:t>1,  4,-10, 39, 39,-10,  4, -1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},};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222298" y="1021502"/>
            <a:ext cx="276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Filtration order MC and BIO</a:t>
            </a:r>
            <a:endParaRPr lang="ko-KR" altLang="en-US" dirty="0"/>
          </a:p>
        </p:txBody>
      </p:sp>
      <p:sp>
        <p:nvSpPr>
          <p:cNvPr id="34" name="Right Brace 33"/>
          <p:cNvSpPr/>
          <p:nvPr/>
        </p:nvSpPr>
        <p:spPr>
          <a:xfrm>
            <a:off x="3145312" y="2226658"/>
            <a:ext cx="108012" cy="437539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Right Brace 34"/>
          <p:cNvSpPr/>
          <p:nvPr/>
        </p:nvSpPr>
        <p:spPr>
          <a:xfrm>
            <a:off x="3021073" y="3661849"/>
            <a:ext cx="45719" cy="36997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Rectangle 37"/>
          <p:cNvSpPr/>
          <p:nvPr/>
        </p:nvSpPr>
        <p:spPr>
          <a:xfrm>
            <a:off x="4437986" y="1457557"/>
            <a:ext cx="879801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Ref</a:t>
            </a:r>
            <a:endParaRPr lang="ko-KR" altLang="en-US" dirty="0"/>
          </a:p>
        </p:txBody>
      </p:sp>
      <p:sp>
        <p:nvSpPr>
          <p:cNvPr id="39" name="Rectangle 38"/>
          <p:cNvSpPr/>
          <p:nvPr/>
        </p:nvSpPr>
        <p:spPr>
          <a:xfrm>
            <a:off x="5446098" y="1457557"/>
            <a:ext cx="1008112" cy="30798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rgbClr val="FFFF00"/>
                </a:solidFill>
              </a:rPr>
              <a:t>MC HOR</a:t>
            </a:r>
            <a:endParaRPr lang="ko-KR" altLang="en-US" sz="1200" dirty="0">
              <a:solidFill>
                <a:srgbClr val="FFFF00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622814" y="1455965"/>
            <a:ext cx="1008112" cy="30798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rgbClr val="FFFF00"/>
                </a:solidFill>
              </a:rPr>
              <a:t>MC VER</a:t>
            </a:r>
            <a:endParaRPr lang="ko-KR" altLang="en-US" sz="1200" dirty="0">
              <a:solidFill>
                <a:srgbClr val="FFFF00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5446098" y="1819189"/>
            <a:ext cx="1008112" cy="307984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rgbClr val="FFFF00"/>
                </a:solidFill>
              </a:rPr>
              <a:t>MC VER</a:t>
            </a:r>
            <a:endParaRPr lang="ko-KR" altLang="en-US" sz="1200" dirty="0">
              <a:solidFill>
                <a:srgbClr val="FFFF00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622814" y="1817597"/>
            <a:ext cx="1008112" cy="30798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rgbClr val="FFFF00"/>
                </a:solidFill>
              </a:rPr>
              <a:t>GRAD HOR</a:t>
            </a:r>
            <a:endParaRPr lang="ko-KR" altLang="en-US" sz="1200" dirty="0">
              <a:solidFill>
                <a:srgbClr val="FFFF00"/>
              </a:solidFill>
            </a:endParaRPr>
          </a:p>
        </p:txBody>
      </p:sp>
      <p:cxnSp>
        <p:nvCxnSpPr>
          <p:cNvPr id="43" name="Straight Arrow Connector 42"/>
          <p:cNvCxnSpPr>
            <a:endCxn id="39" idx="1"/>
          </p:cNvCxnSpPr>
          <p:nvPr/>
        </p:nvCxnSpPr>
        <p:spPr>
          <a:xfrm>
            <a:off x="5290074" y="1609957"/>
            <a:ext cx="156024" cy="15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stCxn id="39" idx="3"/>
            <a:endCxn id="40" idx="1"/>
          </p:cNvCxnSpPr>
          <p:nvPr/>
        </p:nvCxnSpPr>
        <p:spPr>
          <a:xfrm flipV="1">
            <a:off x="6454210" y="1609957"/>
            <a:ext cx="168604" cy="15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endCxn id="41" idx="1"/>
          </p:cNvCxnSpPr>
          <p:nvPr/>
        </p:nvCxnSpPr>
        <p:spPr>
          <a:xfrm>
            <a:off x="5317787" y="1973181"/>
            <a:ext cx="128311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stCxn id="41" idx="3"/>
            <a:endCxn id="42" idx="1"/>
          </p:cNvCxnSpPr>
          <p:nvPr/>
        </p:nvCxnSpPr>
        <p:spPr>
          <a:xfrm flipV="1">
            <a:off x="6454210" y="1971589"/>
            <a:ext cx="168604" cy="15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/>
          <p:nvPr/>
        </p:nvSpPr>
        <p:spPr>
          <a:xfrm>
            <a:off x="7734119" y="1422403"/>
            <a:ext cx="879801" cy="3415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err="1" smtClean="0"/>
              <a:t>Pred</a:t>
            </a:r>
            <a:endParaRPr lang="ko-KR" altLang="en-US" sz="1200" dirty="0"/>
          </a:p>
        </p:txBody>
      </p:sp>
      <p:sp>
        <p:nvSpPr>
          <p:cNvPr id="48" name="Rectangle 47"/>
          <p:cNvSpPr/>
          <p:nvPr/>
        </p:nvSpPr>
        <p:spPr>
          <a:xfrm>
            <a:off x="7743755" y="1817597"/>
            <a:ext cx="879801" cy="3415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/>
              <a:t>GRADX</a:t>
            </a:r>
            <a:endParaRPr lang="ko-KR" altLang="en-US" sz="1200" dirty="0"/>
          </a:p>
        </p:txBody>
      </p:sp>
      <p:cxnSp>
        <p:nvCxnSpPr>
          <p:cNvPr id="49" name="Straight Arrow Connector 48"/>
          <p:cNvCxnSpPr>
            <a:stCxn id="40" idx="3"/>
            <a:endCxn id="47" idx="1"/>
          </p:cNvCxnSpPr>
          <p:nvPr/>
        </p:nvCxnSpPr>
        <p:spPr>
          <a:xfrm flipV="1">
            <a:off x="7630926" y="1593176"/>
            <a:ext cx="103193" cy="1678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>
            <a:stCxn id="42" idx="3"/>
          </p:cNvCxnSpPr>
          <p:nvPr/>
        </p:nvCxnSpPr>
        <p:spPr>
          <a:xfrm>
            <a:off x="7630926" y="1971589"/>
            <a:ext cx="112829" cy="15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5452697" y="2179229"/>
            <a:ext cx="1008112" cy="30798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rgbClr val="FFFF00"/>
                </a:solidFill>
              </a:rPr>
              <a:t>GRAD VER</a:t>
            </a:r>
            <a:endParaRPr lang="ko-KR" altLang="en-US" sz="1200" dirty="0">
              <a:solidFill>
                <a:srgbClr val="FFFF00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6629413" y="2177637"/>
            <a:ext cx="1008112" cy="307984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rgbClr val="FFFF00"/>
                </a:solidFill>
              </a:rPr>
              <a:t>MC HOR</a:t>
            </a:r>
            <a:endParaRPr lang="ko-KR" altLang="en-US" sz="1200" dirty="0">
              <a:solidFill>
                <a:srgbClr val="FFFF00"/>
              </a:solidFill>
            </a:endParaRPr>
          </a:p>
        </p:txBody>
      </p:sp>
      <p:cxnSp>
        <p:nvCxnSpPr>
          <p:cNvPr id="53" name="Straight Arrow Connector 52"/>
          <p:cNvCxnSpPr>
            <a:stCxn id="51" idx="3"/>
            <a:endCxn id="52" idx="1"/>
          </p:cNvCxnSpPr>
          <p:nvPr/>
        </p:nvCxnSpPr>
        <p:spPr>
          <a:xfrm flipV="1">
            <a:off x="6460809" y="2331629"/>
            <a:ext cx="168604" cy="15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>
            <a:stCxn id="52" idx="3"/>
          </p:cNvCxnSpPr>
          <p:nvPr/>
        </p:nvCxnSpPr>
        <p:spPr>
          <a:xfrm>
            <a:off x="7637525" y="2331629"/>
            <a:ext cx="112829" cy="15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54"/>
          <p:cNvSpPr/>
          <p:nvPr/>
        </p:nvSpPr>
        <p:spPr>
          <a:xfrm>
            <a:off x="7753483" y="2196131"/>
            <a:ext cx="879801" cy="3415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/>
              <a:t>GRADY</a:t>
            </a:r>
            <a:endParaRPr lang="ko-KR" altLang="en-US" sz="1200" dirty="0"/>
          </a:p>
        </p:txBody>
      </p:sp>
      <p:cxnSp>
        <p:nvCxnSpPr>
          <p:cNvPr id="56" name="Straight Arrow Connector 55"/>
          <p:cNvCxnSpPr/>
          <p:nvPr/>
        </p:nvCxnSpPr>
        <p:spPr>
          <a:xfrm>
            <a:off x="5341876" y="2316205"/>
            <a:ext cx="128311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>
            <a:off x="4444982" y="2916558"/>
            <a:ext cx="879801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Ref</a:t>
            </a:r>
            <a:endParaRPr lang="ko-KR" altLang="en-US" dirty="0"/>
          </a:p>
        </p:txBody>
      </p:sp>
      <p:sp>
        <p:nvSpPr>
          <p:cNvPr id="58" name="Rectangle 57"/>
          <p:cNvSpPr/>
          <p:nvPr/>
        </p:nvSpPr>
        <p:spPr>
          <a:xfrm>
            <a:off x="5453094" y="2916558"/>
            <a:ext cx="1008112" cy="30798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rgbClr val="FFFF00"/>
                </a:solidFill>
              </a:rPr>
              <a:t>MC HOR</a:t>
            </a:r>
            <a:endParaRPr lang="ko-KR" altLang="en-US" sz="1200" dirty="0">
              <a:solidFill>
                <a:srgbClr val="FFFF00"/>
              </a:solidFill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6629810" y="2914966"/>
            <a:ext cx="1008112" cy="30798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rgbClr val="FFFF00"/>
                </a:solidFill>
              </a:rPr>
              <a:t>MC VER</a:t>
            </a:r>
            <a:endParaRPr lang="ko-KR" altLang="en-US" sz="1200" dirty="0">
              <a:solidFill>
                <a:srgbClr val="FFFF00"/>
              </a:solidFill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5429104" y="3293379"/>
            <a:ext cx="1008112" cy="30798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rgbClr val="FFFF00"/>
                </a:solidFill>
              </a:rPr>
              <a:t>GRAD HOR</a:t>
            </a:r>
            <a:endParaRPr lang="ko-KR" altLang="en-US" sz="1200" dirty="0">
              <a:solidFill>
                <a:srgbClr val="FFFF00"/>
              </a:solidFill>
            </a:endParaRPr>
          </a:p>
        </p:txBody>
      </p:sp>
      <p:cxnSp>
        <p:nvCxnSpPr>
          <p:cNvPr id="61" name="Straight Arrow Connector 60"/>
          <p:cNvCxnSpPr>
            <a:endCxn id="58" idx="1"/>
          </p:cNvCxnSpPr>
          <p:nvPr/>
        </p:nvCxnSpPr>
        <p:spPr>
          <a:xfrm>
            <a:off x="5297070" y="3068958"/>
            <a:ext cx="156024" cy="15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stCxn id="58" idx="3"/>
            <a:endCxn id="59" idx="1"/>
          </p:cNvCxnSpPr>
          <p:nvPr/>
        </p:nvCxnSpPr>
        <p:spPr>
          <a:xfrm flipV="1">
            <a:off x="6461206" y="3068958"/>
            <a:ext cx="168604" cy="15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>
            <a:endCxn id="60" idx="1"/>
          </p:cNvCxnSpPr>
          <p:nvPr/>
        </p:nvCxnSpPr>
        <p:spPr>
          <a:xfrm flipV="1">
            <a:off x="5260500" y="3447371"/>
            <a:ext cx="168604" cy="15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/>
          <p:cNvSpPr/>
          <p:nvPr/>
        </p:nvSpPr>
        <p:spPr>
          <a:xfrm>
            <a:off x="7741115" y="2881404"/>
            <a:ext cx="879801" cy="3415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err="1" smtClean="0"/>
              <a:t>Pred</a:t>
            </a:r>
            <a:endParaRPr lang="ko-KR" altLang="en-US" sz="1200" dirty="0"/>
          </a:p>
        </p:txBody>
      </p:sp>
      <p:sp>
        <p:nvSpPr>
          <p:cNvPr id="65" name="Rectangle 64"/>
          <p:cNvSpPr/>
          <p:nvPr/>
        </p:nvSpPr>
        <p:spPr>
          <a:xfrm>
            <a:off x="7750751" y="3276598"/>
            <a:ext cx="879801" cy="3415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/>
              <a:t>GRADX</a:t>
            </a:r>
            <a:endParaRPr lang="ko-KR" altLang="en-US" sz="1200" dirty="0"/>
          </a:p>
        </p:txBody>
      </p:sp>
      <p:cxnSp>
        <p:nvCxnSpPr>
          <p:cNvPr id="66" name="Straight Arrow Connector 65"/>
          <p:cNvCxnSpPr>
            <a:stCxn id="59" idx="3"/>
            <a:endCxn id="64" idx="1"/>
          </p:cNvCxnSpPr>
          <p:nvPr/>
        </p:nvCxnSpPr>
        <p:spPr>
          <a:xfrm flipV="1">
            <a:off x="7637922" y="3052177"/>
            <a:ext cx="103193" cy="1678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>
            <a:stCxn id="60" idx="3"/>
            <a:endCxn id="71" idx="1"/>
          </p:cNvCxnSpPr>
          <p:nvPr/>
        </p:nvCxnSpPr>
        <p:spPr>
          <a:xfrm flipV="1">
            <a:off x="6437216" y="3430590"/>
            <a:ext cx="155655" cy="1678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67"/>
          <p:cNvSpPr/>
          <p:nvPr/>
        </p:nvSpPr>
        <p:spPr>
          <a:xfrm>
            <a:off x="6606459" y="3661016"/>
            <a:ext cx="1008112" cy="30798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rgbClr val="FFFF00"/>
                </a:solidFill>
              </a:rPr>
              <a:t>GRAD VER</a:t>
            </a:r>
            <a:endParaRPr lang="ko-KR" altLang="en-US" sz="1200" dirty="0">
              <a:solidFill>
                <a:srgbClr val="FFFF00"/>
              </a:solidFill>
            </a:endParaRPr>
          </a:p>
        </p:txBody>
      </p:sp>
      <p:cxnSp>
        <p:nvCxnSpPr>
          <p:cNvPr id="69" name="Straight Arrow Connector 68"/>
          <p:cNvCxnSpPr>
            <a:stCxn id="68" idx="3"/>
          </p:cNvCxnSpPr>
          <p:nvPr/>
        </p:nvCxnSpPr>
        <p:spPr>
          <a:xfrm flipV="1">
            <a:off x="7614571" y="3813416"/>
            <a:ext cx="168604" cy="15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ctangle 69"/>
          <p:cNvSpPr/>
          <p:nvPr/>
        </p:nvSpPr>
        <p:spPr>
          <a:xfrm>
            <a:off x="7760479" y="3655132"/>
            <a:ext cx="879801" cy="3415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/>
              <a:t>GRADY</a:t>
            </a:r>
            <a:endParaRPr lang="ko-KR" altLang="en-US" sz="1200" dirty="0"/>
          </a:p>
        </p:txBody>
      </p:sp>
      <p:sp>
        <p:nvSpPr>
          <p:cNvPr id="71" name="Rectangle 70"/>
          <p:cNvSpPr/>
          <p:nvPr/>
        </p:nvSpPr>
        <p:spPr>
          <a:xfrm>
            <a:off x="6592871" y="3276598"/>
            <a:ext cx="1008112" cy="30798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rgbClr val="FFFF00"/>
                </a:solidFill>
              </a:rPr>
              <a:t>MC VER</a:t>
            </a:r>
            <a:endParaRPr lang="ko-KR" altLang="en-US" sz="1200" dirty="0">
              <a:solidFill>
                <a:srgbClr val="FFFF00"/>
              </a:solidFill>
            </a:endParaRPr>
          </a:p>
        </p:txBody>
      </p:sp>
      <p:cxnSp>
        <p:nvCxnSpPr>
          <p:cNvPr id="72" name="Straight Arrow Connector 71"/>
          <p:cNvCxnSpPr>
            <a:stCxn id="71" idx="3"/>
            <a:endCxn id="65" idx="1"/>
          </p:cNvCxnSpPr>
          <p:nvPr/>
        </p:nvCxnSpPr>
        <p:spPr>
          <a:xfrm>
            <a:off x="7600983" y="3430590"/>
            <a:ext cx="149768" cy="1678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Elbow Connector 72"/>
          <p:cNvCxnSpPr>
            <a:stCxn id="58" idx="3"/>
            <a:endCxn id="68" idx="1"/>
          </p:cNvCxnSpPr>
          <p:nvPr/>
        </p:nvCxnSpPr>
        <p:spPr>
          <a:xfrm>
            <a:off x="6461206" y="3070550"/>
            <a:ext cx="145253" cy="744458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flipV="1">
            <a:off x="87824" y="2692724"/>
            <a:ext cx="8720379" cy="22481"/>
          </a:xfrm>
          <a:prstGeom prst="line">
            <a:avLst/>
          </a:prstGeom>
          <a:ln w="2222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78403" y="2392039"/>
            <a:ext cx="726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1428A0"/>
                </a:solidFill>
              </a:rPr>
              <a:t>JEM</a:t>
            </a:r>
          </a:p>
          <a:p>
            <a:r>
              <a:rPr lang="en-US" dirty="0" smtClean="0">
                <a:solidFill>
                  <a:srgbClr val="1428A0"/>
                </a:solidFill>
              </a:rPr>
              <a:t>J0024</a:t>
            </a:r>
            <a:endParaRPr lang="en-US" dirty="0">
              <a:solidFill>
                <a:srgbClr val="1428A0"/>
              </a:solidFill>
            </a:endParaRPr>
          </a:p>
        </p:txBody>
      </p:sp>
      <p:graphicFrame>
        <p:nvGraphicFramePr>
          <p:cNvPr id="82" name="Table 8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6858109"/>
              </p:ext>
            </p:extLst>
          </p:nvPr>
        </p:nvGraphicFramePr>
        <p:xfrm>
          <a:off x="2226590" y="4375654"/>
          <a:ext cx="6772540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9276"/>
                <a:gridCol w="1839962"/>
                <a:gridCol w="1507494"/>
                <a:gridCol w="1935808"/>
              </a:tblGrid>
              <a:tr h="26992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Aspect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JEM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J0024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Reason</a:t>
                      </a:r>
                      <a:endParaRPr lang="ko-KR" altLang="en-US" sz="1200" dirty="0"/>
                    </a:p>
                  </a:txBody>
                  <a:tcPr/>
                </a:tc>
              </a:tr>
              <a:tr h="243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CU boundary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No access out of CU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No access out of CU</a:t>
                      </a:r>
                      <a:endParaRPr lang="ko-KR" alt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Memory bandwidth </a:t>
                      </a:r>
                      <a:r>
                        <a:rPr lang="en-US" altLang="ko-KR" sz="1200" dirty="0" smtClean="0">
                          <a:sym typeface="Symbol" panose="05050102010706020507" pitchFamily="18" charset="2"/>
                        </a:rPr>
                        <a:t> </a:t>
                      </a:r>
                      <a:r>
                        <a:rPr lang="en-US" altLang="ko-KR" sz="1200" dirty="0" smtClean="0"/>
                        <a:t>MC</a:t>
                      </a:r>
                      <a:endParaRPr lang="ko-KR" altLang="en-US" sz="1200" dirty="0" smtClean="0"/>
                    </a:p>
                  </a:txBody>
                  <a:tcPr/>
                </a:tc>
              </a:tr>
              <a:tr h="24384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Avg. BIO size M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M=2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M=1….3</a:t>
                      </a:r>
                      <a:r>
                        <a:rPr lang="en-US" altLang="ko-KR" sz="1200" baseline="0" dirty="0" smtClean="0"/>
                        <a:t> 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sym typeface="Symbol" panose="05050102010706020507" pitchFamily="18" charset="2"/>
                        </a:rPr>
                        <a:t> </a:t>
                      </a:r>
                      <a:r>
                        <a:rPr lang="en-US" altLang="ko-KR" sz="1200" dirty="0" smtClean="0"/>
                        <a:t>in small blocks</a:t>
                      </a:r>
                      <a:endParaRPr lang="ko-KR" altLang="en-US" sz="1200" dirty="0"/>
                    </a:p>
                  </a:txBody>
                  <a:tcPr/>
                </a:tc>
              </a:tr>
              <a:tr h="24384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Cluster BIO size L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L=4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L=2….8</a:t>
                      </a:r>
                      <a:r>
                        <a:rPr lang="en-US" altLang="ko-KR" sz="1200" baseline="0" dirty="0" smtClean="0"/>
                        <a:t> 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Less “division” operations</a:t>
                      </a:r>
                      <a:endParaRPr lang="ko-KR" altLang="en-US" sz="1200" dirty="0"/>
                    </a:p>
                  </a:txBody>
                  <a:tcPr/>
                </a:tc>
              </a:tr>
              <a:tr h="24384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Precision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int64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s32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Reduce HW area</a:t>
                      </a:r>
                      <a:endParaRPr lang="ko-KR" altLang="en-US" sz="1200" dirty="0"/>
                    </a:p>
                  </a:txBody>
                  <a:tcPr/>
                </a:tc>
              </a:tr>
              <a:tr h="24384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1" dirty="0" smtClean="0"/>
                        <a:t>NO</a:t>
                      </a:r>
                      <a:r>
                        <a:rPr lang="en-US" altLang="ko-KR" sz="1200" dirty="0" smtClean="0"/>
                        <a:t> Division 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err="1" smtClean="0"/>
                        <a:t>lossy</a:t>
                      </a:r>
                      <a:r>
                        <a:rPr lang="en-US" altLang="ko-KR" sz="1200" dirty="0" smtClean="0"/>
                        <a:t>, “*”, “+”, “&gt;&gt;”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Lossless</a:t>
                      </a:r>
                      <a:r>
                        <a:rPr lang="en-US" altLang="ko-KR" sz="1200" baseline="0" dirty="0" smtClean="0"/>
                        <a:t> by</a:t>
                      </a:r>
                      <a:r>
                        <a:rPr lang="en-US" altLang="ko-KR" sz="1200" dirty="0" smtClean="0"/>
                        <a:t> “&gt;&gt;”, “+”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free</a:t>
                      </a:r>
                      <a:endParaRPr lang="ko-KR" altLang="en-US" sz="1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3" name="Rectangle 82"/>
          <p:cNvSpPr/>
          <p:nvPr/>
        </p:nvSpPr>
        <p:spPr>
          <a:xfrm>
            <a:off x="547563" y="4495987"/>
            <a:ext cx="432048" cy="432048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4" name="Rectangle 83"/>
          <p:cNvSpPr/>
          <p:nvPr/>
        </p:nvSpPr>
        <p:spPr>
          <a:xfrm>
            <a:off x="991655" y="4495987"/>
            <a:ext cx="432048" cy="432048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5" name="Rectangle 84"/>
          <p:cNvSpPr/>
          <p:nvPr/>
        </p:nvSpPr>
        <p:spPr>
          <a:xfrm>
            <a:off x="1425214" y="4495987"/>
            <a:ext cx="432048" cy="432048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6" name="Rectangle 85"/>
          <p:cNvSpPr/>
          <p:nvPr/>
        </p:nvSpPr>
        <p:spPr>
          <a:xfrm>
            <a:off x="547563" y="4928035"/>
            <a:ext cx="432048" cy="432048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7" name="Rectangle 86"/>
          <p:cNvSpPr/>
          <p:nvPr/>
        </p:nvSpPr>
        <p:spPr>
          <a:xfrm>
            <a:off x="991655" y="4928035"/>
            <a:ext cx="432048" cy="432048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8" name="Rectangle 87"/>
          <p:cNvSpPr/>
          <p:nvPr/>
        </p:nvSpPr>
        <p:spPr>
          <a:xfrm>
            <a:off x="1423703" y="4928035"/>
            <a:ext cx="432048" cy="432048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89" name="Straight Arrow Connector 88"/>
          <p:cNvCxnSpPr/>
          <p:nvPr/>
        </p:nvCxnSpPr>
        <p:spPr>
          <a:xfrm flipV="1">
            <a:off x="1641238" y="4495987"/>
            <a:ext cx="418493" cy="21602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/>
          <p:nvPr/>
        </p:nvCxnSpPr>
        <p:spPr>
          <a:xfrm flipV="1">
            <a:off x="1636869" y="5020944"/>
            <a:ext cx="104623" cy="10801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/>
          <p:nvPr/>
        </p:nvCxnSpPr>
        <p:spPr>
          <a:xfrm flipV="1">
            <a:off x="1135552" y="4603999"/>
            <a:ext cx="209246" cy="9597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>
            <a:endCxn id="88" idx="1"/>
          </p:cNvCxnSpPr>
          <p:nvPr/>
        </p:nvCxnSpPr>
        <p:spPr>
          <a:xfrm>
            <a:off x="1135552" y="5087142"/>
            <a:ext cx="288151" cy="5691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/>
          <p:nvPr/>
        </p:nvCxnSpPr>
        <p:spPr>
          <a:xfrm>
            <a:off x="707212" y="4711030"/>
            <a:ext cx="288151" cy="5691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>
            <a:off x="707212" y="5100497"/>
            <a:ext cx="272399" cy="18757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Rectangle 94"/>
          <p:cNvSpPr/>
          <p:nvPr/>
        </p:nvSpPr>
        <p:spPr>
          <a:xfrm>
            <a:off x="547563" y="4495987"/>
            <a:ext cx="576064" cy="52495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6" name="Rectangle 95"/>
          <p:cNvSpPr/>
          <p:nvPr/>
        </p:nvSpPr>
        <p:spPr>
          <a:xfrm>
            <a:off x="547563" y="5360083"/>
            <a:ext cx="432048" cy="432048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7" name="Rectangle 96"/>
          <p:cNvSpPr/>
          <p:nvPr/>
        </p:nvSpPr>
        <p:spPr>
          <a:xfrm>
            <a:off x="991655" y="5360083"/>
            <a:ext cx="432048" cy="432048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8" name="Rectangle 97"/>
          <p:cNvSpPr/>
          <p:nvPr/>
        </p:nvSpPr>
        <p:spPr>
          <a:xfrm>
            <a:off x="1423703" y="5360083"/>
            <a:ext cx="432048" cy="432048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99" name="Straight Arrow Connector 98"/>
          <p:cNvCxnSpPr/>
          <p:nvPr/>
        </p:nvCxnSpPr>
        <p:spPr>
          <a:xfrm flipV="1">
            <a:off x="1636869" y="5452992"/>
            <a:ext cx="104623" cy="10801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/>
          <p:cNvCxnSpPr>
            <a:endCxn id="98" idx="1"/>
          </p:cNvCxnSpPr>
          <p:nvPr/>
        </p:nvCxnSpPr>
        <p:spPr>
          <a:xfrm>
            <a:off x="1135552" y="5519190"/>
            <a:ext cx="288151" cy="5691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Arrow Connector 100"/>
          <p:cNvCxnSpPr/>
          <p:nvPr/>
        </p:nvCxnSpPr>
        <p:spPr>
          <a:xfrm>
            <a:off x="707212" y="5532545"/>
            <a:ext cx="272399" cy="18757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Rectangle 101"/>
          <p:cNvSpPr/>
          <p:nvPr/>
        </p:nvSpPr>
        <p:spPr>
          <a:xfrm>
            <a:off x="843411" y="4838018"/>
            <a:ext cx="689884" cy="61497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3" name="Rectangle 102"/>
          <p:cNvSpPr/>
          <p:nvPr/>
        </p:nvSpPr>
        <p:spPr>
          <a:xfrm>
            <a:off x="540785" y="4495987"/>
            <a:ext cx="1316477" cy="1296144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141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Considering</a:t>
            </a:r>
          </a:p>
          <a:p>
            <a:pPr lvl="1"/>
            <a:r>
              <a:rPr lang="en-US" altLang="ko-KR" sz="2000" dirty="0" smtClean="0"/>
              <a:t>Not </a:t>
            </a:r>
            <a:r>
              <a:rPr lang="en-US" altLang="ko-KR" sz="2000" dirty="0" smtClean="0"/>
              <a:t>build on top of HEVC</a:t>
            </a:r>
          </a:p>
          <a:p>
            <a:pPr lvl="2"/>
            <a:r>
              <a:rPr lang="en-US" altLang="ko-KR" sz="1800" i="1" dirty="0" smtClean="0"/>
              <a:t>white paper</a:t>
            </a:r>
          </a:p>
          <a:p>
            <a:pPr lvl="1"/>
            <a:r>
              <a:rPr lang="en-US" altLang="ko-KR" sz="2000" dirty="0" smtClean="0"/>
              <a:t>Generic engine for all three categories SDR, HDR, 360 </a:t>
            </a:r>
          </a:p>
          <a:p>
            <a:pPr lvl="2"/>
            <a:r>
              <a:rPr lang="en-US" altLang="ko-KR" sz="1800" i="1" dirty="0" smtClean="0"/>
              <a:t>no 360 or HDR specific low level tools</a:t>
            </a:r>
            <a:endParaRPr lang="ru-RU" altLang="ko-KR" sz="1800" i="1" dirty="0" smtClean="0"/>
          </a:p>
          <a:p>
            <a:pPr lvl="1"/>
            <a:r>
              <a:rPr lang="en-US" altLang="ko-KR" sz="2000" dirty="0" smtClean="0"/>
              <a:t>Power consumption</a:t>
            </a:r>
          </a:p>
          <a:p>
            <a:pPr lvl="2"/>
            <a:r>
              <a:rPr lang="en-US" altLang="ko-KR" sz="1800" i="1" dirty="0" smtClean="0"/>
              <a:t>memory bandwidth worst case doesn’t exceed HEVC</a:t>
            </a:r>
          </a:p>
          <a:p>
            <a:pPr lvl="1"/>
            <a:r>
              <a:rPr lang="en-US" altLang="ko-KR" sz="2000" dirty="0" smtClean="0"/>
              <a:t>Decoder complexity </a:t>
            </a:r>
          </a:p>
          <a:p>
            <a:pPr lvl="2"/>
            <a:r>
              <a:rPr lang="en-US" altLang="ko-KR" sz="1800" i="1" dirty="0" smtClean="0"/>
              <a:t>Dec run time ~ 1/3 of JEM</a:t>
            </a:r>
            <a:endParaRPr lang="en-US" altLang="ko-KR" sz="1800" dirty="0" smtClean="0"/>
          </a:p>
          <a:p>
            <a:pPr lvl="1"/>
            <a:r>
              <a:rPr lang="en-US" altLang="ko-KR" sz="2000" dirty="0" smtClean="0"/>
              <a:t>Highly configurable SW</a:t>
            </a:r>
          </a:p>
          <a:p>
            <a:pPr lvl="2"/>
            <a:r>
              <a:rPr lang="en-US" altLang="ko-KR" sz="1800" i="1" dirty="0" smtClean="0"/>
              <a:t>Sub-set of tools operates 13%;</a:t>
            </a:r>
            <a:r>
              <a:rPr lang="en-US" altLang="ko-KR" sz="1800" i="1" dirty="0" smtClean="0">
                <a:sym typeface="Symbol" panose="05050102010706020507" pitchFamily="18" charset="2"/>
              </a:rPr>
              <a:t>0.8;0.6…36%;4.9;2.9 (BD-rate Y; </a:t>
            </a:r>
            <a:r>
              <a:rPr lang="en-US" altLang="ko-KR" sz="1800" i="1" dirty="0" err="1" smtClean="0">
                <a:sym typeface="Symbol" panose="05050102010706020507" pitchFamily="18" charset="2"/>
              </a:rPr>
              <a:t>Enc</a:t>
            </a:r>
            <a:r>
              <a:rPr lang="en-US" altLang="ko-KR" sz="1800" i="1" dirty="0" smtClean="0">
                <a:sym typeface="Symbol" panose="05050102010706020507" pitchFamily="18" charset="2"/>
              </a:rPr>
              <a:t>; Dec)</a:t>
            </a:r>
            <a:endParaRPr lang="en-US" altLang="ko-KR" sz="1800" dirty="0" smtClean="0"/>
          </a:p>
          <a:p>
            <a:pPr lvl="1"/>
            <a:r>
              <a:rPr lang="en-US" altLang="ko-KR" sz="2000" dirty="0" smtClean="0"/>
              <a:t>Mature enough tools</a:t>
            </a:r>
          </a:p>
          <a:p>
            <a:pPr lvl="1"/>
            <a:r>
              <a:rPr lang="en-US" altLang="ko-KR" sz="2000" dirty="0" smtClean="0"/>
              <a:t>As simple as possible version of known coding methods</a:t>
            </a:r>
            <a:r>
              <a:rPr lang="ko-KR" altLang="en-US" sz="2000" dirty="0"/>
              <a:t> </a:t>
            </a:r>
            <a:r>
              <a:rPr lang="en-US" altLang="ko-KR" sz="2000" dirty="0" smtClean="0"/>
              <a:t>+ fresh tools</a:t>
            </a: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3365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latin typeface="+mn-ea"/>
              </a:rPr>
              <a:t>Design of multiple core transform</a:t>
            </a:r>
            <a:endParaRPr lang="en-US" dirty="0"/>
          </a:p>
          <a:p>
            <a:pPr lvl="1">
              <a:lnSpc>
                <a:spcPct val="100000"/>
              </a:lnSpc>
            </a:pPr>
            <a:r>
              <a:rPr lang="en-US" sz="1400" dirty="0"/>
              <a:t>CU level on/off decision</a:t>
            </a:r>
          </a:p>
          <a:p>
            <a:pPr lvl="2">
              <a:lnSpc>
                <a:spcPct val="100000"/>
              </a:lnSpc>
            </a:pPr>
            <a:r>
              <a:rPr lang="en-US" sz="1200" dirty="0"/>
              <a:t>Applied</a:t>
            </a:r>
            <a:r>
              <a:rPr lang="en-US" sz="1200"/>
              <a:t> block size: from 4x4 to 32x32 </a:t>
            </a:r>
            <a:endParaRPr lang="en-US" sz="1200" dirty="0"/>
          </a:p>
          <a:p>
            <a:pPr lvl="2">
              <a:lnSpc>
                <a:spcPct val="100000"/>
              </a:lnSpc>
            </a:pPr>
            <a:r>
              <a:rPr lang="en-US" sz="1200"/>
              <a:t>DCT2 </a:t>
            </a:r>
            <a:r>
              <a:rPr lang="en-US" sz="1200" dirty="0"/>
              <a:t>vs </a:t>
            </a:r>
            <a:r>
              <a:rPr lang="en-US" sz="1200"/>
              <a:t>MTR </a:t>
            </a:r>
            <a:endParaRPr lang="en-US" sz="1200" dirty="0"/>
          </a:p>
          <a:p>
            <a:pPr lvl="2">
              <a:lnSpc>
                <a:spcPct val="100000"/>
              </a:lnSpc>
            </a:pPr>
            <a:r>
              <a:rPr lang="en-US" sz="1200" dirty="0"/>
              <a:t>1 flag for the use of </a:t>
            </a:r>
            <a:r>
              <a:rPr lang="en-US" sz="1200"/>
              <a:t>MTR </a:t>
            </a:r>
            <a:r>
              <a:rPr lang="en-US" sz="1200" dirty="0"/>
              <a:t>based</a:t>
            </a:r>
            <a:r>
              <a:rPr lang="en-US" sz="1200"/>
              <a:t> on RDO evaluation</a:t>
            </a:r>
            <a:endParaRPr lang="en-US" sz="1200" dirty="0"/>
          </a:p>
          <a:p>
            <a:pPr lvl="2">
              <a:lnSpc>
                <a:spcPct val="100000"/>
              </a:lnSpc>
            </a:pPr>
            <a:r>
              <a:rPr lang="en-US" sz="1200"/>
              <a:t>Context model: </a:t>
            </a:r>
            <a:r>
              <a:rPr lang="en-US" sz="1200" dirty="0"/>
              <a:t>8 contexts depending on depth with #non-zero coefficients</a:t>
            </a:r>
          </a:p>
          <a:p>
            <a:pPr lvl="1">
              <a:lnSpc>
                <a:spcPct val="100000"/>
              </a:lnSpc>
            </a:pPr>
            <a:r>
              <a:rPr lang="en-US" sz="1400" dirty="0"/>
              <a:t>Kernel selection</a:t>
            </a:r>
          </a:p>
          <a:p>
            <a:pPr lvl="2">
              <a:lnSpc>
                <a:spcPct val="100000"/>
              </a:lnSpc>
            </a:pPr>
            <a:r>
              <a:rPr lang="en-US" sz="1200" dirty="0"/>
              <a:t>2 </a:t>
            </a:r>
            <a:r>
              <a:rPr lang="en-US" sz="1200"/>
              <a:t>flags for </a:t>
            </a:r>
            <a:r>
              <a:rPr lang="en-US" sz="1200" dirty="0"/>
              <a:t>the</a:t>
            </a:r>
            <a:r>
              <a:rPr lang="en-US" sz="1200"/>
              <a:t> used kernels of vertical </a:t>
            </a:r>
            <a:r>
              <a:rPr lang="en-US" sz="1200" dirty="0"/>
              <a:t>and horizontal </a:t>
            </a:r>
            <a:r>
              <a:rPr lang="en-US" sz="1200"/>
              <a:t>directions </a:t>
            </a:r>
            <a:endParaRPr lang="en-US" sz="1200" dirty="0"/>
          </a:p>
          <a:p>
            <a:pPr lvl="2">
              <a:lnSpc>
                <a:spcPct val="100000"/>
              </a:lnSpc>
            </a:pPr>
            <a:r>
              <a:rPr lang="en-US" sz="1200"/>
              <a:t>Context model: </a:t>
            </a:r>
            <a:r>
              <a:rPr lang="en-US" sz="1200" dirty="0"/>
              <a:t>1 context for each flag</a:t>
            </a:r>
          </a:p>
          <a:p>
            <a:pPr lvl="1">
              <a:lnSpc>
                <a:spcPct val="100000"/>
              </a:lnSpc>
            </a:pPr>
            <a:r>
              <a:rPr lang="en-US" sz="1400" dirty="0"/>
              <a:t>Candidate Set</a:t>
            </a:r>
          </a:p>
          <a:p>
            <a:pPr lvl="2">
              <a:lnSpc>
                <a:spcPct val="100000"/>
              </a:lnSpc>
            </a:pPr>
            <a:r>
              <a:rPr lang="en-US" sz="1200" dirty="0"/>
              <a:t>Intra block: {DST7, DCT8} / Inter block: {DCT8, DST7}</a:t>
            </a:r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Multiple </a:t>
            </a:r>
            <a:r>
              <a:rPr lang="en-US" altLang="ko-KR"/>
              <a:t>Core Transform (MTR)</a:t>
            </a:r>
            <a:endParaRPr lang="en-US" dirty="0"/>
          </a:p>
        </p:txBody>
      </p:sp>
      <p:graphicFrame>
        <p:nvGraphicFramePr>
          <p:cNvPr id="5" name="개체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3535612"/>
              </p:ext>
            </p:extLst>
          </p:nvPr>
        </p:nvGraphicFramePr>
        <p:xfrm>
          <a:off x="1444308" y="3928745"/>
          <a:ext cx="5775325" cy="1390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5" name="문서" r:id="rId4" imgW="5717562" imgH="1390374" progId="Word.Document.12">
                  <p:embed/>
                </p:oleObj>
              </mc:Choice>
              <mc:Fallback>
                <p:oleObj name="문서" r:id="rId4" imgW="5717562" imgH="1390374" progId="Word.Document.12">
                  <p:embed/>
                  <p:pic>
                    <p:nvPicPr>
                      <p:cNvPr id="5" name="개체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44308" y="3928745"/>
                        <a:ext cx="5775325" cy="1390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개체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2786387"/>
              </p:ext>
            </p:extLst>
          </p:nvPr>
        </p:nvGraphicFramePr>
        <p:xfrm>
          <a:off x="1501458" y="5319395"/>
          <a:ext cx="5718175" cy="1052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6" name="문서" r:id="rId7" imgW="5717562" imgH="1053237" progId="Word.Document.12">
                  <p:embed/>
                </p:oleObj>
              </mc:Choice>
              <mc:Fallback>
                <p:oleObj name="문서" r:id="rId7" imgW="5717562" imgH="1053237" progId="Word.Document.12">
                  <p:embed/>
                  <p:pic>
                    <p:nvPicPr>
                      <p:cNvPr id="7" name="개체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01458" y="5319395"/>
                        <a:ext cx="5718175" cy="1052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77957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/>
              <a:t>Design of secondary transform</a:t>
            </a:r>
          </a:p>
          <a:p>
            <a:pPr lvl="1">
              <a:lnSpc>
                <a:spcPct val="100000"/>
              </a:lnSpc>
            </a:pPr>
            <a:r>
              <a:rPr lang="en-US" altLang="ko-KR" sz="1400" dirty="0"/>
              <a:t>CU level on/off decision</a:t>
            </a:r>
          </a:p>
          <a:p>
            <a:pPr lvl="2">
              <a:lnSpc>
                <a:spcPct val="100000"/>
              </a:lnSpc>
            </a:pPr>
            <a:r>
              <a:rPr lang="en-US" altLang="ko-KR" sz="1200" dirty="0"/>
              <a:t>4x4: 4xK or Kx4, others: 8x8 </a:t>
            </a:r>
          </a:p>
          <a:p>
            <a:pPr lvl="2">
              <a:lnSpc>
                <a:spcPct val="100000"/>
              </a:lnSpc>
            </a:pPr>
            <a:r>
              <a:rPr lang="en-US" altLang="ko-KR" sz="1200" dirty="0"/>
              <a:t>1 flag for the use of STR based on RDO evaluation</a:t>
            </a:r>
          </a:p>
          <a:p>
            <a:pPr lvl="2">
              <a:lnSpc>
                <a:spcPct val="100000"/>
              </a:lnSpc>
            </a:pPr>
            <a:r>
              <a:rPr lang="en-US" altLang="ko-KR" sz="1200" dirty="0"/>
              <a:t>Context Model depending model on #non-zero coefficients</a:t>
            </a:r>
          </a:p>
          <a:p>
            <a:pPr lvl="1">
              <a:lnSpc>
                <a:spcPct val="100000"/>
              </a:lnSpc>
            </a:pPr>
            <a:r>
              <a:rPr lang="en-US" altLang="ko-KR" sz="1400" dirty="0"/>
              <a:t>Angle set</a:t>
            </a:r>
          </a:p>
          <a:p>
            <a:pPr lvl="2">
              <a:lnSpc>
                <a:spcPct val="100000"/>
              </a:lnSpc>
            </a:pPr>
            <a:r>
              <a:rPr lang="en-US" altLang="ko-KR" sz="1200" dirty="0"/>
              <a:t>Grouped ID depending on selected intra prediction index</a:t>
            </a:r>
          </a:p>
          <a:p>
            <a:pPr lvl="2">
              <a:lnSpc>
                <a:spcPct val="100000"/>
              </a:lnSpc>
            </a:pPr>
            <a:r>
              <a:rPr lang="en-US" altLang="ko-KR" sz="1200" dirty="0"/>
              <a:t>Predefined tables: 4 angle sets per a grouped ID</a:t>
            </a:r>
          </a:p>
          <a:p>
            <a:pPr lvl="2">
              <a:lnSpc>
                <a:spcPct val="100000"/>
              </a:lnSpc>
            </a:pPr>
            <a:r>
              <a:rPr lang="en-US" altLang="ko-KR" sz="1200" dirty="0"/>
              <a:t>2 flags for the used angle set in the grouped ID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Secondary Transform (STR)</a:t>
            </a:r>
          </a:p>
        </p:txBody>
      </p:sp>
      <p:pic>
        <p:nvPicPr>
          <p:cNvPr id="4" name="그림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677" y="1315174"/>
            <a:ext cx="3455035" cy="1556843"/>
          </a:xfrm>
          <a:prstGeom prst="rect">
            <a:avLst/>
          </a:prstGeom>
          <a:noFill/>
        </p:spPr>
      </p:pic>
      <p:graphicFrame>
        <p:nvGraphicFramePr>
          <p:cNvPr id="6" name="개체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661444"/>
              </p:ext>
            </p:extLst>
          </p:nvPr>
        </p:nvGraphicFramePr>
        <p:xfrm>
          <a:off x="70806" y="3606165"/>
          <a:ext cx="4518339" cy="23918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22" name="문서" r:id="rId5" imgW="5717562" imgH="2844209" progId="Word.Document.12">
                  <p:embed/>
                </p:oleObj>
              </mc:Choice>
              <mc:Fallback>
                <p:oleObj name="문서" r:id="rId5" imgW="5717562" imgH="2844209" progId="Word.Document.12">
                  <p:embed/>
                  <p:pic>
                    <p:nvPicPr>
                      <p:cNvPr id="6" name="개체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0806" y="3606165"/>
                        <a:ext cx="4518339" cy="23918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그림 6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586" y="3497580"/>
            <a:ext cx="4214971" cy="22974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0036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Spatial Varying Transform (SVT)</a:t>
            </a:r>
          </a:p>
          <a:p>
            <a:pPr lvl="1"/>
            <a:r>
              <a:rPr lang="en-US" sz="1400" dirty="0" smtClean="0"/>
              <a:t>For an inter-predicted CU, TU may be smaller than the CU, and the TU shape &amp; position info is signaled</a:t>
            </a:r>
          </a:p>
          <a:p>
            <a:pPr lvl="1"/>
            <a:r>
              <a:rPr lang="en-US" sz="1400" dirty="0" smtClean="0"/>
              <a:t>A CU flag to indicate TU==CU or TU &lt; CU when </a:t>
            </a:r>
            <a:r>
              <a:rPr lang="en-US" sz="1400" dirty="0" err="1" smtClean="0"/>
              <a:t>cbf_Y</a:t>
            </a:r>
            <a:r>
              <a:rPr lang="en-US" sz="1400" dirty="0" smtClean="0"/>
              <a:t> is not zero</a:t>
            </a:r>
          </a:p>
          <a:p>
            <a:pPr lvl="1"/>
            <a:r>
              <a:rPr lang="en-US" sz="1400" dirty="0" smtClean="0"/>
              <a:t>Two TU shapes: SVT-H and SVT-V</a:t>
            </a:r>
          </a:p>
          <a:p>
            <a:pPr lvl="1"/>
            <a:r>
              <a:rPr lang="en-US" sz="1400" dirty="0" smtClean="0"/>
              <a:t>Three TU positions: 0, 1, 2</a:t>
            </a:r>
          </a:p>
          <a:p>
            <a:pPr lvl="1"/>
            <a:r>
              <a:rPr lang="en-US" sz="1400" dirty="0" smtClean="0"/>
              <a:t>Position dependent core transform: DCT-8 for </a:t>
            </a:r>
            <a:r>
              <a:rPr lang="en-US" sz="1400" dirty="0" err="1" smtClean="0"/>
              <a:t>pos</a:t>
            </a:r>
            <a:r>
              <a:rPr lang="en-US" sz="1400" dirty="0" smtClean="0"/>
              <a:t> 0, DST-7 for </a:t>
            </a:r>
            <a:r>
              <a:rPr lang="en-US" sz="1400" dirty="0" err="1" smtClean="0"/>
              <a:t>pos</a:t>
            </a:r>
            <a:r>
              <a:rPr lang="en-US" sz="1400" dirty="0" smtClean="0"/>
              <a:t> 1 &amp; 2</a:t>
            </a:r>
            <a:endParaRPr lang="en-US" sz="1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Transform</a:t>
            </a:r>
            <a:endParaRPr 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596" y="2768730"/>
            <a:ext cx="4790750" cy="3348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605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Transform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2661" y="1279375"/>
            <a:ext cx="5562600" cy="4619625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3590388" cy="5221214"/>
          </a:xfrm>
        </p:spPr>
        <p:txBody>
          <a:bodyPr/>
          <a:lstStyle/>
          <a:p>
            <a:r>
              <a:rPr lang="en-US" dirty="0" smtClean="0"/>
              <a:t>Residual Signs </a:t>
            </a:r>
            <a:r>
              <a:rPr lang="en-US" dirty="0"/>
              <a:t>Prediction in Transform </a:t>
            </a:r>
            <a:r>
              <a:rPr lang="en-US" dirty="0" smtClean="0"/>
              <a:t>domain (TD-RSP)</a:t>
            </a:r>
          </a:p>
          <a:p>
            <a:pPr lvl="1"/>
            <a:r>
              <a:rPr lang="en-US" altLang="zh-CN" dirty="0" smtClean="0"/>
              <a:t>For </a:t>
            </a:r>
            <a:r>
              <a:rPr lang="en-US" altLang="zh-CN" dirty="0"/>
              <a:t>squeezing the </a:t>
            </a:r>
            <a:r>
              <a:rPr lang="en-US" altLang="zh-CN" dirty="0" smtClean="0"/>
              <a:t>complexity, residual </a:t>
            </a:r>
            <a:r>
              <a:rPr lang="en-US" altLang="zh-CN" dirty="0"/>
              <a:t>sign </a:t>
            </a:r>
            <a:r>
              <a:rPr lang="en-US" altLang="zh-CN" dirty="0" smtClean="0"/>
              <a:t>prediction (RSP) is performed </a:t>
            </a:r>
            <a:r>
              <a:rPr lang="en-US" altLang="zh-CN" dirty="0"/>
              <a:t>in </a:t>
            </a:r>
            <a:r>
              <a:rPr lang="en-US" altLang="zh-CN" b="1" i="1" dirty="0"/>
              <a:t>transform domain</a:t>
            </a:r>
            <a:r>
              <a:rPr lang="en-US" altLang="zh-CN" dirty="0"/>
              <a:t> 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to </a:t>
            </a:r>
            <a:r>
              <a:rPr lang="en-US" altLang="zh-CN" dirty="0"/>
              <a:t>avoid </a:t>
            </a:r>
            <a:r>
              <a:rPr lang="en-US" altLang="zh-CN" dirty="0" smtClean="0"/>
              <a:t>inverse </a:t>
            </a:r>
            <a:r>
              <a:rPr lang="en-US" altLang="zh-CN" dirty="0"/>
              <a:t>quantization and </a:t>
            </a:r>
            <a:r>
              <a:rPr lang="en-US" altLang="zh-CN" dirty="0" smtClean="0"/>
              <a:t>inverse 2D </a:t>
            </a:r>
            <a:r>
              <a:rPr lang="en-US" altLang="zh-CN" dirty="0"/>
              <a:t>transform steps when checking </a:t>
            </a:r>
            <a:r>
              <a:rPr lang="en-US" altLang="zh-CN" dirty="0" smtClean="0"/>
              <a:t>hypotheses</a:t>
            </a:r>
          </a:p>
          <a:p>
            <a:pPr lvl="1"/>
            <a:r>
              <a:rPr lang="en-US" altLang="zh-CN" dirty="0"/>
              <a:t>Up to 5 signs can be predicted</a:t>
            </a:r>
          </a:p>
          <a:p>
            <a:pPr lvl="1"/>
            <a:r>
              <a:rPr lang="en-US" altLang="zh-CN" dirty="0" smtClean="0"/>
              <a:t>2 RSP-lists are used</a:t>
            </a:r>
          </a:p>
          <a:p>
            <a:pPr lvl="2"/>
            <a:r>
              <a:rPr lang="en-US" altLang="zh-CN" dirty="0" smtClean="0"/>
              <a:t>The 1</a:t>
            </a:r>
            <a:r>
              <a:rPr lang="en-US" altLang="zh-CN" baseline="30000" dirty="0" smtClean="0"/>
              <a:t>st</a:t>
            </a:r>
            <a:r>
              <a:rPr lang="en-US" altLang="zh-CN" dirty="0" smtClean="0"/>
              <a:t> one for coefficients that have magnitudes greater than a threshold</a:t>
            </a:r>
          </a:p>
          <a:p>
            <a:pPr lvl="2"/>
            <a:r>
              <a:rPr lang="en-US" altLang="zh-CN" dirty="0" smtClean="0"/>
              <a:t>The 2</a:t>
            </a:r>
            <a:r>
              <a:rPr lang="en-US" altLang="zh-CN" baseline="30000" dirty="0" smtClean="0"/>
              <a:t>nd</a:t>
            </a:r>
            <a:r>
              <a:rPr lang="en-US" altLang="zh-CN" dirty="0" smtClean="0"/>
              <a:t> one for </a:t>
            </a:r>
            <a:r>
              <a:rPr lang="en-US" altLang="zh-CN" dirty="0"/>
              <a:t>coefficients that have magnitudes </a:t>
            </a:r>
            <a:r>
              <a:rPr lang="en-US" altLang="zh-CN" dirty="0" smtClean="0"/>
              <a:t>less </a:t>
            </a:r>
            <a:r>
              <a:rPr lang="en-US" altLang="zh-CN" dirty="0"/>
              <a:t>than a threshold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151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/>
              <a:t>Scan region-based coefficient coding (SRCC)</a:t>
            </a:r>
          </a:p>
          <a:p>
            <a:pPr lvl="1"/>
            <a:r>
              <a:rPr lang="en-US" altLang="ko-KR" sz="1400" dirty="0"/>
              <a:t>Scan region</a:t>
            </a:r>
          </a:p>
          <a:p>
            <a:pPr lvl="2"/>
            <a:r>
              <a:rPr lang="en-US" altLang="ko-KR" sz="1200" dirty="0"/>
              <a:t>[</a:t>
            </a:r>
            <a:r>
              <a:rPr lang="en-US" altLang="ko-KR" sz="1200" dirty="0" err="1"/>
              <a:t>SRx</a:t>
            </a:r>
            <a:r>
              <a:rPr lang="en-US" altLang="ko-KR" sz="1200" dirty="0"/>
              <a:t>, </a:t>
            </a:r>
            <a:r>
              <a:rPr lang="en-US" altLang="ko-KR" sz="1200" dirty="0" err="1"/>
              <a:t>Sry</a:t>
            </a:r>
            <a:r>
              <a:rPr lang="en-US" altLang="ko-KR" sz="1200" dirty="0"/>
              <a:t>]</a:t>
            </a:r>
          </a:p>
          <a:p>
            <a:pPr lvl="3"/>
            <a:r>
              <a:rPr lang="en-US" altLang="ko-KR" sz="1100" dirty="0" err="1"/>
              <a:t>SRx</a:t>
            </a:r>
            <a:r>
              <a:rPr lang="en-US" altLang="ko-KR" sz="1100" dirty="0"/>
              <a:t>: The most right non-zero coefficients’ position</a:t>
            </a:r>
          </a:p>
          <a:p>
            <a:pPr lvl="3"/>
            <a:r>
              <a:rPr lang="en-US" altLang="ko-KR" sz="1100" dirty="0" err="1"/>
              <a:t>SRy</a:t>
            </a:r>
            <a:r>
              <a:rPr lang="en-US" altLang="ko-KR" sz="1100" dirty="0"/>
              <a:t> : The most bottom non-zero coefficients’ position</a:t>
            </a:r>
          </a:p>
          <a:p>
            <a:pPr lvl="1"/>
            <a:r>
              <a:rPr lang="en-US" altLang="ko-KR" sz="1400" dirty="0"/>
              <a:t>Scan order</a:t>
            </a:r>
          </a:p>
          <a:p>
            <a:pPr lvl="2"/>
            <a:r>
              <a:rPr lang="en-US" altLang="ko-KR" sz="1200" dirty="0"/>
              <a:t>Inverse zigzag scan from [</a:t>
            </a:r>
            <a:r>
              <a:rPr lang="en-US" altLang="ko-KR" sz="1200" dirty="0" err="1"/>
              <a:t>SRx</a:t>
            </a:r>
            <a:r>
              <a:rPr lang="en-US" altLang="ko-KR" sz="1200" dirty="0"/>
              <a:t>, </a:t>
            </a:r>
            <a:r>
              <a:rPr lang="en-US" altLang="ko-KR" sz="1200" dirty="0" err="1"/>
              <a:t>SRy</a:t>
            </a:r>
            <a:r>
              <a:rPr lang="en-US" altLang="ko-KR" sz="1200" dirty="0"/>
              <a:t>]</a:t>
            </a:r>
          </a:p>
          <a:p>
            <a:pPr lvl="1"/>
            <a:r>
              <a:rPr lang="en-US" altLang="ko-KR" sz="1400" dirty="0"/>
              <a:t>Level coding</a:t>
            </a:r>
          </a:p>
          <a:p>
            <a:pPr lvl="2"/>
            <a:r>
              <a:rPr lang="en-US" altLang="ko-KR" sz="1200" dirty="0"/>
              <a:t>GT0, GT1, GT2, </a:t>
            </a:r>
            <a:r>
              <a:rPr lang="en-US" altLang="ko-KR" sz="1200" dirty="0" err="1"/>
              <a:t>AbsLevelMinusX</a:t>
            </a:r>
            <a:r>
              <a:rPr lang="en-US" altLang="ko-KR" sz="1200" dirty="0"/>
              <a:t>, Sign</a:t>
            </a:r>
          </a:p>
          <a:p>
            <a:pPr lvl="2"/>
            <a:r>
              <a:rPr lang="en-US" altLang="ko-KR" sz="1200" dirty="0"/>
              <a:t>1 </a:t>
            </a:r>
            <a:r>
              <a:rPr lang="en-US" altLang="ko-KR" sz="1200" dirty="0" err="1"/>
              <a:t>SignHide</a:t>
            </a:r>
            <a:r>
              <a:rPr lang="en-US" altLang="ko-KR" sz="1200" dirty="0"/>
              <a:t> / 16 </a:t>
            </a:r>
            <a:r>
              <a:rPr lang="en-US" altLang="ko-KR" sz="1200" dirty="0" err="1"/>
              <a:t>coeffs</a:t>
            </a:r>
            <a:r>
              <a:rPr lang="en-US" altLang="ko-KR" sz="1200" dirty="0"/>
              <a:t> in scan order</a:t>
            </a:r>
          </a:p>
          <a:p>
            <a:pPr lvl="1"/>
            <a:endParaRPr lang="en-US" altLang="ko-KR" dirty="0"/>
          </a:p>
          <a:p>
            <a:endParaRPr lang="ko-KR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Coefficient coding</a:t>
            </a:r>
            <a:endParaRPr lang="ko-KR" alt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4992587" y="1487977"/>
            <a:ext cx="2065287" cy="1846886"/>
            <a:chOff x="4499992" y="1352789"/>
            <a:chExt cx="2054399" cy="1912187"/>
          </a:xfrm>
        </p:grpSpPr>
        <p:sp>
          <p:nvSpPr>
            <p:cNvPr id="5" name="Rectangle 4"/>
            <p:cNvSpPr/>
            <p:nvPr/>
          </p:nvSpPr>
          <p:spPr bwMode="auto">
            <a:xfrm>
              <a:off x="4929649" y="1627529"/>
              <a:ext cx="1022041" cy="262786"/>
            </a:xfrm>
            <a:prstGeom prst="rect">
              <a:avLst/>
            </a:prstGeom>
            <a:solidFill>
              <a:srgbClr val="8CE8EA"/>
            </a:solidFill>
            <a:ln w="15875" cap="flat" cmpd="sng" algn="ctr">
              <a:solidFill>
                <a:schemeClr val="bg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grpSp>
          <p:nvGrpSpPr>
            <p:cNvPr id="6" name="Group 45"/>
            <p:cNvGrpSpPr/>
            <p:nvPr/>
          </p:nvGrpSpPr>
          <p:grpSpPr>
            <a:xfrm>
              <a:off x="5017882" y="1704687"/>
              <a:ext cx="933807" cy="203408"/>
              <a:chOff x="1214414" y="3929066"/>
              <a:chExt cx="785818" cy="188400"/>
            </a:xfrm>
          </p:grpSpPr>
          <p:sp>
            <p:nvSpPr>
              <p:cNvPr id="15" name="Flowchart: Connector 36"/>
              <p:cNvSpPr/>
              <p:nvPr/>
            </p:nvSpPr>
            <p:spPr bwMode="auto">
              <a:xfrm>
                <a:off x="1214415" y="3929072"/>
                <a:ext cx="36000" cy="36000"/>
              </a:xfrm>
              <a:prstGeom prst="flowChartConnector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16" name="Flowchart: Connector 37"/>
              <p:cNvSpPr/>
              <p:nvPr/>
            </p:nvSpPr>
            <p:spPr bwMode="auto">
              <a:xfrm>
                <a:off x="1357290" y="3929072"/>
                <a:ext cx="36000" cy="36000"/>
              </a:xfrm>
              <a:prstGeom prst="flowChartConnector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17" name="Flowchart: Connector 16"/>
              <p:cNvSpPr/>
              <p:nvPr/>
            </p:nvSpPr>
            <p:spPr bwMode="auto">
              <a:xfrm>
                <a:off x="1214414" y="4081466"/>
                <a:ext cx="36000" cy="36000"/>
              </a:xfrm>
              <a:prstGeom prst="flowChartConnector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18" name="Flowchart: Connector 17"/>
              <p:cNvSpPr/>
              <p:nvPr/>
            </p:nvSpPr>
            <p:spPr bwMode="auto">
              <a:xfrm>
                <a:off x="1714480" y="3929066"/>
                <a:ext cx="36000" cy="36000"/>
              </a:xfrm>
              <a:prstGeom prst="flowChartConnector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19" name="Flowchart: Connector 18"/>
              <p:cNvSpPr/>
              <p:nvPr/>
            </p:nvSpPr>
            <p:spPr bwMode="auto">
              <a:xfrm>
                <a:off x="1607042" y="3929066"/>
                <a:ext cx="36000" cy="36000"/>
              </a:xfrm>
              <a:prstGeom prst="flowChartConnector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20" name="Flowchart: Connector 41"/>
              <p:cNvSpPr/>
              <p:nvPr/>
            </p:nvSpPr>
            <p:spPr bwMode="auto">
              <a:xfrm>
                <a:off x="1607042" y="4000504"/>
                <a:ext cx="36000" cy="36000"/>
              </a:xfrm>
              <a:prstGeom prst="flowChartConnector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21" name="Flowchart: Connector 20"/>
              <p:cNvSpPr/>
              <p:nvPr/>
            </p:nvSpPr>
            <p:spPr bwMode="auto">
              <a:xfrm>
                <a:off x="1964232" y="3929066"/>
                <a:ext cx="36000" cy="36000"/>
              </a:xfrm>
              <a:prstGeom prst="flowChartConnector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5055867" y="2074982"/>
              <a:ext cx="81227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Scan region </a:t>
              </a: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4499992" y="1352789"/>
              <a:ext cx="1461688" cy="537520"/>
              <a:chOff x="4501109" y="4289682"/>
              <a:chExt cx="1606666" cy="662205"/>
            </a:xfrm>
          </p:grpSpPr>
          <p:sp>
            <p:nvSpPr>
              <p:cNvPr id="11" name="Left Brace 10"/>
              <p:cNvSpPr/>
              <p:nvPr/>
            </p:nvSpPr>
            <p:spPr bwMode="auto">
              <a:xfrm>
                <a:off x="4872047" y="4625452"/>
                <a:ext cx="84807" cy="326435"/>
              </a:xfrm>
              <a:prstGeom prst="leftBrace">
                <a:avLst/>
              </a:prstGeom>
              <a:noFill/>
              <a:ln w="12700" algn="ctr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 type="none" w="med" len="med"/>
              </a:ln>
            </p:spPr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501109" y="4644766"/>
                <a:ext cx="490067" cy="303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SRy</a:t>
                </a:r>
                <a:endParaRPr lang="en-US" altLang="ko-KR" sz="1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5342520" y="4289682"/>
                <a:ext cx="490067" cy="3033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SRx</a:t>
                </a:r>
                <a:endParaRPr lang="en-US" altLang="ko-KR" sz="1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Left Brace 13"/>
              <p:cNvSpPr/>
              <p:nvPr/>
            </p:nvSpPr>
            <p:spPr bwMode="auto">
              <a:xfrm rot="5400000">
                <a:off x="5484569" y="3985139"/>
                <a:ext cx="124112" cy="1122300"/>
              </a:xfrm>
              <a:prstGeom prst="leftBrace">
                <a:avLst/>
              </a:prstGeom>
              <a:noFill/>
              <a:ln w="12700" algn="ctr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 type="none" w="med" len="med"/>
              </a:ln>
            </p:spPr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9" name="Rectangle 8"/>
            <p:cNvSpPr/>
            <p:nvPr/>
          </p:nvSpPr>
          <p:spPr bwMode="auto">
            <a:xfrm>
              <a:off x="4929667" y="1625342"/>
              <a:ext cx="1624724" cy="1639634"/>
            </a:xfrm>
            <a:prstGeom prst="rect">
              <a:avLst/>
            </a:prstGeom>
            <a:noFill/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cxnSp>
          <p:nvCxnSpPr>
            <p:cNvPr id="10" name="Straight Arrow Connector 9"/>
            <p:cNvCxnSpPr>
              <a:cxnSpLocks noChangeAspect="1"/>
            </p:cNvCxnSpPr>
            <p:nvPr/>
          </p:nvCxnSpPr>
          <p:spPr>
            <a:xfrm>
              <a:off x="5440669" y="1888661"/>
              <a:ext cx="0" cy="250893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sys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7080841" y="1530721"/>
            <a:ext cx="1787011" cy="2108100"/>
            <a:chOff x="899591" y="1196752"/>
            <a:chExt cx="1887744" cy="2222375"/>
          </a:xfrm>
        </p:grpSpPr>
        <p:cxnSp>
          <p:nvCxnSpPr>
            <p:cNvPr id="23" name="Straight Arrow Connector 22"/>
            <p:cNvCxnSpPr/>
            <p:nvPr/>
          </p:nvCxnSpPr>
          <p:spPr bwMode="auto">
            <a:xfrm>
              <a:off x="1691680" y="2561843"/>
              <a:ext cx="7117" cy="651133"/>
            </a:xfrm>
            <a:prstGeom prst="straightConnector1">
              <a:avLst/>
            </a:prstGeom>
            <a:noFill/>
            <a:ln w="6350" algn="ctr">
              <a:solidFill>
                <a:schemeClr val="accent5"/>
              </a:solidFill>
              <a:round/>
              <a:headEnd/>
              <a:tailEnd type="stealth"/>
            </a:ln>
            <a:effectLst/>
          </p:spPr>
        </p:cxnSp>
        <p:sp>
          <p:nvSpPr>
            <p:cNvPr id="24" name="TextBox 23"/>
            <p:cNvSpPr txBox="1"/>
            <p:nvPr/>
          </p:nvSpPr>
          <p:spPr>
            <a:xfrm>
              <a:off x="1251474" y="3172906"/>
              <a:ext cx="153586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900" dirty="0">
                  <a:latin typeface="Times New Roman" pitchFamily="18" charset="0"/>
                  <a:cs typeface="Times New Roman" pitchFamily="18" charset="0"/>
                </a:rPr>
                <a:t>Scan region (</a:t>
              </a:r>
              <a:r>
                <a:rPr lang="en-US" altLang="ko-KR" sz="900" dirty="0" err="1">
                  <a:latin typeface="Times New Roman" pitchFamily="18" charset="0"/>
                  <a:cs typeface="Times New Roman" pitchFamily="18" charset="0"/>
                </a:rPr>
                <a:t>SRx</a:t>
              </a:r>
              <a:r>
                <a:rPr lang="en-US" altLang="ko-KR" sz="900" dirty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en-US" altLang="ko-KR" sz="900" dirty="0" err="1">
                  <a:latin typeface="Times New Roman" pitchFamily="18" charset="0"/>
                  <a:cs typeface="Times New Roman" pitchFamily="18" charset="0"/>
                </a:rPr>
                <a:t>SRy</a:t>
              </a:r>
              <a:r>
                <a:rPr lang="en-US" altLang="ko-KR" sz="900" dirty="0">
                  <a:latin typeface="Times New Roman" pitchFamily="18" charset="0"/>
                  <a:cs typeface="Times New Roman" pitchFamily="18" charset="0"/>
                </a:rPr>
                <a:t>)</a:t>
              </a:r>
              <a:endParaRPr lang="ko-KR" altLang="en-US" sz="9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99591" y="1196752"/>
              <a:ext cx="1522149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9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Example of SRCC</a:t>
              </a:r>
              <a:endParaRPr lang="ko-KR" altLang="en-US" sz="9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039057" y="142261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147663" y="142261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256270" y="142261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364876" y="142261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039057" y="152670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47663" y="152670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1256270" y="152670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1364876" y="152670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1039057" y="163080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1147663" y="163080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256270" y="163080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1364876" y="163080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1039057" y="173489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1147663" y="173489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1256270" y="173489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364876" y="173489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1475836" y="142261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584442" y="142261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1693048" y="142261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801655" y="142261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1475836" y="152670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1584442" y="152670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1693048" y="152670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1801655" y="152670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50" name="Rectangle 49"/>
            <p:cNvSpPr/>
            <p:nvPr/>
          </p:nvSpPr>
          <p:spPr>
            <a:xfrm>
              <a:off x="1475836" y="163080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51" name="Rectangle 50"/>
            <p:cNvSpPr/>
            <p:nvPr/>
          </p:nvSpPr>
          <p:spPr>
            <a:xfrm>
              <a:off x="1584442" y="163080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52" name="Rectangle 51"/>
            <p:cNvSpPr/>
            <p:nvPr/>
          </p:nvSpPr>
          <p:spPr>
            <a:xfrm>
              <a:off x="1693048" y="163080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53" name="Rectangle 52"/>
            <p:cNvSpPr/>
            <p:nvPr/>
          </p:nvSpPr>
          <p:spPr>
            <a:xfrm>
              <a:off x="1801655" y="163080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1475836" y="173489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55" name="Rectangle 54"/>
            <p:cNvSpPr/>
            <p:nvPr/>
          </p:nvSpPr>
          <p:spPr>
            <a:xfrm>
              <a:off x="1584442" y="173489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56" name="Rectangle 55"/>
            <p:cNvSpPr/>
            <p:nvPr/>
          </p:nvSpPr>
          <p:spPr>
            <a:xfrm>
              <a:off x="1693048" y="173489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57" name="Rectangle 56"/>
            <p:cNvSpPr/>
            <p:nvPr/>
          </p:nvSpPr>
          <p:spPr>
            <a:xfrm>
              <a:off x="1801655" y="173489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58" name="Rectangle 57"/>
            <p:cNvSpPr/>
            <p:nvPr/>
          </p:nvSpPr>
          <p:spPr>
            <a:xfrm>
              <a:off x="1912614" y="142261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59" name="Rectangle 58"/>
            <p:cNvSpPr/>
            <p:nvPr/>
          </p:nvSpPr>
          <p:spPr>
            <a:xfrm>
              <a:off x="2021220" y="142261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60" name="Rectangle 59"/>
            <p:cNvSpPr/>
            <p:nvPr/>
          </p:nvSpPr>
          <p:spPr>
            <a:xfrm>
              <a:off x="2129827" y="142261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61" name="Rectangle 60"/>
            <p:cNvSpPr/>
            <p:nvPr/>
          </p:nvSpPr>
          <p:spPr>
            <a:xfrm>
              <a:off x="2238433" y="142261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62" name="Rectangle 61"/>
            <p:cNvSpPr/>
            <p:nvPr/>
          </p:nvSpPr>
          <p:spPr>
            <a:xfrm>
              <a:off x="1912614" y="152670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63" name="Rectangle 62"/>
            <p:cNvSpPr/>
            <p:nvPr/>
          </p:nvSpPr>
          <p:spPr>
            <a:xfrm>
              <a:off x="2021220" y="152670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64" name="Rectangle 63"/>
            <p:cNvSpPr/>
            <p:nvPr/>
          </p:nvSpPr>
          <p:spPr>
            <a:xfrm>
              <a:off x="2129827" y="152670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65" name="Rectangle 64"/>
            <p:cNvSpPr/>
            <p:nvPr/>
          </p:nvSpPr>
          <p:spPr>
            <a:xfrm>
              <a:off x="2238433" y="152670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66" name="Rectangle 65"/>
            <p:cNvSpPr/>
            <p:nvPr/>
          </p:nvSpPr>
          <p:spPr>
            <a:xfrm>
              <a:off x="1912614" y="163080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67" name="Rectangle 66"/>
            <p:cNvSpPr/>
            <p:nvPr/>
          </p:nvSpPr>
          <p:spPr>
            <a:xfrm>
              <a:off x="2021220" y="163080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68" name="Rectangle 67"/>
            <p:cNvSpPr/>
            <p:nvPr/>
          </p:nvSpPr>
          <p:spPr>
            <a:xfrm>
              <a:off x="2129827" y="163080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69" name="Rectangle 68"/>
            <p:cNvSpPr/>
            <p:nvPr/>
          </p:nvSpPr>
          <p:spPr>
            <a:xfrm>
              <a:off x="2238433" y="163080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70" name="Rectangle 69"/>
            <p:cNvSpPr/>
            <p:nvPr/>
          </p:nvSpPr>
          <p:spPr>
            <a:xfrm>
              <a:off x="1912614" y="173489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71" name="Rectangle 70"/>
            <p:cNvSpPr/>
            <p:nvPr/>
          </p:nvSpPr>
          <p:spPr>
            <a:xfrm>
              <a:off x="2021220" y="173489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72" name="Rectangle 71"/>
            <p:cNvSpPr/>
            <p:nvPr/>
          </p:nvSpPr>
          <p:spPr>
            <a:xfrm>
              <a:off x="2129827" y="173489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73" name="Rectangle 72"/>
            <p:cNvSpPr/>
            <p:nvPr/>
          </p:nvSpPr>
          <p:spPr>
            <a:xfrm>
              <a:off x="2238433" y="173489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74" name="Rectangle 73"/>
            <p:cNvSpPr/>
            <p:nvPr/>
          </p:nvSpPr>
          <p:spPr>
            <a:xfrm>
              <a:off x="2349393" y="142261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75" name="Rectangle 74"/>
            <p:cNvSpPr/>
            <p:nvPr/>
          </p:nvSpPr>
          <p:spPr>
            <a:xfrm>
              <a:off x="2457999" y="142261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76" name="Rectangle 75"/>
            <p:cNvSpPr/>
            <p:nvPr/>
          </p:nvSpPr>
          <p:spPr>
            <a:xfrm>
              <a:off x="2566605" y="142261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77" name="Rectangle 76"/>
            <p:cNvSpPr/>
            <p:nvPr/>
          </p:nvSpPr>
          <p:spPr>
            <a:xfrm>
              <a:off x="2675212" y="142261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78" name="Rectangle 77"/>
            <p:cNvSpPr/>
            <p:nvPr/>
          </p:nvSpPr>
          <p:spPr>
            <a:xfrm>
              <a:off x="2349393" y="152670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79" name="Rectangle 78"/>
            <p:cNvSpPr/>
            <p:nvPr/>
          </p:nvSpPr>
          <p:spPr>
            <a:xfrm>
              <a:off x="2457999" y="152670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80" name="Rectangle 79"/>
            <p:cNvSpPr/>
            <p:nvPr/>
          </p:nvSpPr>
          <p:spPr>
            <a:xfrm>
              <a:off x="2566605" y="152670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81" name="Rectangle 80"/>
            <p:cNvSpPr/>
            <p:nvPr/>
          </p:nvSpPr>
          <p:spPr>
            <a:xfrm>
              <a:off x="2675212" y="152670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82" name="Rectangle 81"/>
            <p:cNvSpPr/>
            <p:nvPr/>
          </p:nvSpPr>
          <p:spPr>
            <a:xfrm>
              <a:off x="2349393" y="163080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83" name="Rectangle 82"/>
            <p:cNvSpPr/>
            <p:nvPr/>
          </p:nvSpPr>
          <p:spPr>
            <a:xfrm>
              <a:off x="2457999" y="163080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84" name="Rectangle 83"/>
            <p:cNvSpPr/>
            <p:nvPr/>
          </p:nvSpPr>
          <p:spPr>
            <a:xfrm>
              <a:off x="2566605" y="163080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85" name="Rectangle 84"/>
            <p:cNvSpPr/>
            <p:nvPr/>
          </p:nvSpPr>
          <p:spPr>
            <a:xfrm>
              <a:off x="2675212" y="163080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2349393" y="173489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87" name="Rectangle 86"/>
            <p:cNvSpPr/>
            <p:nvPr/>
          </p:nvSpPr>
          <p:spPr>
            <a:xfrm>
              <a:off x="2457999" y="173489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88" name="Rectangle 87"/>
            <p:cNvSpPr/>
            <p:nvPr/>
          </p:nvSpPr>
          <p:spPr>
            <a:xfrm>
              <a:off x="2566605" y="173489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89" name="Rectangle 88"/>
            <p:cNvSpPr/>
            <p:nvPr/>
          </p:nvSpPr>
          <p:spPr>
            <a:xfrm>
              <a:off x="2675212" y="173489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90" name="Rectangle 89"/>
            <p:cNvSpPr/>
            <p:nvPr/>
          </p:nvSpPr>
          <p:spPr>
            <a:xfrm>
              <a:off x="1033310" y="1428126"/>
              <a:ext cx="1750508" cy="1657562"/>
            </a:xfrm>
            <a:prstGeom prst="rect">
              <a:avLst/>
            </a:prstGeom>
            <a:noFill/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/>
            </a:p>
          </p:txBody>
        </p:sp>
        <p:sp>
          <p:nvSpPr>
            <p:cNvPr id="91" name="Rectangle 90"/>
            <p:cNvSpPr/>
            <p:nvPr/>
          </p:nvSpPr>
          <p:spPr>
            <a:xfrm>
              <a:off x="1039057" y="225327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92" name="Rectangle 91"/>
            <p:cNvSpPr/>
            <p:nvPr/>
          </p:nvSpPr>
          <p:spPr>
            <a:xfrm>
              <a:off x="1147663" y="225327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93" name="Rectangle 92"/>
            <p:cNvSpPr/>
            <p:nvPr/>
          </p:nvSpPr>
          <p:spPr>
            <a:xfrm>
              <a:off x="1256270" y="225327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94" name="Rectangle 93"/>
            <p:cNvSpPr/>
            <p:nvPr/>
          </p:nvSpPr>
          <p:spPr>
            <a:xfrm>
              <a:off x="1364876" y="225327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95" name="Rectangle 94"/>
            <p:cNvSpPr/>
            <p:nvPr/>
          </p:nvSpPr>
          <p:spPr>
            <a:xfrm>
              <a:off x="1039057" y="235736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96" name="Rectangle 95"/>
            <p:cNvSpPr/>
            <p:nvPr/>
          </p:nvSpPr>
          <p:spPr>
            <a:xfrm>
              <a:off x="1147663" y="235736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97" name="Rectangle 96"/>
            <p:cNvSpPr/>
            <p:nvPr/>
          </p:nvSpPr>
          <p:spPr>
            <a:xfrm>
              <a:off x="1256270" y="235736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98" name="Rectangle 97"/>
            <p:cNvSpPr/>
            <p:nvPr/>
          </p:nvSpPr>
          <p:spPr>
            <a:xfrm>
              <a:off x="1364876" y="235736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99" name="Rectangle 98"/>
            <p:cNvSpPr/>
            <p:nvPr/>
          </p:nvSpPr>
          <p:spPr>
            <a:xfrm>
              <a:off x="1039057" y="246146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1147663" y="246146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1256270" y="246146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1364876" y="246146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1039057" y="256555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1147663" y="256555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05" name="Rectangle 104"/>
            <p:cNvSpPr/>
            <p:nvPr/>
          </p:nvSpPr>
          <p:spPr>
            <a:xfrm>
              <a:off x="1256270" y="256555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06" name="Rectangle 105"/>
            <p:cNvSpPr/>
            <p:nvPr/>
          </p:nvSpPr>
          <p:spPr>
            <a:xfrm>
              <a:off x="1364876" y="256555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1475836" y="225327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1584442" y="225327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09" name="Rectangle 108"/>
            <p:cNvSpPr/>
            <p:nvPr/>
          </p:nvSpPr>
          <p:spPr>
            <a:xfrm>
              <a:off x="1693048" y="225327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10" name="Rectangle 109"/>
            <p:cNvSpPr/>
            <p:nvPr/>
          </p:nvSpPr>
          <p:spPr>
            <a:xfrm>
              <a:off x="1801655" y="225327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11" name="Rectangle 110"/>
            <p:cNvSpPr/>
            <p:nvPr/>
          </p:nvSpPr>
          <p:spPr>
            <a:xfrm>
              <a:off x="1475836" y="235736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12" name="Rectangle 111"/>
            <p:cNvSpPr/>
            <p:nvPr/>
          </p:nvSpPr>
          <p:spPr>
            <a:xfrm>
              <a:off x="1584442" y="235736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1693048" y="235736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1801655" y="235736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1475836" y="246146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1584442" y="246146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17" name="Rectangle 116"/>
            <p:cNvSpPr/>
            <p:nvPr/>
          </p:nvSpPr>
          <p:spPr>
            <a:xfrm>
              <a:off x="1693048" y="246146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18" name="Rectangle 117"/>
            <p:cNvSpPr/>
            <p:nvPr/>
          </p:nvSpPr>
          <p:spPr>
            <a:xfrm>
              <a:off x="1801655" y="246146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1475836" y="256555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20" name="Rectangle 119"/>
            <p:cNvSpPr/>
            <p:nvPr/>
          </p:nvSpPr>
          <p:spPr>
            <a:xfrm>
              <a:off x="1584442" y="256555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1693048" y="256555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22" name="Rectangle 121"/>
            <p:cNvSpPr/>
            <p:nvPr/>
          </p:nvSpPr>
          <p:spPr>
            <a:xfrm>
              <a:off x="1801655" y="256555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23" name="Rectangle 122"/>
            <p:cNvSpPr/>
            <p:nvPr/>
          </p:nvSpPr>
          <p:spPr>
            <a:xfrm>
              <a:off x="1912614" y="225327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24" name="Rectangle 123"/>
            <p:cNvSpPr/>
            <p:nvPr/>
          </p:nvSpPr>
          <p:spPr>
            <a:xfrm>
              <a:off x="2021220" y="225327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2129827" y="225327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2238433" y="225327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27" name="Rectangle 126"/>
            <p:cNvSpPr/>
            <p:nvPr/>
          </p:nvSpPr>
          <p:spPr>
            <a:xfrm>
              <a:off x="1912614" y="235736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28" name="Rectangle 127"/>
            <p:cNvSpPr/>
            <p:nvPr/>
          </p:nvSpPr>
          <p:spPr>
            <a:xfrm>
              <a:off x="2021220" y="235736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29" name="Rectangle 128"/>
            <p:cNvSpPr/>
            <p:nvPr/>
          </p:nvSpPr>
          <p:spPr>
            <a:xfrm>
              <a:off x="2129827" y="235736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30" name="Rectangle 129"/>
            <p:cNvSpPr/>
            <p:nvPr/>
          </p:nvSpPr>
          <p:spPr>
            <a:xfrm>
              <a:off x="2238433" y="235736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31" name="Rectangle 130"/>
            <p:cNvSpPr/>
            <p:nvPr/>
          </p:nvSpPr>
          <p:spPr>
            <a:xfrm>
              <a:off x="1912614" y="246146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32" name="Rectangle 131"/>
            <p:cNvSpPr/>
            <p:nvPr/>
          </p:nvSpPr>
          <p:spPr>
            <a:xfrm>
              <a:off x="2021220" y="246146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33" name="Rectangle 132"/>
            <p:cNvSpPr/>
            <p:nvPr/>
          </p:nvSpPr>
          <p:spPr>
            <a:xfrm>
              <a:off x="2129827" y="246146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34" name="Rectangle 133"/>
            <p:cNvSpPr/>
            <p:nvPr/>
          </p:nvSpPr>
          <p:spPr>
            <a:xfrm>
              <a:off x="2238433" y="246146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35" name="Rectangle 134"/>
            <p:cNvSpPr/>
            <p:nvPr/>
          </p:nvSpPr>
          <p:spPr>
            <a:xfrm>
              <a:off x="1912614" y="256555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36" name="Rectangle 135"/>
            <p:cNvSpPr/>
            <p:nvPr/>
          </p:nvSpPr>
          <p:spPr>
            <a:xfrm>
              <a:off x="2021220" y="256555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37" name="Rectangle 136"/>
            <p:cNvSpPr/>
            <p:nvPr/>
          </p:nvSpPr>
          <p:spPr>
            <a:xfrm>
              <a:off x="2129827" y="256555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38" name="Rectangle 137"/>
            <p:cNvSpPr/>
            <p:nvPr/>
          </p:nvSpPr>
          <p:spPr>
            <a:xfrm>
              <a:off x="2238433" y="256555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39" name="Rectangle 138"/>
            <p:cNvSpPr/>
            <p:nvPr/>
          </p:nvSpPr>
          <p:spPr>
            <a:xfrm>
              <a:off x="2349393" y="225327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40" name="Rectangle 139"/>
            <p:cNvSpPr/>
            <p:nvPr/>
          </p:nvSpPr>
          <p:spPr>
            <a:xfrm>
              <a:off x="2457999" y="225327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41" name="Rectangle 140"/>
            <p:cNvSpPr/>
            <p:nvPr/>
          </p:nvSpPr>
          <p:spPr>
            <a:xfrm>
              <a:off x="2566605" y="225327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2675212" y="225327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43" name="Rectangle 142"/>
            <p:cNvSpPr/>
            <p:nvPr/>
          </p:nvSpPr>
          <p:spPr>
            <a:xfrm>
              <a:off x="2349393" y="235736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2457999" y="235736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45" name="Rectangle 144"/>
            <p:cNvSpPr/>
            <p:nvPr/>
          </p:nvSpPr>
          <p:spPr>
            <a:xfrm>
              <a:off x="2566605" y="235736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46" name="Rectangle 145"/>
            <p:cNvSpPr/>
            <p:nvPr/>
          </p:nvSpPr>
          <p:spPr>
            <a:xfrm>
              <a:off x="2675212" y="235736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47" name="Rectangle 146"/>
            <p:cNvSpPr/>
            <p:nvPr/>
          </p:nvSpPr>
          <p:spPr>
            <a:xfrm>
              <a:off x="2349393" y="246146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48" name="Rectangle 147"/>
            <p:cNvSpPr/>
            <p:nvPr/>
          </p:nvSpPr>
          <p:spPr>
            <a:xfrm>
              <a:off x="2457999" y="246146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49" name="Rectangle 148"/>
            <p:cNvSpPr/>
            <p:nvPr/>
          </p:nvSpPr>
          <p:spPr>
            <a:xfrm>
              <a:off x="2566605" y="246146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50" name="Rectangle 149"/>
            <p:cNvSpPr/>
            <p:nvPr/>
          </p:nvSpPr>
          <p:spPr>
            <a:xfrm>
              <a:off x="2675212" y="246146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51" name="Rectangle 150"/>
            <p:cNvSpPr/>
            <p:nvPr/>
          </p:nvSpPr>
          <p:spPr>
            <a:xfrm>
              <a:off x="2349393" y="256555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52" name="Rectangle 151"/>
            <p:cNvSpPr/>
            <p:nvPr/>
          </p:nvSpPr>
          <p:spPr>
            <a:xfrm>
              <a:off x="2457999" y="256555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53" name="Rectangle 152"/>
            <p:cNvSpPr/>
            <p:nvPr/>
          </p:nvSpPr>
          <p:spPr>
            <a:xfrm>
              <a:off x="2566605" y="256555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54" name="Rectangle 153"/>
            <p:cNvSpPr/>
            <p:nvPr/>
          </p:nvSpPr>
          <p:spPr>
            <a:xfrm>
              <a:off x="2675212" y="256555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55" name="Rectangle 154"/>
            <p:cNvSpPr/>
            <p:nvPr/>
          </p:nvSpPr>
          <p:spPr>
            <a:xfrm>
              <a:off x="1039063" y="1838787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56" name="Rectangle 155"/>
            <p:cNvSpPr/>
            <p:nvPr/>
          </p:nvSpPr>
          <p:spPr>
            <a:xfrm>
              <a:off x="1147669" y="1838788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57" name="Rectangle 156"/>
            <p:cNvSpPr/>
            <p:nvPr/>
          </p:nvSpPr>
          <p:spPr>
            <a:xfrm>
              <a:off x="1256276" y="1838788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58" name="Rectangle 157"/>
            <p:cNvSpPr/>
            <p:nvPr/>
          </p:nvSpPr>
          <p:spPr>
            <a:xfrm>
              <a:off x="1364882" y="1838789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59" name="Rectangle 158"/>
            <p:cNvSpPr/>
            <p:nvPr/>
          </p:nvSpPr>
          <p:spPr>
            <a:xfrm>
              <a:off x="1039063" y="1942886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60" name="Rectangle 159"/>
            <p:cNvSpPr/>
            <p:nvPr/>
          </p:nvSpPr>
          <p:spPr>
            <a:xfrm>
              <a:off x="1147669" y="1942886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61" name="Rectangle 160"/>
            <p:cNvSpPr/>
            <p:nvPr/>
          </p:nvSpPr>
          <p:spPr>
            <a:xfrm>
              <a:off x="1256276" y="1942886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62" name="Rectangle 161"/>
            <p:cNvSpPr/>
            <p:nvPr/>
          </p:nvSpPr>
          <p:spPr>
            <a:xfrm>
              <a:off x="1364882" y="1942886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63" name="Rectangle 162"/>
            <p:cNvSpPr/>
            <p:nvPr/>
          </p:nvSpPr>
          <p:spPr>
            <a:xfrm>
              <a:off x="1039063" y="2046984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64" name="Rectangle 163"/>
            <p:cNvSpPr/>
            <p:nvPr/>
          </p:nvSpPr>
          <p:spPr>
            <a:xfrm>
              <a:off x="1147669" y="2046984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65" name="Rectangle 164"/>
            <p:cNvSpPr/>
            <p:nvPr/>
          </p:nvSpPr>
          <p:spPr>
            <a:xfrm>
              <a:off x="1256276" y="2046984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66" name="Rectangle 165"/>
            <p:cNvSpPr/>
            <p:nvPr/>
          </p:nvSpPr>
          <p:spPr>
            <a:xfrm>
              <a:off x="1364882" y="2046984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67" name="Rectangle 166"/>
            <p:cNvSpPr/>
            <p:nvPr/>
          </p:nvSpPr>
          <p:spPr>
            <a:xfrm>
              <a:off x="1039063" y="2151081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68" name="Rectangle 167"/>
            <p:cNvSpPr/>
            <p:nvPr/>
          </p:nvSpPr>
          <p:spPr>
            <a:xfrm>
              <a:off x="1147669" y="2151081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69" name="Rectangle 168"/>
            <p:cNvSpPr/>
            <p:nvPr/>
          </p:nvSpPr>
          <p:spPr>
            <a:xfrm>
              <a:off x="1256276" y="2151081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70" name="Rectangle 169"/>
            <p:cNvSpPr/>
            <p:nvPr/>
          </p:nvSpPr>
          <p:spPr>
            <a:xfrm>
              <a:off x="1364882" y="2151081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71" name="Rectangle 170"/>
            <p:cNvSpPr/>
            <p:nvPr/>
          </p:nvSpPr>
          <p:spPr>
            <a:xfrm>
              <a:off x="1475842" y="1838789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72" name="Rectangle 171"/>
            <p:cNvSpPr/>
            <p:nvPr/>
          </p:nvSpPr>
          <p:spPr>
            <a:xfrm>
              <a:off x="1584448" y="1838790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73" name="Rectangle 172"/>
            <p:cNvSpPr/>
            <p:nvPr/>
          </p:nvSpPr>
          <p:spPr>
            <a:xfrm>
              <a:off x="1693055" y="1838790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74" name="Rectangle 173"/>
            <p:cNvSpPr/>
            <p:nvPr/>
          </p:nvSpPr>
          <p:spPr>
            <a:xfrm>
              <a:off x="1801661" y="1838791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75" name="Rectangle 174"/>
            <p:cNvSpPr/>
            <p:nvPr/>
          </p:nvSpPr>
          <p:spPr>
            <a:xfrm>
              <a:off x="1475842" y="1942889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76" name="Rectangle 175"/>
            <p:cNvSpPr/>
            <p:nvPr/>
          </p:nvSpPr>
          <p:spPr>
            <a:xfrm>
              <a:off x="1584448" y="1942889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77" name="Rectangle 176"/>
            <p:cNvSpPr/>
            <p:nvPr/>
          </p:nvSpPr>
          <p:spPr>
            <a:xfrm>
              <a:off x="1693055" y="1942889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78" name="Rectangle 177"/>
            <p:cNvSpPr/>
            <p:nvPr/>
          </p:nvSpPr>
          <p:spPr>
            <a:xfrm>
              <a:off x="1801661" y="1942889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79" name="Rectangle 178"/>
            <p:cNvSpPr/>
            <p:nvPr/>
          </p:nvSpPr>
          <p:spPr>
            <a:xfrm>
              <a:off x="1475842" y="2046986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80" name="Rectangle 179"/>
            <p:cNvSpPr/>
            <p:nvPr/>
          </p:nvSpPr>
          <p:spPr>
            <a:xfrm>
              <a:off x="1584448" y="2046986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81" name="Rectangle 180"/>
            <p:cNvSpPr/>
            <p:nvPr/>
          </p:nvSpPr>
          <p:spPr>
            <a:xfrm>
              <a:off x="1693055" y="2046986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82" name="Rectangle 181"/>
            <p:cNvSpPr/>
            <p:nvPr/>
          </p:nvSpPr>
          <p:spPr>
            <a:xfrm>
              <a:off x="1801661" y="2046986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83" name="Rectangle 182"/>
            <p:cNvSpPr/>
            <p:nvPr/>
          </p:nvSpPr>
          <p:spPr>
            <a:xfrm>
              <a:off x="1475842" y="2151083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84" name="Rectangle 183"/>
            <p:cNvSpPr/>
            <p:nvPr/>
          </p:nvSpPr>
          <p:spPr>
            <a:xfrm>
              <a:off x="1584448" y="2151083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85" name="Rectangle 184"/>
            <p:cNvSpPr/>
            <p:nvPr/>
          </p:nvSpPr>
          <p:spPr>
            <a:xfrm>
              <a:off x="1693055" y="2151083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86" name="Rectangle 185"/>
            <p:cNvSpPr/>
            <p:nvPr/>
          </p:nvSpPr>
          <p:spPr>
            <a:xfrm>
              <a:off x="1801661" y="2151083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87" name="Rectangle 186"/>
            <p:cNvSpPr/>
            <p:nvPr/>
          </p:nvSpPr>
          <p:spPr>
            <a:xfrm>
              <a:off x="1912620" y="1838792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88" name="Rectangle 187"/>
            <p:cNvSpPr/>
            <p:nvPr/>
          </p:nvSpPr>
          <p:spPr>
            <a:xfrm>
              <a:off x="2021227" y="1838792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89" name="Rectangle 188"/>
            <p:cNvSpPr/>
            <p:nvPr/>
          </p:nvSpPr>
          <p:spPr>
            <a:xfrm>
              <a:off x="2129833" y="1838793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90" name="Rectangle 189"/>
            <p:cNvSpPr/>
            <p:nvPr/>
          </p:nvSpPr>
          <p:spPr>
            <a:xfrm>
              <a:off x="2238439" y="1838793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91" name="Rectangle 190"/>
            <p:cNvSpPr/>
            <p:nvPr/>
          </p:nvSpPr>
          <p:spPr>
            <a:xfrm>
              <a:off x="1912620" y="1942891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92" name="Rectangle 191"/>
            <p:cNvSpPr/>
            <p:nvPr/>
          </p:nvSpPr>
          <p:spPr>
            <a:xfrm>
              <a:off x="2021227" y="1942891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93" name="Rectangle 192"/>
            <p:cNvSpPr/>
            <p:nvPr/>
          </p:nvSpPr>
          <p:spPr>
            <a:xfrm>
              <a:off x="2129833" y="1942891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94" name="Rectangle 193"/>
            <p:cNvSpPr/>
            <p:nvPr/>
          </p:nvSpPr>
          <p:spPr>
            <a:xfrm>
              <a:off x="2238439" y="1942891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95" name="Rectangle 194"/>
            <p:cNvSpPr/>
            <p:nvPr/>
          </p:nvSpPr>
          <p:spPr>
            <a:xfrm>
              <a:off x="1912620" y="2046989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96" name="Rectangle 195"/>
            <p:cNvSpPr/>
            <p:nvPr/>
          </p:nvSpPr>
          <p:spPr>
            <a:xfrm>
              <a:off x="2021227" y="2046989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97" name="Rectangle 196"/>
            <p:cNvSpPr/>
            <p:nvPr/>
          </p:nvSpPr>
          <p:spPr>
            <a:xfrm>
              <a:off x="2129833" y="2046989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98" name="Rectangle 197"/>
            <p:cNvSpPr/>
            <p:nvPr/>
          </p:nvSpPr>
          <p:spPr>
            <a:xfrm>
              <a:off x="2238439" y="2046989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99" name="Rectangle 198"/>
            <p:cNvSpPr/>
            <p:nvPr/>
          </p:nvSpPr>
          <p:spPr>
            <a:xfrm>
              <a:off x="1912620" y="2151086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00" name="Rectangle 199"/>
            <p:cNvSpPr/>
            <p:nvPr/>
          </p:nvSpPr>
          <p:spPr>
            <a:xfrm>
              <a:off x="2021227" y="2151086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01" name="Rectangle 200"/>
            <p:cNvSpPr/>
            <p:nvPr/>
          </p:nvSpPr>
          <p:spPr>
            <a:xfrm>
              <a:off x="2129833" y="2151086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02" name="Rectangle 201"/>
            <p:cNvSpPr/>
            <p:nvPr/>
          </p:nvSpPr>
          <p:spPr>
            <a:xfrm>
              <a:off x="2238439" y="2151086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03" name="Rectangle 202"/>
            <p:cNvSpPr/>
            <p:nvPr/>
          </p:nvSpPr>
          <p:spPr>
            <a:xfrm>
              <a:off x="2349399" y="1838794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04" name="Rectangle 203"/>
            <p:cNvSpPr/>
            <p:nvPr/>
          </p:nvSpPr>
          <p:spPr>
            <a:xfrm>
              <a:off x="2458005" y="1838795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05" name="Rectangle 204"/>
            <p:cNvSpPr/>
            <p:nvPr/>
          </p:nvSpPr>
          <p:spPr>
            <a:xfrm>
              <a:off x="2566611" y="1838795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06" name="Rectangle 205"/>
            <p:cNvSpPr/>
            <p:nvPr/>
          </p:nvSpPr>
          <p:spPr>
            <a:xfrm>
              <a:off x="2675218" y="1838796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07" name="Rectangle 206"/>
            <p:cNvSpPr/>
            <p:nvPr/>
          </p:nvSpPr>
          <p:spPr>
            <a:xfrm>
              <a:off x="2349399" y="1942894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08" name="Rectangle 207"/>
            <p:cNvSpPr/>
            <p:nvPr/>
          </p:nvSpPr>
          <p:spPr>
            <a:xfrm>
              <a:off x="2458005" y="1942894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09" name="Rectangle 208"/>
            <p:cNvSpPr/>
            <p:nvPr/>
          </p:nvSpPr>
          <p:spPr>
            <a:xfrm>
              <a:off x="2566611" y="1942894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10" name="Rectangle 209"/>
            <p:cNvSpPr/>
            <p:nvPr/>
          </p:nvSpPr>
          <p:spPr>
            <a:xfrm>
              <a:off x="2675218" y="1942894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11" name="Rectangle 210"/>
            <p:cNvSpPr/>
            <p:nvPr/>
          </p:nvSpPr>
          <p:spPr>
            <a:xfrm>
              <a:off x="2349399" y="2046992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12" name="Rectangle 211"/>
            <p:cNvSpPr/>
            <p:nvPr/>
          </p:nvSpPr>
          <p:spPr>
            <a:xfrm>
              <a:off x="2458005" y="2046992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13" name="Rectangle 212"/>
            <p:cNvSpPr/>
            <p:nvPr/>
          </p:nvSpPr>
          <p:spPr>
            <a:xfrm>
              <a:off x="2566611" y="2046992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14" name="Rectangle 213"/>
            <p:cNvSpPr/>
            <p:nvPr/>
          </p:nvSpPr>
          <p:spPr>
            <a:xfrm>
              <a:off x="2675218" y="2046992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15" name="Rectangle 214"/>
            <p:cNvSpPr/>
            <p:nvPr/>
          </p:nvSpPr>
          <p:spPr>
            <a:xfrm>
              <a:off x="2349399" y="2151089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16" name="Rectangle 215"/>
            <p:cNvSpPr/>
            <p:nvPr/>
          </p:nvSpPr>
          <p:spPr>
            <a:xfrm>
              <a:off x="2458005" y="2151089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17" name="Rectangle 216"/>
            <p:cNvSpPr/>
            <p:nvPr/>
          </p:nvSpPr>
          <p:spPr>
            <a:xfrm>
              <a:off x="2566611" y="2151089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18" name="Rectangle 217"/>
            <p:cNvSpPr/>
            <p:nvPr/>
          </p:nvSpPr>
          <p:spPr>
            <a:xfrm>
              <a:off x="2675218" y="2151089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19" name="Rectangle 218"/>
            <p:cNvSpPr/>
            <p:nvPr/>
          </p:nvSpPr>
          <p:spPr>
            <a:xfrm>
              <a:off x="1039057" y="2669323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20" name="Rectangle 219"/>
            <p:cNvSpPr/>
            <p:nvPr/>
          </p:nvSpPr>
          <p:spPr>
            <a:xfrm>
              <a:off x="1147663" y="2669323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21" name="Rectangle 220"/>
            <p:cNvSpPr/>
            <p:nvPr/>
          </p:nvSpPr>
          <p:spPr>
            <a:xfrm>
              <a:off x="1256270" y="2669323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22" name="Rectangle 221"/>
            <p:cNvSpPr/>
            <p:nvPr/>
          </p:nvSpPr>
          <p:spPr>
            <a:xfrm>
              <a:off x="1364876" y="2669323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23" name="Rectangle 222"/>
            <p:cNvSpPr/>
            <p:nvPr/>
          </p:nvSpPr>
          <p:spPr>
            <a:xfrm>
              <a:off x="1039057" y="2773414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24" name="Rectangle 223"/>
            <p:cNvSpPr/>
            <p:nvPr/>
          </p:nvSpPr>
          <p:spPr>
            <a:xfrm>
              <a:off x="1147663" y="2773414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25" name="Rectangle 224"/>
            <p:cNvSpPr/>
            <p:nvPr/>
          </p:nvSpPr>
          <p:spPr>
            <a:xfrm>
              <a:off x="1256270" y="2773414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26" name="Rectangle 225"/>
            <p:cNvSpPr/>
            <p:nvPr/>
          </p:nvSpPr>
          <p:spPr>
            <a:xfrm>
              <a:off x="1364876" y="2773414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27" name="Rectangle 226"/>
            <p:cNvSpPr/>
            <p:nvPr/>
          </p:nvSpPr>
          <p:spPr>
            <a:xfrm>
              <a:off x="1039057" y="2877505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28" name="Rectangle 227"/>
            <p:cNvSpPr/>
            <p:nvPr/>
          </p:nvSpPr>
          <p:spPr>
            <a:xfrm>
              <a:off x="1147663" y="2877505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29" name="Rectangle 228"/>
            <p:cNvSpPr/>
            <p:nvPr/>
          </p:nvSpPr>
          <p:spPr>
            <a:xfrm>
              <a:off x="1256270" y="2877505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30" name="Rectangle 229"/>
            <p:cNvSpPr/>
            <p:nvPr/>
          </p:nvSpPr>
          <p:spPr>
            <a:xfrm>
              <a:off x="1364876" y="2877505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31" name="Rectangle 230"/>
            <p:cNvSpPr/>
            <p:nvPr/>
          </p:nvSpPr>
          <p:spPr>
            <a:xfrm>
              <a:off x="1039057" y="2981597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32" name="Rectangle 231"/>
            <p:cNvSpPr/>
            <p:nvPr/>
          </p:nvSpPr>
          <p:spPr>
            <a:xfrm>
              <a:off x="1147663" y="2981597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33" name="Rectangle 232"/>
            <p:cNvSpPr/>
            <p:nvPr/>
          </p:nvSpPr>
          <p:spPr>
            <a:xfrm>
              <a:off x="1256270" y="2981597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34" name="Rectangle 233"/>
            <p:cNvSpPr/>
            <p:nvPr/>
          </p:nvSpPr>
          <p:spPr>
            <a:xfrm>
              <a:off x="1364876" y="2981597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35" name="Rectangle 234"/>
            <p:cNvSpPr/>
            <p:nvPr/>
          </p:nvSpPr>
          <p:spPr>
            <a:xfrm>
              <a:off x="1475836" y="2669323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36" name="Rectangle 235"/>
            <p:cNvSpPr/>
            <p:nvPr/>
          </p:nvSpPr>
          <p:spPr>
            <a:xfrm>
              <a:off x="1584442" y="2669323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37" name="Rectangle 236"/>
            <p:cNvSpPr/>
            <p:nvPr/>
          </p:nvSpPr>
          <p:spPr>
            <a:xfrm>
              <a:off x="1693048" y="2669323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38" name="Rectangle 237"/>
            <p:cNvSpPr/>
            <p:nvPr/>
          </p:nvSpPr>
          <p:spPr>
            <a:xfrm>
              <a:off x="1801655" y="2669323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39" name="Rectangle 238"/>
            <p:cNvSpPr/>
            <p:nvPr/>
          </p:nvSpPr>
          <p:spPr>
            <a:xfrm>
              <a:off x="1475836" y="2773414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40" name="Rectangle 239"/>
            <p:cNvSpPr/>
            <p:nvPr/>
          </p:nvSpPr>
          <p:spPr>
            <a:xfrm>
              <a:off x="1584442" y="2773414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41" name="Rectangle 240"/>
            <p:cNvSpPr/>
            <p:nvPr/>
          </p:nvSpPr>
          <p:spPr>
            <a:xfrm>
              <a:off x="1693048" y="2773414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42" name="Rectangle 241"/>
            <p:cNvSpPr/>
            <p:nvPr/>
          </p:nvSpPr>
          <p:spPr>
            <a:xfrm>
              <a:off x="1801655" y="2773414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43" name="Rectangle 242"/>
            <p:cNvSpPr/>
            <p:nvPr/>
          </p:nvSpPr>
          <p:spPr>
            <a:xfrm>
              <a:off x="1475836" y="2877505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44" name="Rectangle 243"/>
            <p:cNvSpPr/>
            <p:nvPr/>
          </p:nvSpPr>
          <p:spPr>
            <a:xfrm>
              <a:off x="1584442" y="2877505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45" name="Rectangle 244"/>
            <p:cNvSpPr/>
            <p:nvPr/>
          </p:nvSpPr>
          <p:spPr>
            <a:xfrm>
              <a:off x="1693048" y="2877505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46" name="Rectangle 245"/>
            <p:cNvSpPr/>
            <p:nvPr/>
          </p:nvSpPr>
          <p:spPr>
            <a:xfrm>
              <a:off x="1801655" y="2877505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47" name="Rectangle 246"/>
            <p:cNvSpPr/>
            <p:nvPr/>
          </p:nvSpPr>
          <p:spPr>
            <a:xfrm>
              <a:off x="1475836" y="2981597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48" name="Rectangle 247"/>
            <p:cNvSpPr/>
            <p:nvPr/>
          </p:nvSpPr>
          <p:spPr>
            <a:xfrm>
              <a:off x="1584442" y="2981597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49" name="Rectangle 248"/>
            <p:cNvSpPr/>
            <p:nvPr/>
          </p:nvSpPr>
          <p:spPr>
            <a:xfrm>
              <a:off x="1693048" y="2981597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50" name="Rectangle 249"/>
            <p:cNvSpPr/>
            <p:nvPr/>
          </p:nvSpPr>
          <p:spPr>
            <a:xfrm>
              <a:off x="1801655" y="2981597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51" name="Rectangle 250"/>
            <p:cNvSpPr/>
            <p:nvPr/>
          </p:nvSpPr>
          <p:spPr>
            <a:xfrm>
              <a:off x="1912614" y="2669323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52" name="Rectangle 251"/>
            <p:cNvSpPr/>
            <p:nvPr/>
          </p:nvSpPr>
          <p:spPr>
            <a:xfrm>
              <a:off x="2021220" y="2669323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53" name="Rectangle 252"/>
            <p:cNvSpPr/>
            <p:nvPr/>
          </p:nvSpPr>
          <p:spPr>
            <a:xfrm>
              <a:off x="2129827" y="2669323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54" name="Rectangle 253"/>
            <p:cNvSpPr/>
            <p:nvPr/>
          </p:nvSpPr>
          <p:spPr>
            <a:xfrm>
              <a:off x="2238433" y="2669323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55" name="Rectangle 254"/>
            <p:cNvSpPr/>
            <p:nvPr/>
          </p:nvSpPr>
          <p:spPr>
            <a:xfrm>
              <a:off x="1912614" y="2773414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56" name="Rectangle 255"/>
            <p:cNvSpPr/>
            <p:nvPr/>
          </p:nvSpPr>
          <p:spPr>
            <a:xfrm>
              <a:off x="2021220" y="2773414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57" name="Rectangle 256"/>
            <p:cNvSpPr/>
            <p:nvPr/>
          </p:nvSpPr>
          <p:spPr>
            <a:xfrm>
              <a:off x="2129827" y="2773414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58" name="Rectangle 257"/>
            <p:cNvSpPr/>
            <p:nvPr/>
          </p:nvSpPr>
          <p:spPr>
            <a:xfrm>
              <a:off x="2238433" y="2773414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59" name="Rectangle 258"/>
            <p:cNvSpPr/>
            <p:nvPr/>
          </p:nvSpPr>
          <p:spPr>
            <a:xfrm>
              <a:off x="1912614" y="2877505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60" name="Rectangle 259"/>
            <p:cNvSpPr/>
            <p:nvPr/>
          </p:nvSpPr>
          <p:spPr>
            <a:xfrm>
              <a:off x="2021220" y="2877505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61" name="Rectangle 260"/>
            <p:cNvSpPr/>
            <p:nvPr/>
          </p:nvSpPr>
          <p:spPr>
            <a:xfrm>
              <a:off x="2129827" y="2877505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62" name="Rectangle 261"/>
            <p:cNvSpPr/>
            <p:nvPr/>
          </p:nvSpPr>
          <p:spPr>
            <a:xfrm>
              <a:off x="2238433" y="2877505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63" name="Rectangle 262"/>
            <p:cNvSpPr/>
            <p:nvPr/>
          </p:nvSpPr>
          <p:spPr>
            <a:xfrm>
              <a:off x="1912614" y="2981597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64" name="Rectangle 263"/>
            <p:cNvSpPr/>
            <p:nvPr/>
          </p:nvSpPr>
          <p:spPr>
            <a:xfrm>
              <a:off x="2021220" y="2981597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65" name="Rectangle 264"/>
            <p:cNvSpPr/>
            <p:nvPr/>
          </p:nvSpPr>
          <p:spPr>
            <a:xfrm>
              <a:off x="2129827" y="2981597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66" name="Rectangle 265"/>
            <p:cNvSpPr/>
            <p:nvPr/>
          </p:nvSpPr>
          <p:spPr>
            <a:xfrm>
              <a:off x="2238433" y="2981597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67" name="Rectangle 266"/>
            <p:cNvSpPr/>
            <p:nvPr/>
          </p:nvSpPr>
          <p:spPr>
            <a:xfrm>
              <a:off x="2349393" y="2669323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68" name="Rectangle 267"/>
            <p:cNvSpPr/>
            <p:nvPr/>
          </p:nvSpPr>
          <p:spPr>
            <a:xfrm>
              <a:off x="2457999" y="2669323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69" name="Rectangle 268"/>
            <p:cNvSpPr/>
            <p:nvPr/>
          </p:nvSpPr>
          <p:spPr>
            <a:xfrm>
              <a:off x="2566605" y="2669323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70" name="Rectangle 269"/>
            <p:cNvSpPr/>
            <p:nvPr/>
          </p:nvSpPr>
          <p:spPr>
            <a:xfrm>
              <a:off x="2675212" y="2669323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71" name="Rectangle 270"/>
            <p:cNvSpPr/>
            <p:nvPr/>
          </p:nvSpPr>
          <p:spPr>
            <a:xfrm>
              <a:off x="2349393" y="2773414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72" name="Rectangle 271"/>
            <p:cNvSpPr/>
            <p:nvPr/>
          </p:nvSpPr>
          <p:spPr>
            <a:xfrm>
              <a:off x="2457999" y="2773414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73" name="Rectangle 272"/>
            <p:cNvSpPr/>
            <p:nvPr/>
          </p:nvSpPr>
          <p:spPr>
            <a:xfrm>
              <a:off x="2566605" y="2773414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74" name="Rectangle 273"/>
            <p:cNvSpPr/>
            <p:nvPr/>
          </p:nvSpPr>
          <p:spPr>
            <a:xfrm>
              <a:off x="2675212" y="2773414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75" name="Rectangle 274"/>
            <p:cNvSpPr/>
            <p:nvPr/>
          </p:nvSpPr>
          <p:spPr>
            <a:xfrm>
              <a:off x="2349393" y="2877505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76" name="Rectangle 275"/>
            <p:cNvSpPr/>
            <p:nvPr/>
          </p:nvSpPr>
          <p:spPr>
            <a:xfrm>
              <a:off x="2457999" y="2877505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77" name="Rectangle 276"/>
            <p:cNvSpPr/>
            <p:nvPr/>
          </p:nvSpPr>
          <p:spPr>
            <a:xfrm>
              <a:off x="2566605" y="2877505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78" name="Rectangle 277"/>
            <p:cNvSpPr/>
            <p:nvPr/>
          </p:nvSpPr>
          <p:spPr>
            <a:xfrm>
              <a:off x="2675212" y="2877505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79" name="Rectangle 278"/>
            <p:cNvSpPr/>
            <p:nvPr/>
          </p:nvSpPr>
          <p:spPr>
            <a:xfrm>
              <a:off x="2349393" y="2981597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80" name="Rectangle 279"/>
            <p:cNvSpPr/>
            <p:nvPr/>
          </p:nvSpPr>
          <p:spPr>
            <a:xfrm>
              <a:off x="2457999" y="2981597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81" name="Rectangle 280"/>
            <p:cNvSpPr/>
            <p:nvPr/>
          </p:nvSpPr>
          <p:spPr>
            <a:xfrm>
              <a:off x="2566605" y="2981597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82" name="Rectangle 281"/>
            <p:cNvSpPr/>
            <p:nvPr/>
          </p:nvSpPr>
          <p:spPr>
            <a:xfrm>
              <a:off x="2675212" y="2981597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grpSp>
          <p:nvGrpSpPr>
            <p:cNvPr id="283" name="Group 282"/>
            <p:cNvGrpSpPr/>
            <p:nvPr/>
          </p:nvGrpSpPr>
          <p:grpSpPr>
            <a:xfrm>
              <a:off x="1017612" y="1384947"/>
              <a:ext cx="458044" cy="491705"/>
              <a:chOff x="2740772" y="5907036"/>
              <a:chExt cx="569359" cy="637712"/>
            </a:xfrm>
          </p:grpSpPr>
          <p:sp>
            <p:nvSpPr>
              <p:cNvPr id="418" name="TextBox 417"/>
              <p:cNvSpPr txBox="1"/>
              <p:nvPr/>
            </p:nvSpPr>
            <p:spPr>
              <a:xfrm>
                <a:off x="2743202" y="5910680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19" name="TextBox 418"/>
              <p:cNvSpPr txBox="1"/>
              <p:nvPr/>
            </p:nvSpPr>
            <p:spPr>
              <a:xfrm>
                <a:off x="2873656" y="590946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20" name="TextBox 419"/>
              <p:cNvSpPr txBox="1"/>
              <p:nvPr/>
            </p:nvSpPr>
            <p:spPr>
              <a:xfrm>
                <a:off x="3004111" y="590825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21" name="TextBox 420"/>
              <p:cNvSpPr txBox="1"/>
              <p:nvPr/>
            </p:nvSpPr>
            <p:spPr>
              <a:xfrm>
                <a:off x="3141880" y="590703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22" name="TextBox 421"/>
              <p:cNvSpPr txBox="1"/>
              <p:nvPr/>
            </p:nvSpPr>
            <p:spPr>
              <a:xfrm>
                <a:off x="2741986" y="6055765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23" name="TextBox 422"/>
              <p:cNvSpPr txBox="1"/>
              <p:nvPr/>
            </p:nvSpPr>
            <p:spPr>
              <a:xfrm>
                <a:off x="2872440" y="605455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24" name="TextBox 423"/>
              <p:cNvSpPr txBox="1"/>
              <p:nvPr/>
            </p:nvSpPr>
            <p:spPr>
              <a:xfrm>
                <a:off x="3002896" y="605333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25" name="TextBox 424"/>
              <p:cNvSpPr txBox="1"/>
              <p:nvPr/>
            </p:nvSpPr>
            <p:spPr>
              <a:xfrm>
                <a:off x="3140666" y="605212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26" name="TextBox 425"/>
              <p:cNvSpPr txBox="1"/>
              <p:nvPr/>
            </p:nvSpPr>
            <p:spPr>
              <a:xfrm>
                <a:off x="2741986" y="6180120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27" name="TextBox 426"/>
              <p:cNvSpPr txBox="1"/>
              <p:nvPr/>
            </p:nvSpPr>
            <p:spPr>
              <a:xfrm>
                <a:off x="2872440" y="6178907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28" name="TextBox 427"/>
              <p:cNvSpPr txBox="1"/>
              <p:nvPr/>
            </p:nvSpPr>
            <p:spPr>
              <a:xfrm>
                <a:off x="3002896" y="6177690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29" name="TextBox 428"/>
              <p:cNvSpPr txBox="1"/>
              <p:nvPr/>
            </p:nvSpPr>
            <p:spPr>
              <a:xfrm>
                <a:off x="3140666" y="6176477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30" name="TextBox 429"/>
              <p:cNvSpPr txBox="1"/>
              <p:nvPr/>
            </p:nvSpPr>
            <p:spPr>
              <a:xfrm>
                <a:off x="2740772" y="632520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31" name="TextBox 430"/>
              <p:cNvSpPr txBox="1"/>
              <p:nvPr/>
            </p:nvSpPr>
            <p:spPr>
              <a:xfrm>
                <a:off x="2871226" y="632399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32" name="TextBox 431"/>
              <p:cNvSpPr txBox="1"/>
              <p:nvPr/>
            </p:nvSpPr>
            <p:spPr>
              <a:xfrm>
                <a:off x="3001681" y="6322770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33" name="TextBox 432"/>
              <p:cNvSpPr txBox="1"/>
              <p:nvPr/>
            </p:nvSpPr>
            <p:spPr>
              <a:xfrm>
                <a:off x="3139452" y="632520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284" name="Group 283"/>
            <p:cNvGrpSpPr/>
            <p:nvPr/>
          </p:nvGrpSpPr>
          <p:grpSpPr>
            <a:xfrm>
              <a:off x="1899864" y="1401385"/>
              <a:ext cx="458044" cy="491705"/>
              <a:chOff x="3266237" y="5905821"/>
              <a:chExt cx="569359" cy="637712"/>
            </a:xfrm>
          </p:grpSpPr>
          <p:sp>
            <p:nvSpPr>
              <p:cNvPr id="402" name="TextBox 401"/>
              <p:cNvSpPr txBox="1"/>
              <p:nvPr/>
            </p:nvSpPr>
            <p:spPr>
              <a:xfrm>
                <a:off x="3268667" y="5909465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03" name="TextBox 402"/>
              <p:cNvSpPr txBox="1"/>
              <p:nvPr/>
            </p:nvSpPr>
            <p:spPr>
              <a:xfrm>
                <a:off x="3399121" y="590825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04" name="TextBox 403"/>
              <p:cNvSpPr txBox="1"/>
              <p:nvPr/>
            </p:nvSpPr>
            <p:spPr>
              <a:xfrm>
                <a:off x="3529576" y="590703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05" name="TextBox 404"/>
              <p:cNvSpPr txBox="1"/>
              <p:nvPr/>
            </p:nvSpPr>
            <p:spPr>
              <a:xfrm>
                <a:off x="3667345" y="590582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06" name="TextBox 405"/>
              <p:cNvSpPr txBox="1"/>
              <p:nvPr/>
            </p:nvSpPr>
            <p:spPr>
              <a:xfrm>
                <a:off x="3267451" y="6054550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07" name="TextBox 406"/>
              <p:cNvSpPr txBox="1"/>
              <p:nvPr/>
            </p:nvSpPr>
            <p:spPr>
              <a:xfrm>
                <a:off x="3397905" y="605333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08" name="TextBox 407"/>
              <p:cNvSpPr txBox="1"/>
              <p:nvPr/>
            </p:nvSpPr>
            <p:spPr>
              <a:xfrm>
                <a:off x="3528361" y="605212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09" name="TextBox 408"/>
              <p:cNvSpPr txBox="1"/>
              <p:nvPr/>
            </p:nvSpPr>
            <p:spPr>
              <a:xfrm>
                <a:off x="3666131" y="605090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10" name="TextBox 409"/>
              <p:cNvSpPr txBox="1"/>
              <p:nvPr/>
            </p:nvSpPr>
            <p:spPr>
              <a:xfrm>
                <a:off x="3267451" y="6178905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11" name="TextBox 410"/>
              <p:cNvSpPr txBox="1"/>
              <p:nvPr/>
            </p:nvSpPr>
            <p:spPr>
              <a:xfrm>
                <a:off x="3397905" y="6177692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12" name="TextBox 411"/>
              <p:cNvSpPr txBox="1"/>
              <p:nvPr/>
            </p:nvSpPr>
            <p:spPr>
              <a:xfrm>
                <a:off x="3528361" y="6176475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13" name="TextBox 412"/>
              <p:cNvSpPr txBox="1"/>
              <p:nvPr/>
            </p:nvSpPr>
            <p:spPr>
              <a:xfrm>
                <a:off x="3666131" y="6175262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14" name="TextBox 413"/>
              <p:cNvSpPr txBox="1"/>
              <p:nvPr/>
            </p:nvSpPr>
            <p:spPr>
              <a:xfrm>
                <a:off x="3266237" y="632399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15" name="TextBox 414"/>
              <p:cNvSpPr txBox="1"/>
              <p:nvPr/>
            </p:nvSpPr>
            <p:spPr>
              <a:xfrm>
                <a:off x="3396691" y="632277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16" name="TextBox 415"/>
              <p:cNvSpPr txBox="1"/>
              <p:nvPr/>
            </p:nvSpPr>
            <p:spPr>
              <a:xfrm>
                <a:off x="3527146" y="6321560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17" name="TextBox 416"/>
              <p:cNvSpPr txBox="1"/>
              <p:nvPr/>
            </p:nvSpPr>
            <p:spPr>
              <a:xfrm>
                <a:off x="3664917" y="632034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285" name="Group 284"/>
            <p:cNvGrpSpPr/>
            <p:nvPr/>
          </p:nvGrpSpPr>
          <p:grpSpPr>
            <a:xfrm>
              <a:off x="1449660" y="1785167"/>
              <a:ext cx="458044" cy="491705"/>
              <a:chOff x="3266237" y="5905821"/>
              <a:chExt cx="569359" cy="637712"/>
            </a:xfrm>
          </p:grpSpPr>
          <p:sp>
            <p:nvSpPr>
              <p:cNvPr id="386" name="TextBox 385"/>
              <p:cNvSpPr txBox="1"/>
              <p:nvPr/>
            </p:nvSpPr>
            <p:spPr>
              <a:xfrm>
                <a:off x="3268667" y="5909465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87" name="TextBox 386"/>
              <p:cNvSpPr txBox="1"/>
              <p:nvPr/>
            </p:nvSpPr>
            <p:spPr>
              <a:xfrm>
                <a:off x="3399121" y="590825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88" name="TextBox 387"/>
              <p:cNvSpPr txBox="1"/>
              <p:nvPr/>
            </p:nvSpPr>
            <p:spPr>
              <a:xfrm>
                <a:off x="3529576" y="590703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89" name="TextBox 388"/>
              <p:cNvSpPr txBox="1"/>
              <p:nvPr/>
            </p:nvSpPr>
            <p:spPr>
              <a:xfrm>
                <a:off x="3667345" y="590582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90" name="TextBox 389"/>
              <p:cNvSpPr txBox="1"/>
              <p:nvPr/>
            </p:nvSpPr>
            <p:spPr>
              <a:xfrm>
                <a:off x="3267451" y="6054550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91" name="TextBox 390"/>
              <p:cNvSpPr txBox="1"/>
              <p:nvPr/>
            </p:nvSpPr>
            <p:spPr>
              <a:xfrm>
                <a:off x="3397905" y="605333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92" name="TextBox 391"/>
              <p:cNvSpPr txBox="1"/>
              <p:nvPr/>
            </p:nvSpPr>
            <p:spPr>
              <a:xfrm>
                <a:off x="3528361" y="605212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93" name="TextBox 392"/>
              <p:cNvSpPr txBox="1"/>
              <p:nvPr/>
            </p:nvSpPr>
            <p:spPr>
              <a:xfrm>
                <a:off x="3666131" y="605090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94" name="TextBox 393"/>
              <p:cNvSpPr txBox="1"/>
              <p:nvPr/>
            </p:nvSpPr>
            <p:spPr>
              <a:xfrm>
                <a:off x="3267451" y="6178905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95" name="TextBox 394"/>
              <p:cNvSpPr txBox="1"/>
              <p:nvPr/>
            </p:nvSpPr>
            <p:spPr>
              <a:xfrm>
                <a:off x="3397905" y="6177692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96" name="TextBox 395"/>
              <p:cNvSpPr txBox="1"/>
              <p:nvPr/>
            </p:nvSpPr>
            <p:spPr>
              <a:xfrm>
                <a:off x="3528361" y="6176475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97" name="TextBox 396"/>
              <p:cNvSpPr txBox="1"/>
              <p:nvPr/>
            </p:nvSpPr>
            <p:spPr>
              <a:xfrm>
                <a:off x="3666131" y="6175262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98" name="TextBox 397"/>
              <p:cNvSpPr txBox="1"/>
              <p:nvPr/>
            </p:nvSpPr>
            <p:spPr>
              <a:xfrm>
                <a:off x="3266237" y="632399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99" name="TextBox 398"/>
              <p:cNvSpPr txBox="1"/>
              <p:nvPr/>
            </p:nvSpPr>
            <p:spPr>
              <a:xfrm>
                <a:off x="3396691" y="632277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00" name="TextBox 399"/>
              <p:cNvSpPr txBox="1"/>
              <p:nvPr/>
            </p:nvSpPr>
            <p:spPr>
              <a:xfrm>
                <a:off x="3527146" y="6321560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01" name="TextBox 400"/>
              <p:cNvSpPr txBox="1"/>
              <p:nvPr/>
            </p:nvSpPr>
            <p:spPr>
              <a:xfrm>
                <a:off x="3664917" y="632034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286" name="Group 285"/>
            <p:cNvGrpSpPr/>
            <p:nvPr/>
          </p:nvGrpSpPr>
          <p:grpSpPr>
            <a:xfrm>
              <a:off x="1017612" y="1785167"/>
              <a:ext cx="458044" cy="491705"/>
              <a:chOff x="3266237" y="5905821"/>
              <a:chExt cx="569359" cy="637712"/>
            </a:xfrm>
          </p:grpSpPr>
          <p:sp>
            <p:nvSpPr>
              <p:cNvPr id="370" name="TextBox 369"/>
              <p:cNvSpPr txBox="1"/>
              <p:nvPr/>
            </p:nvSpPr>
            <p:spPr>
              <a:xfrm>
                <a:off x="3268667" y="5909465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1" name="TextBox 370"/>
              <p:cNvSpPr txBox="1"/>
              <p:nvPr/>
            </p:nvSpPr>
            <p:spPr>
              <a:xfrm>
                <a:off x="3399121" y="590825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2" name="TextBox 371"/>
              <p:cNvSpPr txBox="1"/>
              <p:nvPr/>
            </p:nvSpPr>
            <p:spPr>
              <a:xfrm>
                <a:off x="3529576" y="590703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3" name="TextBox 372"/>
              <p:cNvSpPr txBox="1"/>
              <p:nvPr/>
            </p:nvSpPr>
            <p:spPr>
              <a:xfrm>
                <a:off x="3667345" y="590582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4" name="TextBox 373"/>
              <p:cNvSpPr txBox="1"/>
              <p:nvPr/>
            </p:nvSpPr>
            <p:spPr>
              <a:xfrm>
                <a:off x="3267451" y="6054550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5" name="TextBox 374"/>
              <p:cNvSpPr txBox="1"/>
              <p:nvPr/>
            </p:nvSpPr>
            <p:spPr>
              <a:xfrm>
                <a:off x="3397905" y="605333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6" name="TextBox 375"/>
              <p:cNvSpPr txBox="1"/>
              <p:nvPr/>
            </p:nvSpPr>
            <p:spPr>
              <a:xfrm>
                <a:off x="3528361" y="605212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7" name="TextBox 376"/>
              <p:cNvSpPr txBox="1"/>
              <p:nvPr/>
            </p:nvSpPr>
            <p:spPr>
              <a:xfrm>
                <a:off x="3666131" y="605090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8" name="TextBox 377"/>
              <p:cNvSpPr txBox="1"/>
              <p:nvPr/>
            </p:nvSpPr>
            <p:spPr>
              <a:xfrm>
                <a:off x="3267451" y="6178905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9" name="TextBox 378"/>
              <p:cNvSpPr txBox="1"/>
              <p:nvPr/>
            </p:nvSpPr>
            <p:spPr>
              <a:xfrm>
                <a:off x="3397905" y="6177692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80" name="TextBox 379"/>
              <p:cNvSpPr txBox="1"/>
              <p:nvPr/>
            </p:nvSpPr>
            <p:spPr>
              <a:xfrm>
                <a:off x="3528361" y="6176475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81" name="TextBox 380"/>
              <p:cNvSpPr txBox="1"/>
              <p:nvPr/>
            </p:nvSpPr>
            <p:spPr>
              <a:xfrm>
                <a:off x="3666131" y="6175262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82" name="TextBox 381"/>
              <p:cNvSpPr txBox="1"/>
              <p:nvPr/>
            </p:nvSpPr>
            <p:spPr>
              <a:xfrm>
                <a:off x="3266237" y="632399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83" name="TextBox 382"/>
              <p:cNvSpPr txBox="1"/>
              <p:nvPr/>
            </p:nvSpPr>
            <p:spPr>
              <a:xfrm>
                <a:off x="3396691" y="632277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84" name="TextBox 383"/>
              <p:cNvSpPr txBox="1"/>
              <p:nvPr/>
            </p:nvSpPr>
            <p:spPr>
              <a:xfrm>
                <a:off x="3527146" y="6321560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85" name="TextBox 384"/>
              <p:cNvSpPr txBox="1"/>
              <p:nvPr/>
            </p:nvSpPr>
            <p:spPr>
              <a:xfrm>
                <a:off x="3664917" y="632034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287" name="Group 286"/>
            <p:cNvGrpSpPr/>
            <p:nvPr/>
          </p:nvGrpSpPr>
          <p:grpSpPr>
            <a:xfrm>
              <a:off x="1017612" y="2204864"/>
              <a:ext cx="458044" cy="491705"/>
              <a:chOff x="3266237" y="5905821"/>
              <a:chExt cx="569359" cy="637712"/>
            </a:xfrm>
          </p:grpSpPr>
          <p:sp>
            <p:nvSpPr>
              <p:cNvPr id="354" name="TextBox 353"/>
              <p:cNvSpPr txBox="1"/>
              <p:nvPr/>
            </p:nvSpPr>
            <p:spPr>
              <a:xfrm>
                <a:off x="3268667" y="5909465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55" name="TextBox 354"/>
              <p:cNvSpPr txBox="1"/>
              <p:nvPr/>
            </p:nvSpPr>
            <p:spPr>
              <a:xfrm>
                <a:off x="3399121" y="590825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56" name="TextBox 355"/>
              <p:cNvSpPr txBox="1"/>
              <p:nvPr/>
            </p:nvSpPr>
            <p:spPr>
              <a:xfrm>
                <a:off x="3529576" y="590703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57" name="TextBox 356"/>
              <p:cNvSpPr txBox="1"/>
              <p:nvPr/>
            </p:nvSpPr>
            <p:spPr>
              <a:xfrm>
                <a:off x="3667345" y="590582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58" name="TextBox 357"/>
              <p:cNvSpPr txBox="1"/>
              <p:nvPr/>
            </p:nvSpPr>
            <p:spPr>
              <a:xfrm>
                <a:off x="3267451" y="6054550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59" name="TextBox 358"/>
              <p:cNvSpPr txBox="1"/>
              <p:nvPr/>
            </p:nvSpPr>
            <p:spPr>
              <a:xfrm>
                <a:off x="3397905" y="605333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60" name="TextBox 359"/>
              <p:cNvSpPr txBox="1"/>
              <p:nvPr/>
            </p:nvSpPr>
            <p:spPr>
              <a:xfrm>
                <a:off x="3528361" y="605212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61" name="TextBox 360"/>
              <p:cNvSpPr txBox="1"/>
              <p:nvPr/>
            </p:nvSpPr>
            <p:spPr>
              <a:xfrm>
                <a:off x="3666131" y="605090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62" name="TextBox 361"/>
              <p:cNvSpPr txBox="1"/>
              <p:nvPr/>
            </p:nvSpPr>
            <p:spPr>
              <a:xfrm>
                <a:off x="3267451" y="6178905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63" name="TextBox 362"/>
              <p:cNvSpPr txBox="1"/>
              <p:nvPr/>
            </p:nvSpPr>
            <p:spPr>
              <a:xfrm>
                <a:off x="3397905" y="6177692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64" name="TextBox 363"/>
              <p:cNvSpPr txBox="1"/>
              <p:nvPr/>
            </p:nvSpPr>
            <p:spPr>
              <a:xfrm>
                <a:off x="3528361" y="6176475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65" name="TextBox 364"/>
              <p:cNvSpPr txBox="1"/>
              <p:nvPr/>
            </p:nvSpPr>
            <p:spPr>
              <a:xfrm>
                <a:off x="3666131" y="6175262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66" name="TextBox 365"/>
              <p:cNvSpPr txBox="1"/>
              <p:nvPr/>
            </p:nvSpPr>
            <p:spPr>
              <a:xfrm>
                <a:off x="3266237" y="632399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67" name="TextBox 366"/>
              <p:cNvSpPr txBox="1"/>
              <p:nvPr/>
            </p:nvSpPr>
            <p:spPr>
              <a:xfrm>
                <a:off x="3396691" y="632277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68" name="TextBox 367"/>
              <p:cNvSpPr txBox="1"/>
              <p:nvPr/>
            </p:nvSpPr>
            <p:spPr>
              <a:xfrm>
                <a:off x="3527146" y="6321560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69" name="TextBox 368"/>
              <p:cNvSpPr txBox="1"/>
              <p:nvPr/>
            </p:nvSpPr>
            <p:spPr>
              <a:xfrm>
                <a:off x="3664917" y="632034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288" name="Group 287"/>
            <p:cNvGrpSpPr/>
            <p:nvPr/>
          </p:nvGrpSpPr>
          <p:grpSpPr>
            <a:xfrm>
              <a:off x="1017612" y="2649263"/>
              <a:ext cx="458044" cy="491705"/>
              <a:chOff x="3266237" y="5905821"/>
              <a:chExt cx="569359" cy="637712"/>
            </a:xfrm>
          </p:grpSpPr>
          <p:sp>
            <p:nvSpPr>
              <p:cNvPr id="338" name="TextBox 337"/>
              <p:cNvSpPr txBox="1"/>
              <p:nvPr/>
            </p:nvSpPr>
            <p:spPr>
              <a:xfrm>
                <a:off x="3268667" y="5909465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39" name="TextBox 338"/>
              <p:cNvSpPr txBox="1"/>
              <p:nvPr/>
            </p:nvSpPr>
            <p:spPr>
              <a:xfrm>
                <a:off x="3399121" y="590825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40" name="TextBox 339"/>
              <p:cNvSpPr txBox="1"/>
              <p:nvPr/>
            </p:nvSpPr>
            <p:spPr>
              <a:xfrm>
                <a:off x="3529576" y="590703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41" name="TextBox 340"/>
              <p:cNvSpPr txBox="1"/>
              <p:nvPr/>
            </p:nvSpPr>
            <p:spPr>
              <a:xfrm>
                <a:off x="3667345" y="590582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42" name="TextBox 341"/>
              <p:cNvSpPr txBox="1"/>
              <p:nvPr/>
            </p:nvSpPr>
            <p:spPr>
              <a:xfrm>
                <a:off x="3267451" y="6054550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43" name="TextBox 342"/>
              <p:cNvSpPr txBox="1"/>
              <p:nvPr/>
            </p:nvSpPr>
            <p:spPr>
              <a:xfrm>
                <a:off x="3397905" y="605333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44" name="TextBox 343"/>
              <p:cNvSpPr txBox="1"/>
              <p:nvPr/>
            </p:nvSpPr>
            <p:spPr>
              <a:xfrm>
                <a:off x="3528361" y="605212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45" name="TextBox 344"/>
              <p:cNvSpPr txBox="1"/>
              <p:nvPr/>
            </p:nvSpPr>
            <p:spPr>
              <a:xfrm>
                <a:off x="3666131" y="605090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46" name="TextBox 345"/>
              <p:cNvSpPr txBox="1"/>
              <p:nvPr/>
            </p:nvSpPr>
            <p:spPr>
              <a:xfrm>
                <a:off x="3267451" y="6178905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47" name="TextBox 346"/>
              <p:cNvSpPr txBox="1"/>
              <p:nvPr/>
            </p:nvSpPr>
            <p:spPr>
              <a:xfrm>
                <a:off x="3397905" y="6177692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48" name="TextBox 347"/>
              <p:cNvSpPr txBox="1"/>
              <p:nvPr/>
            </p:nvSpPr>
            <p:spPr>
              <a:xfrm>
                <a:off x="3528361" y="6176475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49" name="TextBox 348"/>
              <p:cNvSpPr txBox="1"/>
              <p:nvPr/>
            </p:nvSpPr>
            <p:spPr>
              <a:xfrm>
                <a:off x="3666131" y="6175262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50" name="TextBox 349"/>
              <p:cNvSpPr txBox="1"/>
              <p:nvPr/>
            </p:nvSpPr>
            <p:spPr>
              <a:xfrm>
                <a:off x="3266237" y="632399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51" name="TextBox 350"/>
              <p:cNvSpPr txBox="1"/>
              <p:nvPr/>
            </p:nvSpPr>
            <p:spPr>
              <a:xfrm>
                <a:off x="3396691" y="6322775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52" name="TextBox 351"/>
              <p:cNvSpPr txBox="1"/>
              <p:nvPr/>
            </p:nvSpPr>
            <p:spPr>
              <a:xfrm>
                <a:off x="3527146" y="6321562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53" name="TextBox 352"/>
              <p:cNvSpPr txBox="1"/>
              <p:nvPr/>
            </p:nvSpPr>
            <p:spPr>
              <a:xfrm>
                <a:off x="3664917" y="632034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289" name="Group 288"/>
            <p:cNvGrpSpPr/>
            <p:nvPr/>
          </p:nvGrpSpPr>
          <p:grpSpPr>
            <a:xfrm>
              <a:off x="1441820" y="1386821"/>
              <a:ext cx="458044" cy="491704"/>
              <a:chOff x="3266237" y="5905821"/>
              <a:chExt cx="569359" cy="637711"/>
            </a:xfrm>
          </p:grpSpPr>
          <p:sp>
            <p:nvSpPr>
              <p:cNvPr id="322" name="TextBox 321"/>
              <p:cNvSpPr txBox="1"/>
              <p:nvPr/>
            </p:nvSpPr>
            <p:spPr>
              <a:xfrm>
                <a:off x="3268667" y="5909465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23" name="TextBox 322"/>
              <p:cNvSpPr txBox="1"/>
              <p:nvPr/>
            </p:nvSpPr>
            <p:spPr>
              <a:xfrm>
                <a:off x="3399121" y="590825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24" name="TextBox 323"/>
              <p:cNvSpPr txBox="1"/>
              <p:nvPr/>
            </p:nvSpPr>
            <p:spPr>
              <a:xfrm>
                <a:off x="3529576" y="590703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25" name="TextBox 324"/>
              <p:cNvSpPr txBox="1"/>
              <p:nvPr/>
            </p:nvSpPr>
            <p:spPr>
              <a:xfrm>
                <a:off x="3667345" y="590582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26" name="TextBox 325"/>
              <p:cNvSpPr txBox="1"/>
              <p:nvPr/>
            </p:nvSpPr>
            <p:spPr>
              <a:xfrm>
                <a:off x="3267451" y="6054550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27" name="TextBox 326"/>
              <p:cNvSpPr txBox="1"/>
              <p:nvPr/>
            </p:nvSpPr>
            <p:spPr>
              <a:xfrm>
                <a:off x="3397905" y="605333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28" name="TextBox 327"/>
              <p:cNvSpPr txBox="1"/>
              <p:nvPr/>
            </p:nvSpPr>
            <p:spPr>
              <a:xfrm>
                <a:off x="3528361" y="605212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29" name="TextBox 328"/>
              <p:cNvSpPr txBox="1"/>
              <p:nvPr/>
            </p:nvSpPr>
            <p:spPr>
              <a:xfrm>
                <a:off x="3666131" y="605090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30" name="TextBox 329"/>
              <p:cNvSpPr txBox="1"/>
              <p:nvPr/>
            </p:nvSpPr>
            <p:spPr>
              <a:xfrm>
                <a:off x="3267451" y="6178903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31" name="TextBox 330"/>
              <p:cNvSpPr txBox="1"/>
              <p:nvPr/>
            </p:nvSpPr>
            <p:spPr>
              <a:xfrm>
                <a:off x="3397905" y="617769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32" name="TextBox 331"/>
              <p:cNvSpPr txBox="1"/>
              <p:nvPr/>
            </p:nvSpPr>
            <p:spPr>
              <a:xfrm>
                <a:off x="3528361" y="6176477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33" name="TextBox 332"/>
              <p:cNvSpPr txBox="1"/>
              <p:nvPr/>
            </p:nvSpPr>
            <p:spPr>
              <a:xfrm>
                <a:off x="3666131" y="6175260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34" name="TextBox 333"/>
              <p:cNvSpPr txBox="1"/>
              <p:nvPr/>
            </p:nvSpPr>
            <p:spPr>
              <a:xfrm>
                <a:off x="3266237" y="6323990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35" name="TextBox 334"/>
              <p:cNvSpPr txBox="1"/>
              <p:nvPr/>
            </p:nvSpPr>
            <p:spPr>
              <a:xfrm>
                <a:off x="3396691" y="632277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36" name="TextBox 335"/>
              <p:cNvSpPr txBox="1"/>
              <p:nvPr/>
            </p:nvSpPr>
            <p:spPr>
              <a:xfrm>
                <a:off x="3527146" y="632156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37" name="TextBox 336"/>
              <p:cNvSpPr txBox="1"/>
              <p:nvPr/>
            </p:nvSpPr>
            <p:spPr>
              <a:xfrm>
                <a:off x="3664917" y="632034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290" name="Group 289"/>
            <p:cNvGrpSpPr/>
            <p:nvPr/>
          </p:nvGrpSpPr>
          <p:grpSpPr>
            <a:xfrm>
              <a:off x="1449660" y="2204864"/>
              <a:ext cx="458044" cy="491704"/>
              <a:chOff x="3266237" y="5905821"/>
              <a:chExt cx="569359" cy="637711"/>
            </a:xfrm>
          </p:grpSpPr>
          <p:sp>
            <p:nvSpPr>
              <p:cNvPr id="306" name="TextBox 305"/>
              <p:cNvSpPr txBox="1"/>
              <p:nvPr/>
            </p:nvSpPr>
            <p:spPr>
              <a:xfrm>
                <a:off x="3268667" y="5909465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07" name="TextBox 306"/>
              <p:cNvSpPr txBox="1"/>
              <p:nvPr/>
            </p:nvSpPr>
            <p:spPr>
              <a:xfrm>
                <a:off x="3399121" y="590825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08" name="TextBox 307"/>
              <p:cNvSpPr txBox="1"/>
              <p:nvPr/>
            </p:nvSpPr>
            <p:spPr>
              <a:xfrm>
                <a:off x="3529576" y="590703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09" name="TextBox 308"/>
              <p:cNvSpPr txBox="1"/>
              <p:nvPr/>
            </p:nvSpPr>
            <p:spPr>
              <a:xfrm>
                <a:off x="3667345" y="590582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10" name="TextBox 309"/>
              <p:cNvSpPr txBox="1"/>
              <p:nvPr/>
            </p:nvSpPr>
            <p:spPr>
              <a:xfrm>
                <a:off x="3267451" y="6054550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11" name="TextBox 310"/>
              <p:cNvSpPr txBox="1"/>
              <p:nvPr/>
            </p:nvSpPr>
            <p:spPr>
              <a:xfrm>
                <a:off x="3397905" y="605333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12" name="TextBox 311"/>
              <p:cNvSpPr txBox="1"/>
              <p:nvPr/>
            </p:nvSpPr>
            <p:spPr>
              <a:xfrm>
                <a:off x="3528361" y="605212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13" name="TextBox 312"/>
              <p:cNvSpPr txBox="1"/>
              <p:nvPr/>
            </p:nvSpPr>
            <p:spPr>
              <a:xfrm>
                <a:off x="3666131" y="605090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14" name="TextBox 313"/>
              <p:cNvSpPr txBox="1"/>
              <p:nvPr/>
            </p:nvSpPr>
            <p:spPr>
              <a:xfrm>
                <a:off x="3267451" y="6178903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15" name="TextBox 314"/>
              <p:cNvSpPr txBox="1"/>
              <p:nvPr/>
            </p:nvSpPr>
            <p:spPr>
              <a:xfrm>
                <a:off x="3397905" y="617769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16" name="TextBox 315"/>
              <p:cNvSpPr txBox="1"/>
              <p:nvPr/>
            </p:nvSpPr>
            <p:spPr>
              <a:xfrm>
                <a:off x="3528361" y="6176477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17" name="TextBox 316"/>
              <p:cNvSpPr txBox="1"/>
              <p:nvPr/>
            </p:nvSpPr>
            <p:spPr>
              <a:xfrm>
                <a:off x="3666131" y="6175260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18" name="TextBox 317"/>
              <p:cNvSpPr txBox="1"/>
              <p:nvPr/>
            </p:nvSpPr>
            <p:spPr>
              <a:xfrm>
                <a:off x="3266237" y="6323990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19" name="TextBox 318"/>
              <p:cNvSpPr txBox="1"/>
              <p:nvPr/>
            </p:nvSpPr>
            <p:spPr>
              <a:xfrm>
                <a:off x="3396691" y="632277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20" name="TextBox 319"/>
              <p:cNvSpPr txBox="1"/>
              <p:nvPr/>
            </p:nvSpPr>
            <p:spPr>
              <a:xfrm>
                <a:off x="3527146" y="632156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21" name="TextBox 320"/>
              <p:cNvSpPr txBox="1"/>
              <p:nvPr/>
            </p:nvSpPr>
            <p:spPr>
              <a:xfrm>
                <a:off x="3664917" y="632034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291" name="Straight Connector 290"/>
            <p:cNvCxnSpPr/>
            <p:nvPr/>
          </p:nvCxnSpPr>
          <p:spPr bwMode="auto">
            <a:xfrm>
              <a:off x="1691680" y="1428126"/>
              <a:ext cx="0" cy="1130547"/>
            </a:xfrm>
            <a:prstGeom prst="line">
              <a:avLst/>
            </a:prstGeom>
            <a:noFill/>
            <a:ln w="15875" algn="ctr">
              <a:solidFill>
                <a:srgbClr val="00B050"/>
              </a:solidFill>
              <a:prstDash val="sysDash"/>
              <a:round/>
              <a:headEnd/>
              <a:tailEnd type="none" w="med" len="med"/>
            </a:ln>
          </p:spPr>
        </p:cxnSp>
        <p:cxnSp>
          <p:nvCxnSpPr>
            <p:cNvPr id="292" name="Straight Connector 291"/>
            <p:cNvCxnSpPr/>
            <p:nvPr/>
          </p:nvCxnSpPr>
          <p:spPr bwMode="auto">
            <a:xfrm>
              <a:off x="1045526" y="2558673"/>
              <a:ext cx="645416" cy="6231"/>
            </a:xfrm>
            <a:prstGeom prst="line">
              <a:avLst/>
            </a:prstGeom>
            <a:noFill/>
            <a:ln w="15875" algn="ctr">
              <a:solidFill>
                <a:srgbClr val="00B050"/>
              </a:solidFill>
              <a:prstDash val="sysDash"/>
              <a:round/>
              <a:headEnd/>
              <a:tailEnd type="none" w="med" len="med"/>
            </a:ln>
          </p:spPr>
        </p:cxnSp>
        <p:sp>
          <p:nvSpPr>
            <p:cNvPr id="293" name="Oval 292"/>
            <p:cNvSpPr>
              <a:spLocks noChangeAspect="1"/>
            </p:cNvSpPr>
            <p:nvPr/>
          </p:nvSpPr>
          <p:spPr bwMode="auto">
            <a:xfrm>
              <a:off x="1657985" y="2503966"/>
              <a:ext cx="45719" cy="60938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0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grpSp>
          <p:nvGrpSpPr>
            <p:cNvPr id="294" name="Group 293"/>
            <p:cNvGrpSpPr/>
            <p:nvPr/>
          </p:nvGrpSpPr>
          <p:grpSpPr>
            <a:xfrm>
              <a:off x="1055632" y="1474911"/>
              <a:ext cx="577714" cy="624121"/>
              <a:chOff x="6154528" y="2564904"/>
              <a:chExt cx="577714" cy="624121"/>
            </a:xfrm>
          </p:grpSpPr>
          <p:cxnSp>
            <p:nvCxnSpPr>
              <p:cNvPr id="296" name="Straight Arrow Connector 295"/>
              <p:cNvCxnSpPr/>
              <p:nvPr/>
            </p:nvCxnSpPr>
            <p:spPr>
              <a:xfrm>
                <a:off x="6156176" y="2567278"/>
                <a:ext cx="120013" cy="0"/>
              </a:xfrm>
              <a:prstGeom prst="straightConnector1">
                <a:avLst/>
              </a:prstGeom>
              <a:ln w="3175">
                <a:solidFill>
                  <a:srgbClr val="00B050"/>
                </a:solidFill>
                <a:headEnd type="stealth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7" name="Straight Arrow Connector 296"/>
              <p:cNvCxnSpPr/>
              <p:nvPr/>
            </p:nvCxnSpPr>
            <p:spPr>
              <a:xfrm flipH="1">
                <a:off x="6156176" y="2567278"/>
                <a:ext cx="120013" cy="123342"/>
              </a:xfrm>
              <a:prstGeom prst="straightConnector1">
                <a:avLst/>
              </a:prstGeom>
              <a:ln w="3175">
                <a:solidFill>
                  <a:srgbClr val="00B050"/>
                </a:solidFill>
                <a:headEnd type="stealth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8" name="Straight Arrow Connector 297"/>
              <p:cNvCxnSpPr/>
              <p:nvPr/>
            </p:nvCxnSpPr>
            <p:spPr>
              <a:xfrm>
                <a:off x="6156176" y="2690621"/>
                <a:ext cx="0" cy="123342"/>
              </a:xfrm>
              <a:prstGeom prst="straightConnector1">
                <a:avLst/>
              </a:prstGeom>
              <a:ln w="3175">
                <a:solidFill>
                  <a:srgbClr val="00B050"/>
                </a:solidFill>
                <a:headEnd type="stealth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9" name="Straight Arrow Connector 298"/>
              <p:cNvCxnSpPr/>
              <p:nvPr/>
            </p:nvCxnSpPr>
            <p:spPr>
              <a:xfrm flipV="1">
                <a:off x="6156176" y="2564904"/>
                <a:ext cx="240026" cy="241937"/>
              </a:xfrm>
              <a:prstGeom prst="straightConnector1">
                <a:avLst/>
              </a:prstGeom>
              <a:ln w="3175">
                <a:solidFill>
                  <a:srgbClr val="00B050"/>
                </a:solidFill>
                <a:headEnd type="stealth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0" name="Straight Arrow Connector 299"/>
              <p:cNvCxnSpPr/>
              <p:nvPr/>
            </p:nvCxnSpPr>
            <p:spPr>
              <a:xfrm flipH="1">
                <a:off x="6156176" y="2564904"/>
                <a:ext cx="360041" cy="375158"/>
              </a:xfrm>
              <a:prstGeom prst="straightConnector1">
                <a:avLst/>
              </a:prstGeom>
              <a:ln w="3175">
                <a:solidFill>
                  <a:srgbClr val="00B050"/>
                </a:solidFill>
                <a:headEnd type="stealth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1" name="Straight Arrow Connector 300"/>
              <p:cNvCxnSpPr/>
              <p:nvPr/>
            </p:nvCxnSpPr>
            <p:spPr>
              <a:xfrm>
                <a:off x="6396202" y="2570444"/>
                <a:ext cx="120013" cy="0"/>
              </a:xfrm>
              <a:prstGeom prst="straightConnector1">
                <a:avLst/>
              </a:prstGeom>
              <a:ln w="3175">
                <a:solidFill>
                  <a:srgbClr val="00B050"/>
                </a:solidFill>
                <a:headEnd type="stealth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2" name="Straight Arrow Connector 301"/>
              <p:cNvCxnSpPr/>
              <p:nvPr/>
            </p:nvCxnSpPr>
            <p:spPr>
              <a:xfrm>
                <a:off x="6156176" y="2945618"/>
                <a:ext cx="0" cy="123342"/>
              </a:xfrm>
              <a:prstGeom prst="straightConnector1">
                <a:avLst/>
              </a:prstGeom>
              <a:ln w="3175">
                <a:solidFill>
                  <a:srgbClr val="00B050"/>
                </a:solidFill>
                <a:headEnd type="stealth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3" name="Straight Arrow Connector 302"/>
              <p:cNvCxnSpPr/>
              <p:nvPr/>
            </p:nvCxnSpPr>
            <p:spPr>
              <a:xfrm flipV="1">
                <a:off x="6156176" y="2572819"/>
                <a:ext cx="468641" cy="496142"/>
              </a:xfrm>
              <a:prstGeom prst="straightConnector1">
                <a:avLst/>
              </a:prstGeom>
              <a:ln w="3175">
                <a:solidFill>
                  <a:srgbClr val="00B050"/>
                </a:solidFill>
                <a:headEnd type="stealth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4" name="Straight Arrow Connector 303"/>
              <p:cNvCxnSpPr/>
              <p:nvPr/>
            </p:nvCxnSpPr>
            <p:spPr>
              <a:xfrm flipH="1">
                <a:off x="6154528" y="2564904"/>
                <a:ext cx="577714" cy="624121"/>
              </a:xfrm>
              <a:prstGeom prst="straightConnector1">
                <a:avLst/>
              </a:prstGeom>
              <a:ln w="3175">
                <a:solidFill>
                  <a:srgbClr val="00B050"/>
                </a:solidFill>
                <a:headEnd type="stealth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5" name="Straight Arrow Connector 304"/>
              <p:cNvCxnSpPr/>
              <p:nvPr/>
            </p:nvCxnSpPr>
            <p:spPr>
              <a:xfrm>
                <a:off x="6612226" y="2570444"/>
                <a:ext cx="120013" cy="0"/>
              </a:xfrm>
              <a:prstGeom prst="straightConnector1">
                <a:avLst/>
              </a:prstGeom>
              <a:ln w="3175">
                <a:solidFill>
                  <a:srgbClr val="00B050"/>
                </a:solidFill>
                <a:headEnd type="stealth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5" name="TextBox 294"/>
            <p:cNvSpPr txBox="1"/>
            <p:nvPr/>
          </p:nvSpPr>
          <p:spPr>
            <a:xfrm>
              <a:off x="1724636" y="2515044"/>
              <a:ext cx="720353" cy="2308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900" dirty="0">
                  <a:latin typeface="Times New Roman" pitchFamily="18" charset="0"/>
                  <a:ea typeface="+mn-ea"/>
                  <a:cs typeface="Times New Roman" pitchFamily="18" charset="0"/>
                </a:rPr>
                <a:t>(</a:t>
              </a:r>
              <a:r>
                <a:rPr lang="en-US" altLang="ko-KR" sz="900" dirty="0" err="1">
                  <a:latin typeface="Times New Roman" pitchFamily="18" charset="0"/>
                  <a:ea typeface="+mn-ea"/>
                  <a:cs typeface="Times New Roman" pitchFamily="18" charset="0"/>
                </a:rPr>
                <a:t>SRx</a:t>
              </a:r>
              <a:r>
                <a:rPr lang="en-US" altLang="ko-KR" sz="900" dirty="0">
                  <a:latin typeface="Times New Roman" pitchFamily="18" charset="0"/>
                  <a:ea typeface="+mn-ea"/>
                  <a:cs typeface="Times New Roman" pitchFamily="18" charset="0"/>
                </a:rPr>
                <a:t>, </a:t>
              </a:r>
              <a:r>
                <a:rPr lang="en-US" altLang="ko-KR" sz="900" dirty="0" err="1">
                  <a:latin typeface="Times New Roman" pitchFamily="18" charset="0"/>
                  <a:ea typeface="+mn-ea"/>
                  <a:cs typeface="Times New Roman" pitchFamily="18" charset="0"/>
                </a:rPr>
                <a:t>SRy</a:t>
              </a:r>
              <a:r>
                <a:rPr lang="en-US" altLang="ko-KR" sz="900" dirty="0">
                  <a:latin typeface="Times New Roman" pitchFamily="18" charset="0"/>
                  <a:ea typeface="+mn-ea"/>
                  <a:cs typeface="Times New Roman" pitchFamily="18" charset="0"/>
                </a:rPr>
                <a:t>)</a:t>
              </a:r>
              <a:endParaRPr lang="ko-KR" altLang="en-US" sz="900" dirty="0"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</p:grpSp>
      <p:grpSp>
        <p:nvGrpSpPr>
          <p:cNvPr id="856" name="Group 855"/>
          <p:cNvGrpSpPr/>
          <p:nvPr/>
        </p:nvGrpSpPr>
        <p:grpSpPr>
          <a:xfrm>
            <a:off x="7065645" y="3939646"/>
            <a:ext cx="2006791" cy="2264224"/>
            <a:chOff x="4644008" y="1484784"/>
            <a:chExt cx="2088232" cy="2270194"/>
          </a:xfrm>
        </p:grpSpPr>
        <p:grpSp>
          <p:nvGrpSpPr>
            <p:cNvPr id="857" name="Group 856"/>
            <p:cNvGrpSpPr/>
            <p:nvPr/>
          </p:nvGrpSpPr>
          <p:grpSpPr>
            <a:xfrm>
              <a:off x="4668575" y="1484784"/>
              <a:ext cx="1859666" cy="1943166"/>
              <a:chOff x="1197562" y="3626515"/>
              <a:chExt cx="2311605" cy="2520169"/>
            </a:xfrm>
          </p:grpSpPr>
          <p:grpSp>
            <p:nvGrpSpPr>
              <p:cNvPr id="860" name="Group 470"/>
              <p:cNvGrpSpPr/>
              <p:nvPr/>
            </p:nvGrpSpPr>
            <p:grpSpPr>
              <a:xfrm>
                <a:off x="1333240" y="3919449"/>
                <a:ext cx="2175919" cy="547144"/>
                <a:chOff x="3677963" y="3646925"/>
                <a:chExt cx="2901225" cy="729525"/>
              </a:xfrm>
            </p:grpSpPr>
            <p:sp>
              <p:nvSpPr>
                <p:cNvPr id="1210" name="Rectangle 1209"/>
                <p:cNvSpPr/>
                <p:nvPr/>
              </p:nvSpPr>
              <p:spPr>
                <a:xfrm>
                  <a:off x="36874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11" name="Rectangle 1210"/>
                <p:cNvSpPr/>
                <p:nvPr/>
              </p:nvSpPr>
              <p:spPr>
                <a:xfrm>
                  <a:off x="38674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12" name="Rectangle 1211"/>
                <p:cNvSpPr/>
                <p:nvPr/>
              </p:nvSpPr>
              <p:spPr>
                <a:xfrm>
                  <a:off x="40474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13" name="Rectangle 1212"/>
                <p:cNvSpPr/>
                <p:nvPr/>
              </p:nvSpPr>
              <p:spPr>
                <a:xfrm>
                  <a:off x="42274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14" name="Rectangle 1213"/>
                <p:cNvSpPr/>
                <p:nvPr/>
              </p:nvSpPr>
              <p:spPr>
                <a:xfrm>
                  <a:off x="36874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15" name="Rectangle 1214"/>
                <p:cNvSpPr/>
                <p:nvPr/>
              </p:nvSpPr>
              <p:spPr>
                <a:xfrm>
                  <a:off x="38674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16" name="Rectangle 1215"/>
                <p:cNvSpPr/>
                <p:nvPr/>
              </p:nvSpPr>
              <p:spPr>
                <a:xfrm>
                  <a:off x="40474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17" name="Rectangle 1216"/>
                <p:cNvSpPr/>
                <p:nvPr/>
              </p:nvSpPr>
              <p:spPr>
                <a:xfrm>
                  <a:off x="42274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18" name="Rectangle 1217"/>
                <p:cNvSpPr/>
                <p:nvPr/>
              </p:nvSpPr>
              <p:spPr>
                <a:xfrm>
                  <a:off x="36874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19" name="Rectangle 1218"/>
                <p:cNvSpPr/>
                <p:nvPr/>
              </p:nvSpPr>
              <p:spPr>
                <a:xfrm>
                  <a:off x="38674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20" name="Rectangle 1219"/>
                <p:cNvSpPr/>
                <p:nvPr/>
              </p:nvSpPr>
              <p:spPr>
                <a:xfrm>
                  <a:off x="40474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21" name="Rectangle 1220"/>
                <p:cNvSpPr/>
                <p:nvPr/>
              </p:nvSpPr>
              <p:spPr>
                <a:xfrm>
                  <a:off x="42274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22" name="Rectangle 1221"/>
                <p:cNvSpPr/>
                <p:nvPr/>
              </p:nvSpPr>
              <p:spPr>
                <a:xfrm>
                  <a:off x="36874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23" name="Rectangle 1222"/>
                <p:cNvSpPr/>
                <p:nvPr/>
              </p:nvSpPr>
              <p:spPr>
                <a:xfrm>
                  <a:off x="38674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24" name="Rectangle 1223"/>
                <p:cNvSpPr/>
                <p:nvPr/>
              </p:nvSpPr>
              <p:spPr>
                <a:xfrm>
                  <a:off x="40474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25" name="Rectangle 1224"/>
                <p:cNvSpPr/>
                <p:nvPr/>
              </p:nvSpPr>
              <p:spPr>
                <a:xfrm>
                  <a:off x="42274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26" name="Rectangle 1225"/>
                <p:cNvSpPr/>
                <p:nvPr/>
              </p:nvSpPr>
              <p:spPr>
                <a:xfrm>
                  <a:off x="44113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27" name="Rectangle 1226"/>
                <p:cNvSpPr/>
                <p:nvPr/>
              </p:nvSpPr>
              <p:spPr>
                <a:xfrm>
                  <a:off x="45913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28" name="Rectangle 1227"/>
                <p:cNvSpPr/>
                <p:nvPr/>
              </p:nvSpPr>
              <p:spPr>
                <a:xfrm>
                  <a:off x="47713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29" name="Rectangle 1228"/>
                <p:cNvSpPr/>
                <p:nvPr/>
              </p:nvSpPr>
              <p:spPr>
                <a:xfrm>
                  <a:off x="49513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30" name="Rectangle 1229"/>
                <p:cNvSpPr/>
                <p:nvPr/>
              </p:nvSpPr>
              <p:spPr>
                <a:xfrm>
                  <a:off x="44113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31" name="Rectangle 1230"/>
                <p:cNvSpPr/>
                <p:nvPr/>
              </p:nvSpPr>
              <p:spPr>
                <a:xfrm>
                  <a:off x="45913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32" name="Rectangle 1231"/>
                <p:cNvSpPr/>
                <p:nvPr/>
              </p:nvSpPr>
              <p:spPr>
                <a:xfrm>
                  <a:off x="47713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33" name="Rectangle 1232"/>
                <p:cNvSpPr/>
                <p:nvPr/>
              </p:nvSpPr>
              <p:spPr>
                <a:xfrm>
                  <a:off x="49513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34" name="Rectangle 1233"/>
                <p:cNvSpPr/>
                <p:nvPr/>
              </p:nvSpPr>
              <p:spPr>
                <a:xfrm>
                  <a:off x="44113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35" name="Rectangle 1234"/>
                <p:cNvSpPr/>
                <p:nvPr/>
              </p:nvSpPr>
              <p:spPr>
                <a:xfrm>
                  <a:off x="45913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36" name="Rectangle 1235"/>
                <p:cNvSpPr/>
                <p:nvPr/>
              </p:nvSpPr>
              <p:spPr>
                <a:xfrm>
                  <a:off x="47713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37" name="Rectangle 1236"/>
                <p:cNvSpPr/>
                <p:nvPr/>
              </p:nvSpPr>
              <p:spPr>
                <a:xfrm>
                  <a:off x="49513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38" name="Rectangle 1237"/>
                <p:cNvSpPr/>
                <p:nvPr/>
              </p:nvSpPr>
              <p:spPr>
                <a:xfrm>
                  <a:off x="44113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39" name="Rectangle 1238"/>
                <p:cNvSpPr/>
                <p:nvPr/>
              </p:nvSpPr>
              <p:spPr>
                <a:xfrm>
                  <a:off x="45913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40" name="Rectangle 1239"/>
                <p:cNvSpPr/>
                <p:nvPr/>
              </p:nvSpPr>
              <p:spPr>
                <a:xfrm>
                  <a:off x="47713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41" name="Rectangle 1240"/>
                <p:cNvSpPr/>
                <p:nvPr/>
              </p:nvSpPr>
              <p:spPr>
                <a:xfrm>
                  <a:off x="49513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42" name="Rectangle 1241"/>
                <p:cNvSpPr/>
                <p:nvPr/>
              </p:nvSpPr>
              <p:spPr>
                <a:xfrm>
                  <a:off x="51352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43" name="Rectangle 1242"/>
                <p:cNvSpPr/>
                <p:nvPr/>
              </p:nvSpPr>
              <p:spPr>
                <a:xfrm>
                  <a:off x="53152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44" name="Rectangle 1243"/>
                <p:cNvSpPr/>
                <p:nvPr/>
              </p:nvSpPr>
              <p:spPr>
                <a:xfrm>
                  <a:off x="54952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45" name="Rectangle 1244"/>
                <p:cNvSpPr/>
                <p:nvPr/>
              </p:nvSpPr>
              <p:spPr>
                <a:xfrm>
                  <a:off x="56752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46" name="Rectangle 1245"/>
                <p:cNvSpPr/>
                <p:nvPr/>
              </p:nvSpPr>
              <p:spPr>
                <a:xfrm>
                  <a:off x="51352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47" name="Rectangle 1246"/>
                <p:cNvSpPr/>
                <p:nvPr/>
              </p:nvSpPr>
              <p:spPr>
                <a:xfrm>
                  <a:off x="53152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48" name="Rectangle 1247"/>
                <p:cNvSpPr/>
                <p:nvPr/>
              </p:nvSpPr>
              <p:spPr>
                <a:xfrm>
                  <a:off x="54952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49" name="Rectangle 1248"/>
                <p:cNvSpPr/>
                <p:nvPr/>
              </p:nvSpPr>
              <p:spPr>
                <a:xfrm>
                  <a:off x="56752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50" name="Rectangle 1249"/>
                <p:cNvSpPr/>
                <p:nvPr/>
              </p:nvSpPr>
              <p:spPr>
                <a:xfrm>
                  <a:off x="51352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51" name="Rectangle 1250"/>
                <p:cNvSpPr/>
                <p:nvPr/>
              </p:nvSpPr>
              <p:spPr>
                <a:xfrm>
                  <a:off x="53152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52" name="Rectangle 1251"/>
                <p:cNvSpPr/>
                <p:nvPr/>
              </p:nvSpPr>
              <p:spPr>
                <a:xfrm>
                  <a:off x="54952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53" name="Rectangle 1252"/>
                <p:cNvSpPr/>
                <p:nvPr/>
              </p:nvSpPr>
              <p:spPr>
                <a:xfrm>
                  <a:off x="56752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54" name="Rectangle 1253"/>
                <p:cNvSpPr/>
                <p:nvPr/>
              </p:nvSpPr>
              <p:spPr>
                <a:xfrm>
                  <a:off x="51352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55" name="Rectangle 1254"/>
                <p:cNvSpPr/>
                <p:nvPr/>
              </p:nvSpPr>
              <p:spPr>
                <a:xfrm>
                  <a:off x="53152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56" name="Rectangle 1255"/>
                <p:cNvSpPr/>
                <p:nvPr/>
              </p:nvSpPr>
              <p:spPr>
                <a:xfrm>
                  <a:off x="54952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57" name="Rectangle 1256"/>
                <p:cNvSpPr/>
                <p:nvPr/>
              </p:nvSpPr>
              <p:spPr>
                <a:xfrm>
                  <a:off x="56752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58" name="Rectangle 1257"/>
                <p:cNvSpPr/>
                <p:nvPr/>
              </p:nvSpPr>
              <p:spPr>
                <a:xfrm>
                  <a:off x="58591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59" name="Rectangle 1258"/>
                <p:cNvSpPr/>
                <p:nvPr/>
              </p:nvSpPr>
              <p:spPr>
                <a:xfrm>
                  <a:off x="60391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60" name="Rectangle 1259"/>
                <p:cNvSpPr/>
                <p:nvPr/>
              </p:nvSpPr>
              <p:spPr>
                <a:xfrm>
                  <a:off x="62191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61" name="Rectangle 1260"/>
                <p:cNvSpPr/>
                <p:nvPr/>
              </p:nvSpPr>
              <p:spPr>
                <a:xfrm>
                  <a:off x="63991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62" name="Rectangle 1261"/>
                <p:cNvSpPr/>
                <p:nvPr/>
              </p:nvSpPr>
              <p:spPr>
                <a:xfrm>
                  <a:off x="58591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63" name="Rectangle 1262"/>
                <p:cNvSpPr/>
                <p:nvPr/>
              </p:nvSpPr>
              <p:spPr>
                <a:xfrm>
                  <a:off x="60391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64" name="Rectangle 1263"/>
                <p:cNvSpPr/>
                <p:nvPr/>
              </p:nvSpPr>
              <p:spPr>
                <a:xfrm>
                  <a:off x="62191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65" name="Rectangle 1264"/>
                <p:cNvSpPr/>
                <p:nvPr/>
              </p:nvSpPr>
              <p:spPr>
                <a:xfrm>
                  <a:off x="63991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66" name="Rectangle 1265"/>
                <p:cNvSpPr/>
                <p:nvPr/>
              </p:nvSpPr>
              <p:spPr>
                <a:xfrm>
                  <a:off x="58591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67" name="Rectangle 1266"/>
                <p:cNvSpPr/>
                <p:nvPr/>
              </p:nvSpPr>
              <p:spPr>
                <a:xfrm>
                  <a:off x="60391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68" name="Rectangle 1267"/>
                <p:cNvSpPr/>
                <p:nvPr/>
              </p:nvSpPr>
              <p:spPr>
                <a:xfrm>
                  <a:off x="62191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69" name="Rectangle 1268"/>
                <p:cNvSpPr/>
                <p:nvPr/>
              </p:nvSpPr>
              <p:spPr>
                <a:xfrm>
                  <a:off x="63991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70" name="Rectangle 1269"/>
                <p:cNvSpPr/>
                <p:nvPr/>
              </p:nvSpPr>
              <p:spPr>
                <a:xfrm>
                  <a:off x="58591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71" name="Rectangle 1270"/>
                <p:cNvSpPr/>
                <p:nvPr/>
              </p:nvSpPr>
              <p:spPr>
                <a:xfrm>
                  <a:off x="60391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72" name="Rectangle 1271"/>
                <p:cNvSpPr/>
                <p:nvPr/>
              </p:nvSpPr>
              <p:spPr>
                <a:xfrm>
                  <a:off x="62191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73" name="Rectangle 1272"/>
                <p:cNvSpPr/>
                <p:nvPr/>
              </p:nvSpPr>
              <p:spPr>
                <a:xfrm>
                  <a:off x="63991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74" name="Rectangle 1273"/>
                <p:cNvSpPr/>
                <p:nvPr/>
              </p:nvSpPr>
              <p:spPr>
                <a:xfrm>
                  <a:off x="3677963" y="3656450"/>
                  <a:ext cx="720000" cy="720000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/>
                </a:p>
              </p:txBody>
            </p:sp>
            <p:sp>
              <p:nvSpPr>
                <p:cNvPr id="1275" name="Rectangle 1274"/>
                <p:cNvSpPr/>
                <p:nvPr/>
              </p:nvSpPr>
              <p:spPr>
                <a:xfrm>
                  <a:off x="4411388" y="3656450"/>
                  <a:ext cx="720000" cy="720000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/>
                </a:p>
              </p:txBody>
            </p:sp>
            <p:sp>
              <p:nvSpPr>
                <p:cNvPr id="1276" name="Rectangle 1275"/>
                <p:cNvSpPr/>
                <p:nvPr/>
              </p:nvSpPr>
              <p:spPr>
                <a:xfrm>
                  <a:off x="5125763" y="3656450"/>
                  <a:ext cx="720000" cy="720000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/>
                </a:p>
              </p:txBody>
            </p:sp>
            <p:sp>
              <p:nvSpPr>
                <p:cNvPr id="1277" name="Rectangle 1276"/>
                <p:cNvSpPr/>
                <p:nvPr/>
              </p:nvSpPr>
              <p:spPr>
                <a:xfrm>
                  <a:off x="5849663" y="3656450"/>
                  <a:ext cx="720000" cy="720000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/>
                </a:p>
              </p:txBody>
            </p:sp>
          </p:grpSp>
          <p:grpSp>
            <p:nvGrpSpPr>
              <p:cNvPr id="861" name="Group 582"/>
              <p:cNvGrpSpPr/>
              <p:nvPr/>
            </p:nvGrpSpPr>
            <p:grpSpPr>
              <a:xfrm>
                <a:off x="1333240" y="4996766"/>
                <a:ext cx="2175919" cy="547144"/>
                <a:chOff x="3677963" y="3646925"/>
                <a:chExt cx="2901225" cy="729525"/>
              </a:xfrm>
            </p:grpSpPr>
            <p:sp>
              <p:nvSpPr>
                <p:cNvPr id="1142" name="Rectangle 1141"/>
                <p:cNvSpPr/>
                <p:nvPr/>
              </p:nvSpPr>
              <p:spPr>
                <a:xfrm>
                  <a:off x="36874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43" name="Rectangle 1142"/>
                <p:cNvSpPr/>
                <p:nvPr/>
              </p:nvSpPr>
              <p:spPr>
                <a:xfrm>
                  <a:off x="38674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44" name="Rectangle 1143"/>
                <p:cNvSpPr/>
                <p:nvPr/>
              </p:nvSpPr>
              <p:spPr>
                <a:xfrm>
                  <a:off x="40474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45" name="Rectangle 1144"/>
                <p:cNvSpPr/>
                <p:nvPr/>
              </p:nvSpPr>
              <p:spPr>
                <a:xfrm>
                  <a:off x="42274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46" name="Rectangle 1145"/>
                <p:cNvSpPr/>
                <p:nvPr/>
              </p:nvSpPr>
              <p:spPr>
                <a:xfrm>
                  <a:off x="36874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47" name="Rectangle 1146"/>
                <p:cNvSpPr/>
                <p:nvPr/>
              </p:nvSpPr>
              <p:spPr>
                <a:xfrm>
                  <a:off x="38674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48" name="Rectangle 1147"/>
                <p:cNvSpPr/>
                <p:nvPr/>
              </p:nvSpPr>
              <p:spPr>
                <a:xfrm>
                  <a:off x="40474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49" name="Rectangle 1148"/>
                <p:cNvSpPr/>
                <p:nvPr/>
              </p:nvSpPr>
              <p:spPr>
                <a:xfrm>
                  <a:off x="42274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50" name="Rectangle 1149"/>
                <p:cNvSpPr/>
                <p:nvPr/>
              </p:nvSpPr>
              <p:spPr>
                <a:xfrm>
                  <a:off x="36874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51" name="Rectangle 1150"/>
                <p:cNvSpPr/>
                <p:nvPr/>
              </p:nvSpPr>
              <p:spPr>
                <a:xfrm>
                  <a:off x="38674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52" name="Rectangle 1151"/>
                <p:cNvSpPr/>
                <p:nvPr/>
              </p:nvSpPr>
              <p:spPr>
                <a:xfrm>
                  <a:off x="40474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53" name="Rectangle 1152"/>
                <p:cNvSpPr/>
                <p:nvPr/>
              </p:nvSpPr>
              <p:spPr>
                <a:xfrm>
                  <a:off x="42274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54" name="Rectangle 1153"/>
                <p:cNvSpPr/>
                <p:nvPr/>
              </p:nvSpPr>
              <p:spPr>
                <a:xfrm>
                  <a:off x="36874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55" name="Rectangle 1154"/>
                <p:cNvSpPr/>
                <p:nvPr/>
              </p:nvSpPr>
              <p:spPr>
                <a:xfrm>
                  <a:off x="38674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56" name="Rectangle 1155"/>
                <p:cNvSpPr/>
                <p:nvPr/>
              </p:nvSpPr>
              <p:spPr>
                <a:xfrm>
                  <a:off x="40474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57" name="Rectangle 1156"/>
                <p:cNvSpPr/>
                <p:nvPr/>
              </p:nvSpPr>
              <p:spPr>
                <a:xfrm>
                  <a:off x="42274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58" name="Rectangle 1157"/>
                <p:cNvSpPr/>
                <p:nvPr/>
              </p:nvSpPr>
              <p:spPr>
                <a:xfrm>
                  <a:off x="44113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59" name="Rectangle 1158"/>
                <p:cNvSpPr/>
                <p:nvPr/>
              </p:nvSpPr>
              <p:spPr>
                <a:xfrm>
                  <a:off x="45913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60" name="Rectangle 1159"/>
                <p:cNvSpPr/>
                <p:nvPr/>
              </p:nvSpPr>
              <p:spPr>
                <a:xfrm>
                  <a:off x="47713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61" name="Rectangle 1160"/>
                <p:cNvSpPr/>
                <p:nvPr/>
              </p:nvSpPr>
              <p:spPr>
                <a:xfrm>
                  <a:off x="49513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62" name="Rectangle 1161"/>
                <p:cNvSpPr/>
                <p:nvPr/>
              </p:nvSpPr>
              <p:spPr>
                <a:xfrm>
                  <a:off x="44113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63" name="Rectangle 1162"/>
                <p:cNvSpPr/>
                <p:nvPr/>
              </p:nvSpPr>
              <p:spPr>
                <a:xfrm>
                  <a:off x="45913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64" name="Rectangle 1163"/>
                <p:cNvSpPr/>
                <p:nvPr/>
              </p:nvSpPr>
              <p:spPr>
                <a:xfrm>
                  <a:off x="47713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65" name="Rectangle 1164"/>
                <p:cNvSpPr/>
                <p:nvPr/>
              </p:nvSpPr>
              <p:spPr>
                <a:xfrm>
                  <a:off x="49513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66" name="Rectangle 1165"/>
                <p:cNvSpPr/>
                <p:nvPr/>
              </p:nvSpPr>
              <p:spPr>
                <a:xfrm>
                  <a:off x="44113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67" name="Rectangle 1166"/>
                <p:cNvSpPr/>
                <p:nvPr/>
              </p:nvSpPr>
              <p:spPr>
                <a:xfrm>
                  <a:off x="45913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68" name="Rectangle 1167"/>
                <p:cNvSpPr/>
                <p:nvPr/>
              </p:nvSpPr>
              <p:spPr>
                <a:xfrm>
                  <a:off x="47713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69" name="Rectangle 1168"/>
                <p:cNvSpPr/>
                <p:nvPr/>
              </p:nvSpPr>
              <p:spPr>
                <a:xfrm>
                  <a:off x="49513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70" name="Rectangle 1169"/>
                <p:cNvSpPr/>
                <p:nvPr/>
              </p:nvSpPr>
              <p:spPr>
                <a:xfrm>
                  <a:off x="44113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71" name="Rectangle 1170"/>
                <p:cNvSpPr/>
                <p:nvPr/>
              </p:nvSpPr>
              <p:spPr>
                <a:xfrm>
                  <a:off x="45913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72" name="Rectangle 1171"/>
                <p:cNvSpPr/>
                <p:nvPr/>
              </p:nvSpPr>
              <p:spPr>
                <a:xfrm>
                  <a:off x="47713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73" name="Rectangle 1172"/>
                <p:cNvSpPr/>
                <p:nvPr/>
              </p:nvSpPr>
              <p:spPr>
                <a:xfrm>
                  <a:off x="49513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74" name="Rectangle 1173"/>
                <p:cNvSpPr/>
                <p:nvPr/>
              </p:nvSpPr>
              <p:spPr>
                <a:xfrm>
                  <a:off x="51352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75" name="Rectangle 1174"/>
                <p:cNvSpPr/>
                <p:nvPr/>
              </p:nvSpPr>
              <p:spPr>
                <a:xfrm>
                  <a:off x="53152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76" name="Rectangle 1175"/>
                <p:cNvSpPr/>
                <p:nvPr/>
              </p:nvSpPr>
              <p:spPr>
                <a:xfrm>
                  <a:off x="54952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77" name="Rectangle 1176"/>
                <p:cNvSpPr/>
                <p:nvPr/>
              </p:nvSpPr>
              <p:spPr>
                <a:xfrm>
                  <a:off x="56752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78" name="Rectangle 1177"/>
                <p:cNvSpPr/>
                <p:nvPr/>
              </p:nvSpPr>
              <p:spPr>
                <a:xfrm>
                  <a:off x="51352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79" name="Rectangle 1178"/>
                <p:cNvSpPr/>
                <p:nvPr/>
              </p:nvSpPr>
              <p:spPr>
                <a:xfrm>
                  <a:off x="53152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80" name="Rectangle 1179"/>
                <p:cNvSpPr/>
                <p:nvPr/>
              </p:nvSpPr>
              <p:spPr>
                <a:xfrm>
                  <a:off x="54952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81" name="Rectangle 1180"/>
                <p:cNvSpPr/>
                <p:nvPr/>
              </p:nvSpPr>
              <p:spPr>
                <a:xfrm>
                  <a:off x="56752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82" name="Rectangle 1181"/>
                <p:cNvSpPr/>
                <p:nvPr/>
              </p:nvSpPr>
              <p:spPr>
                <a:xfrm>
                  <a:off x="51352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83" name="Rectangle 1182"/>
                <p:cNvSpPr/>
                <p:nvPr/>
              </p:nvSpPr>
              <p:spPr>
                <a:xfrm>
                  <a:off x="53152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84" name="Rectangle 1183"/>
                <p:cNvSpPr/>
                <p:nvPr/>
              </p:nvSpPr>
              <p:spPr>
                <a:xfrm>
                  <a:off x="54952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85" name="Rectangle 1184"/>
                <p:cNvSpPr/>
                <p:nvPr/>
              </p:nvSpPr>
              <p:spPr>
                <a:xfrm>
                  <a:off x="56752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86" name="Rectangle 1185"/>
                <p:cNvSpPr/>
                <p:nvPr/>
              </p:nvSpPr>
              <p:spPr>
                <a:xfrm>
                  <a:off x="51352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87" name="Rectangle 1186"/>
                <p:cNvSpPr/>
                <p:nvPr/>
              </p:nvSpPr>
              <p:spPr>
                <a:xfrm>
                  <a:off x="53152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88" name="Rectangle 1187"/>
                <p:cNvSpPr/>
                <p:nvPr/>
              </p:nvSpPr>
              <p:spPr>
                <a:xfrm>
                  <a:off x="54952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89" name="Rectangle 1188"/>
                <p:cNvSpPr/>
                <p:nvPr/>
              </p:nvSpPr>
              <p:spPr>
                <a:xfrm>
                  <a:off x="56752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90" name="Rectangle 1189"/>
                <p:cNvSpPr/>
                <p:nvPr/>
              </p:nvSpPr>
              <p:spPr>
                <a:xfrm>
                  <a:off x="58591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91" name="Rectangle 1190"/>
                <p:cNvSpPr/>
                <p:nvPr/>
              </p:nvSpPr>
              <p:spPr>
                <a:xfrm>
                  <a:off x="60391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92" name="Rectangle 1191"/>
                <p:cNvSpPr/>
                <p:nvPr/>
              </p:nvSpPr>
              <p:spPr>
                <a:xfrm>
                  <a:off x="62191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93" name="Rectangle 1192"/>
                <p:cNvSpPr/>
                <p:nvPr/>
              </p:nvSpPr>
              <p:spPr>
                <a:xfrm>
                  <a:off x="63991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94" name="Rectangle 1193"/>
                <p:cNvSpPr/>
                <p:nvPr/>
              </p:nvSpPr>
              <p:spPr>
                <a:xfrm>
                  <a:off x="58591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95" name="Rectangle 1194"/>
                <p:cNvSpPr/>
                <p:nvPr/>
              </p:nvSpPr>
              <p:spPr>
                <a:xfrm>
                  <a:off x="60391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96" name="Rectangle 1195"/>
                <p:cNvSpPr/>
                <p:nvPr/>
              </p:nvSpPr>
              <p:spPr>
                <a:xfrm>
                  <a:off x="62191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97" name="Rectangle 1196"/>
                <p:cNvSpPr/>
                <p:nvPr/>
              </p:nvSpPr>
              <p:spPr>
                <a:xfrm>
                  <a:off x="63991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98" name="Rectangle 1197"/>
                <p:cNvSpPr/>
                <p:nvPr/>
              </p:nvSpPr>
              <p:spPr>
                <a:xfrm>
                  <a:off x="58591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99" name="Rectangle 1198"/>
                <p:cNvSpPr/>
                <p:nvPr/>
              </p:nvSpPr>
              <p:spPr>
                <a:xfrm>
                  <a:off x="60391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00" name="Rectangle 1199"/>
                <p:cNvSpPr/>
                <p:nvPr/>
              </p:nvSpPr>
              <p:spPr>
                <a:xfrm>
                  <a:off x="62191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01" name="Rectangle 1200"/>
                <p:cNvSpPr/>
                <p:nvPr/>
              </p:nvSpPr>
              <p:spPr>
                <a:xfrm>
                  <a:off x="63991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02" name="Rectangle 1201"/>
                <p:cNvSpPr/>
                <p:nvPr/>
              </p:nvSpPr>
              <p:spPr>
                <a:xfrm>
                  <a:off x="58591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03" name="Rectangle 1202"/>
                <p:cNvSpPr/>
                <p:nvPr/>
              </p:nvSpPr>
              <p:spPr>
                <a:xfrm>
                  <a:off x="60391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04" name="Rectangle 1203"/>
                <p:cNvSpPr/>
                <p:nvPr/>
              </p:nvSpPr>
              <p:spPr>
                <a:xfrm>
                  <a:off x="62191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05" name="Rectangle 1204"/>
                <p:cNvSpPr/>
                <p:nvPr/>
              </p:nvSpPr>
              <p:spPr>
                <a:xfrm>
                  <a:off x="63991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06" name="Rectangle 1205"/>
                <p:cNvSpPr/>
                <p:nvPr/>
              </p:nvSpPr>
              <p:spPr>
                <a:xfrm>
                  <a:off x="3677963" y="3656450"/>
                  <a:ext cx="720000" cy="720000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/>
                </a:p>
              </p:txBody>
            </p:sp>
            <p:sp>
              <p:nvSpPr>
                <p:cNvPr id="1207" name="Rectangle 1206"/>
                <p:cNvSpPr/>
                <p:nvPr/>
              </p:nvSpPr>
              <p:spPr>
                <a:xfrm>
                  <a:off x="4411388" y="3656450"/>
                  <a:ext cx="720000" cy="720000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/>
                </a:p>
              </p:txBody>
            </p:sp>
            <p:sp>
              <p:nvSpPr>
                <p:cNvPr id="1208" name="Rectangle 1207"/>
                <p:cNvSpPr/>
                <p:nvPr/>
              </p:nvSpPr>
              <p:spPr>
                <a:xfrm>
                  <a:off x="5125763" y="3656450"/>
                  <a:ext cx="720000" cy="720000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/>
                </a:p>
              </p:txBody>
            </p:sp>
            <p:sp>
              <p:nvSpPr>
                <p:cNvPr id="1209" name="Rectangle 1208"/>
                <p:cNvSpPr/>
                <p:nvPr/>
              </p:nvSpPr>
              <p:spPr>
                <a:xfrm>
                  <a:off x="5849663" y="3656450"/>
                  <a:ext cx="720000" cy="720000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/>
                </a:p>
              </p:txBody>
            </p:sp>
          </p:grpSp>
          <p:cxnSp>
            <p:nvCxnSpPr>
              <p:cNvPr id="862" name="Straight Arrow Connector 861"/>
              <p:cNvCxnSpPr/>
              <p:nvPr/>
            </p:nvCxnSpPr>
            <p:spPr bwMode="auto">
              <a:xfrm rot="16200000" flipH="1" flipV="1">
                <a:off x="1595521" y="4146427"/>
                <a:ext cx="1153580" cy="1128560"/>
              </a:xfrm>
              <a:prstGeom prst="straightConnector1">
                <a:avLst/>
              </a:prstGeom>
              <a:noFill/>
              <a:ln w="15875" cap="flat" cmpd="sng" algn="ctr">
                <a:solidFill>
                  <a:srgbClr val="FFC00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863" name="Straight Arrow Connector 862"/>
              <p:cNvCxnSpPr/>
              <p:nvPr/>
            </p:nvCxnSpPr>
            <p:spPr bwMode="auto">
              <a:xfrm rot="5400000">
                <a:off x="1557172" y="4198918"/>
                <a:ext cx="649350" cy="557213"/>
              </a:xfrm>
              <a:prstGeom prst="straightConnector1">
                <a:avLst/>
              </a:prstGeom>
              <a:noFill/>
              <a:ln w="15875" cap="flat" cmpd="sng" algn="ctr">
                <a:solidFill>
                  <a:srgbClr val="FFC00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grpSp>
            <p:nvGrpSpPr>
              <p:cNvPr id="864" name="Group 471"/>
              <p:cNvGrpSpPr/>
              <p:nvPr/>
            </p:nvGrpSpPr>
            <p:grpSpPr>
              <a:xfrm>
                <a:off x="1333247" y="4459196"/>
                <a:ext cx="2175920" cy="547192"/>
                <a:chOff x="3677964" y="3646910"/>
                <a:chExt cx="2901226" cy="729541"/>
              </a:xfrm>
            </p:grpSpPr>
            <p:sp>
              <p:nvSpPr>
                <p:cNvPr id="1074" name="Rectangle 1073"/>
                <p:cNvSpPr/>
                <p:nvPr/>
              </p:nvSpPr>
              <p:spPr>
                <a:xfrm>
                  <a:off x="3687489" y="3646910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75" name="Rectangle 1074"/>
                <p:cNvSpPr/>
                <p:nvPr/>
              </p:nvSpPr>
              <p:spPr>
                <a:xfrm>
                  <a:off x="3867489" y="3646911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76" name="Rectangle 1075"/>
                <p:cNvSpPr/>
                <p:nvPr/>
              </p:nvSpPr>
              <p:spPr>
                <a:xfrm>
                  <a:off x="4047489" y="3646912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77" name="Rectangle 1076"/>
                <p:cNvSpPr/>
                <p:nvPr/>
              </p:nvSpPr>
              <p:spPr>
                <a:xfrm>
                  <a:off x="4227489" y="3646913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78" name="Rectangle 1077"/>
                <p:cNvSpPr/>
                <p:nvPr/>
              </p:nvSpPr>
              <p:spPr>
                <a:xfrm>
                  <a:off x="3687489" y="3826912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79" name="Rectangle 1078"/>
                <p:cNvSpPr/>
                <p:nvPr/>
              </p:nvSpPr>
              <p:spPr>
                <a:xfrm>
                  <a:off x="3867489" y="3826912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80" name="Rectangle 1079"/>
                <p:cNvSpPr/>
                <p:nvPr/>
              </p:nvSpPr>
              <p:spPr>
                <a:xfrm>
                  <a:off x="4047489" y="3826912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81" name="Rectangle 1080"/>
                <p:cNvSpPr/>
                <p:nvPr/>
              </p:nvSpPr>
              <p:spPr>
                <a:xfrm>
                  <a:off x="4227489" y="3826912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82" name="Rectangle 1081"/>
                <p:cNvSpPr/>
                <p:nvPr/>
              </p:nvSpPr>
              <p:spPr>
                <a:xfrm>
                  <a:off x="3687489" y="4006911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83" name="Rectangle 1082"/>
                <p:cNvSpPr/>
                <p:nvPr/>
              </p:nvSpPr>
              <p:spPr>
                <a:xfrm>
                  <a:off x="3867489" y="4006911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84" name="Rectangle 1083"/>
                <p:cNvSpPr/>
                <p:nvPr/>
              </p:nvSpPr>
              <p:spPr>
                <a:xfrm>
                  <a:off x="4047489" y="4006911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85" name="Rectangle 1084"/>
                <p:cNvSpPr/>
                <p:nvPr/>
              </p:nvSpPr>
              <p:spPr>
                <a:xfrm>
                  <a:off x="4227489" y="4006911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86" name="Rectangle 1085"/>
                <p:cNvSpPr/>
                <p:nvPr/>
              </p:nvSpPr>
              <p:spPr>
                <a:xfrm>
                  <a:off x="3687489" y="4186909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87" name="Rectangle 1086"/>
                <p:cNvSpPr/>
                <p:nvPr/>
              </p:nvSpPr>
              <p:spPr>
                <a:xfrm>
                  <a:off x="3867489" y="4186909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88" name="Rectangle 1087"/>
                <p:cNvSpPr/>
                <p:nvPr/>
              </p:nvSpPr>
              <p:spPr>
                <a:xfrm>
                  <a:off x="4047489" y="4186909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89" name="Rectangle 1088"/>
                <p:cNvSpPr/>
                <p:nvPr/>
              </p:nvSpPr>
              <p:spPr>
                <a:xfrm>
                  <a:off x="4227489" y="4186909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90" name="Rectangle 1089"/>
                <p:cNvSpPr/>
                <p:nvPr/>
              </p:nvSpPr>
              <p:spPr>
                <a:xfrm>
                  <a:off x="4411390" y="3646914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91" name="Rectangle 1090"/>
                <p:cNvSpPr/>
                <p:nvPr/>
              </p:nvSpPr>
              <p:spPr>
                <a:xfrm>
                  <a:off x="4591390" y="3646915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92" name="Rectangle 1091"/>
                <p:cNvSpPr/>
                <p:nvPr/>
              </p:nvSpPr>
              <p:spPr>
                <a:xfrm>
                  <a:off x="4771390" y="3646916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93" name="Rectangle 1092"/>
                <p:cNvSpPr/>
                <p:nvPr/>
              </p:nvSpPr>
              <p:spPr>
                <a:xfrm>
                  <a:off x="4951390" y="3646917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94" name="Rectangle 1093"/>
                <p:cNvSpPr/>
                <p:nvPr/>
              </p:nvSpPr>
              <p:spPr>
                <a:xfrm>
                  <a:off x="4411390" y="3826916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95" name="Rectangle 1094"/>
                <p:cNvSpPr/>
                <p:nvPr/>
              </p:nvSpPr>
              <p:spPr>
                <a:xfrm>
                  <a:off x="4591390" y="3826916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96" name="Rectangle 1095"/>
                <p:cNvSpPr/>
                <p:nvPr/>
              </p:nvSpPr>
              <p:spPr>
                <a:xfrm>
                  <a:off x="4771390" y="3826916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97" name="Rectangle 1096"/>
                <p:cNvSpPr/>
                <p:nvPr/>
              </p:nvSpPr>
              <p:spPr>
                <a:xfrm>
                  <a:off x="4951390" y="3826916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98" name="Rectangle 1097"/>
                <p:cNvSpPr/>
                <p:nvPr/>
              </p:nvSpPr>
              <p:spPr>
                <a:xfrm>
                  <a:off x="4411390" y="4006915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99" name="Rectangle 1098"/>
                <p:cNvSpPr/>
                <p:nvPr/>
              </p:nvSpPr>
              <p:spPr>
                <a:xfrm>
                  <a:off x="4591390" y="4006915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00" name="Rectangle 1099"/>
                <p:cNvSpPr/>
                <p:nvPr/>
              </p:nvSpPr>
              <p:spPr>
                <a:xfrm>
                  <a:off x="4771390" y="4006915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01" name="Rectangle 1100"/>
                <p:cNvSpPr/>
                <p:nvPr/>
              </p:nvSpPr>
              <p:spPr>
                <a:xfrm>
                  <a:off x="4951390" y="4006915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02" name="Rectangle 1101"/>
                <p:cNvSpPr/>
                <p:nvPr/>
              </p:nvSpPr>
              <p:spPr>
                <a:xfrm>
                  <a:off x="4411390" y="4186914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03" name="Rectangle 1102"/>
                <p:cNvSpPr/>
                <p:nvPr/>
              </p:nvSpPr>
              <p:spPr>
                <a:xfrm>
                  <a:off x="4591390" y="4186914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04" name="Rectangle 1103"/>
                <p:cNvSpPr/>
                <p:nvPr/>
              </p:nvSpPr>
              <p:spPr>
                <a:xfrm>
                  <a:off x="4771390" y="4186914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05" name="Rectangle 1104"/>
                <p:cNvSpPr/>
                <p:nvPr/>
              </p:nvSpPr>
              <p:spPr>
                <a:xfrm>
                  <a:off x="4951390" y="4186914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06" name="Rectangle 1105"/>
                <p:cNvSpPr/>
                <p:nvPr/>
              </p:nvSpPr>
              <p:spPr>
                <a:xfrm>
                  <a:off x="5135290" y="3646918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07" name="Rectangle 1106"/>
                <p:cNvSpPr/>
                <p:nvPr/>
              </p:nvSpPr>
              <p:spPr>
                <a:xfrm>
                  <a:off x="5315290" y="3646919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08" name="Rectangle 1107"/>
                <p:cNvSpPr/>
                <p:nvPr/>
              </p:nvSpPr>
              <p:spPr>
                <a:xfrm>
                  <a:off x="5495290" y="3646920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09" name="Rectangle 1108"/>
                <p:cNvSpPr/>
                <p:nvPr/>
              </p:nvSpPr>
              <p:spPr>
                <a:xfrm>
                  <a:off x="5675290" y="3646921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10" name="Rectangle 1109"/>
                <p:cNvSpPr/>
                <p:nvPr/>
              </p:nvSpPr>
              <p:spPr>
                <a:xfrm>
                  <a:off x="5135290" y="3826920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11" name="Rectangle 1110"/>
                <p:cNvSpPr/>
                <p:nvPr/>
              </p:nvSpPr>
              <p:spPr>
                <a:xfrm>
                  <a:off x="5315290" y="3826920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12" name="Rectangle 1111"/>
                <p:cNvSpPr/>
                <p:nvPr/>
              </p:nvSpPr>
              <p:spPr>
                <a:xfrm>
                  <a:off x="5495290" y="3826920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13" name="Rectangle 1112"/>
                <p:cNvSpPr/>
                <p:nvPr/>
              </p:nvSpPr>
              <p:spPr>
                <a:xfrm>
                  <a:off x="5675290" y="3826920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14" name="Rectangle 1113"/>
                <p:cNvSpPr/>
                <p:nvPr/>
              </p:nvSpPr>
              <p:spPr>
                <a:xfrm>
                  <a:off x="5135290" y="4006920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15" name="Rectangle 1114"/>
                <p:cNvSpPr/>
                <p:nvPr/>
              </p:nvSpPr>
              <p:spPr>
                <a:xfrm>
                  <a:off x="5315290" y="4006920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16" name="Rectangle 1115"/>
                <p:cNvSpPr/>
                <p:nvPr/>
              </p:nvSpPr>
              <p:spPr>
                <a:xfrm>
                  <a:off x="5495290" y="4006920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17" name="Rectangle 1116"/>
                <p:cNvSpPr/>
                <p:nvPr/>
              </p:nvSpPr>
              <p:spPr>
                <a:xfrm>
                  <a:off x="5675290" y="4006920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18" name="Rectangle 1117"/>
                <p:cNvSpPr/>
                <p:nvPr/>
              </p:nvSpPr>
              <p:spPr>
                <a:xfrm>
                  <a:off x="5135290" y="4186919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19" name="Rectangle 1118"/>
                <p:cNvSpPr/>
                <p:nvPr/>
              </p:nvSpPr>
              <p:spPr>
                <a:xfrm>
                  <a:off x="5315290" y="4186919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20" name="Rectangle 1119"/>
                <p:cNvSpPr/>
                <p:nvPr/>
              </p:nvSpPr>
              <p:spPr>
                <a:xfrm>
                  <a:off x="5495290" y="4186919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21" name="Rectangle 1120"/>
                <p:cNvSpPr/>
                <p:nvPr/>
              </p:nvSpPr>
              <p:spPr>
                <a:xfrm>
                  <a:off x="5675290" y="4186919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22" name="Rectangle 1121"/>
                <p:cNvSpPr/>
                <p:nvPr/>
              </p:nvSpPr>
              <p:spPr>
                <a:xfrm>
                  <a:off x="5859190" y="3646922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23" name="Rectangle 1122"/>
                <p:cNvSpPr/>
                <p:nvPr/>
              </p:nvSpPr>
              <p:spPr>
                <a:xfrm>
                  <a:off x="6039190" y="3646923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24" name="Rectangle 1123"/>
                <p:cNvSpPr/>
                <p:nvPr/>
              </p:nvSpPr>
              <p:spPr>
                <a:xfrm>
                  <a:off x="6219190" y="3646924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25" name="Rectangle 1124"/>
                <p:cNvSpPr/>
                <p:nvPr/>
              </p:nvSpPr>
              <p:spPr>
                <a:xfrm>
                  <a:off x="6399190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26" name="Rectangle 1125"/>
                <p:cNvSpPr/>
                <p:nvPr/>
              </p:nvSpPr>
              <p:spPr>
                <a:xfrm>
                  <a:off x="5859190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27" name="Rectangle 1126"/>
                <p:cNvSpPr/>
                <p:nvPr/>
              </p:nvSpPr>
              <p:spPr>
                <a:xfrm>
                  <a:off x="6039190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28" name="Rectangle 1127"/>
                <p:cNvSpPr/>
                <p:nvPr/>
              </p:nvSpPr>
              <p:spPr>
                <a:xfrm>
                  <a:off x="6219190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29" name="Rectangle 1128"/>
                <p:cNvSpPr/>
                <p:nvPr/>
              </p:nvSpPr>
              <p:spPr>
                <a:xfrm>
                  <a:off x="6399190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30" name="Rectangle 1129"/>
                <p:cNvSpPr/>
                <p:nvPr/>
              </p:nvSpPr>
              <p:spPr>
                <a:xfrm>
                  <a:off x="5859190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31" name="Rectangle 1130"/>
                <p:cNvSpPr/>
                <p:nvPr/>
              </p:nvSpPr>
              <p:spPr>
                <a:xfrm>
                  <a:off x="6039190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32" name="Rectangle 1131"/>
                <p:cNvSpPr/>
                <p:nvPr/>
              </p:nvSpPr>
              <p:spPr>
                <a:xfrm>
                  <a:off x="6219190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33" name="Rectangle 1132"/>
                <p:cNvSpPr/>
                <p:nvPr/>
              </p:nvSpPr>
              <p:spPr>
                <a:xfrm>
                  <a:off x="6399190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34" name="Rectangle 1133"/>
                <p:cNvSpPr/>
                <p:nvPr/>
              </p:nvSpPr>
              <p:spPr>
                <a:xfrm>
                  <a:off x="5859190" y="4186924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35" name="Rectangle 1134"/>
                <p:cNvSpPr/>
                <p:nvPr/>
              </p:nvSpPr>
              <p:spPr>
                <a:xfrm>
                  <a:off x="6039190" y="4186924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36" name="Rectangle 1135"/>
                <p:cNvSpPr/>
                <p:nvPr/>
              </p:nvSpPr>
              <p:spPr>
                <a:xfrm>
                  <a:off x="6219190" y="4186924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37" name="Rectangle 1136"/>
                <p:cNvSpPr/>
                <p:nvPr/>
              </p:nvSpPr>
              <p:spPr>
                <a:xfrm>
                  <a:off x="6399190" y="4186924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38" name="Rectangle 1137"/>
                <p:cNvSpPr/>
                <p:nvPr/>
              </p:nvSpPr>
              <p:spPr>
                <a:xfrm>
                  <a:off x="3677964" y="3656450"/>
                  <a:ext cx="720000" cy="720000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/>
                </a:p>
              </p:txBody>
            </p:sp>
            <p:sp>
              <p:nvSpPr>
                <p:cNvPr id="1139" name="Rectangle 1138"/>
                <p:cNvSpPr/>
                <p:nvPr/>
              </p:nvSpPr>
              <p:spPr>
                <a:xfrm>
                  <a:off x="4411388" y="3656450"/>
                  <a:ext cx="720000" cy="720000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/>
                </a:p>
              </p:txBody>
            </p:sp>
            <p:sp>
              <p:nvSpPr>
                <p:cNvPr id="1140" name="Rectangle 1139"/>
                <p:cNvSpPr/>
                <p:nvPr/>
              </p:nvSpPr>
              <p:spPr>
                <a:xfrm>
                  <a:off x="5125763" y="3656451"/>
                  <a:ext cx="720000" cy="720000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/>
                </a:p>
              </p:txBody>
            </p:sp>
            <p:sp>
              <p:nvSpPr>
                <p:cNvPr id="1141" name="Rectangle 1140"/>
                <p:cNvSpPr/>
                <p:nvPr/>
              </p:nvSpPr>
              <p:spPr>
                <a:xfrm>
                  <a:off x="5849663" y="3656450"/>
                  <a:ext cx="720000" cy="720000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/>
                </a:p>
              </p:txBody>
            </p:sp>
          </p:grpSp>
          <p:grpSp>
            <p:nvGrpSpPr>
              <p:cNvPr id="865" name="Group 693"/>
              <p:cNvGrpSpPr/>
              <p:nvPr/>
            </p:nvGrpSpPr>
            <p:grpSpPr>
              <a:xfrm>
                <a:off x="1333240" y="5536351"/>
                <a:ext cx="2175919" cy="547144"/>
                <a:chOff x="3677963" y="3646925"/>
                <a:chExt cx="2901225" cy="729525"/>
              </a:xfrm>
            </p:grpSpPr>
            <p:sp>
              <p:nvSpPr>
                <p:cNvPr id="1006" name="Rectangle 1005"/>
                <p:cNvSpPr/>
                <p:nvPr/>
              </p:nvSpPr>
              <p:spPr>
                <a:xfrm>
                  <a:off x="36874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07" name="Rectangle 1006"/>
                <p:cNvSpPr/>
                <p:nvPr/>
              </p:nvSpPr>
              <p:spPr>
                <a:xfrm>
                  <a:off x="38674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08" name="Rectangle 1007"/>
                <p:cNvSpPr/>
                <p:nvPr/>
              </p:nvSpPr>
              <p:spPr>
                <a:xfrm>
                  <a:off x="40474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09" name="Rectangle 1008"/>
                <p:cNvSpPr/>
                <p:nvPr/>
              </p:nvSpPr>
              <p:spPr>
                <a:xfrm>
                  <a:off x="42274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10" name="Rectangle 1009"/>
                <p:cNvSpPr/>
                <p:nvPr/>
              </p:nvSpPr>
              <p:spPr>
                <a:xfrm>
                  <a:off x="36874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11" name="Rectangle 1010"/>
                <p:cNvSpPr/>
                <p:nvPr/>
              </p:nvSpPr>
              <p:spPr>
                <a:xfrm>
                  <a:off x="38674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12" name="Rectangle 1011"/>
                <p:cNvSpPr/>
                <p:nvPr/>
              </p:nvSpPr>
              <p:spPr>
                <a:xfrm>
                  <a:off x="40474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13" name="Rectangle 1012"/>
                <p:cNvSpPr/>
                <p:nvPr/>
              </p:nvSpPr>
              <p:spPr>
                <a:xfrm>
                  <a:off x="42274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14" name="Rectangle 1013"/>
                <p:cNvSpPr/>
                <p:nvPr/>
              </p:nvSpPr>
              <p:spPr>
                <a:xfrm>
                  <a:off x="36874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15" name="Rectangle 1014"/>
                <p:cNvSpPr/>
                <p:nvPr/>
              </p:nvSpPr>
              <p:spPr>
                <a:xfrm>
                  <a:off x="38674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16" name="Rectangle 1015"/>
                <p:cNvSpPr/>
                <p:nvPr/>
              </p:nvSpPr>
              <p:spPr>
                <a:xfrm>
                  <a:off x="40474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17" name="Rectangle 1016"/>
                <p:cNvSpPr/>
                <p:nvPr/>
              </p:nvSpPr>
              <p:spPr>
                <a:xfrm>
                  <a:off x="42274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18" name="Rectangle 1017"/>
                <p:cNvSpPr/>
                <p:nvPr/>
              </p:nvSpPr>
              <p:spPr>
                <a:xfrm>
                  <a:off x="36874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19" name="Rectangle 1018"/>
                <p:cNvSpPr/>
                <p:nvPr/>
              </p:nvSpPr>
              <p:spPr>
                <a:xfrm>
                  <a:off x="38674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20" name="Rectangle 1019"/>
                <p:cNvSpPr/>
                <p:nvPr/>
              </p:nvSpPr>
              <p:spPr>
                <a:xfrm>
                  <a:off x="40474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21" name="Rectangle 1020"/>
                <p:cNvSpPr/>
                <p:nvPr/>
              </p:nvSpPr>
              <p:spPr>
                <a:xfrm>
                  <a:off x="42274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22" name="Rectangle 1021"/>
                <p:cNvSpPr/>
                <p:nvPr/>
              </p:nvSpPr>
              <p:spPr>
                <a:xfrm>
                  <a:off x="44113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23" name="Rectangle 1022"/>
                <p:cNvSpPr/>
                <p:nvPr/>
              </p:nvSpPr>
              <p:spPr>
                <a:xfrm>
                  <a:off x="45913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24" name="Rectangle 1023"/>
                <p:cNvSpPr/>
                <p:nvPr/>
              </p:nvSpPr>
              <p:spPr>
                <a:xfrm>
                  <a:off x="47713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25" name="Rectangle 1024"/>
                <p:cNvSpPr/>
                <p:nvPr/>
              </p:nvSpPr>
              <p:spPr>
                <a:xfrm>
                  <a:off x="49513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26" name="Rectangle 1025"/>
                <p:cNvSpPr/>
                <p:nvPr/>
              </p:nvSpPr>
              <p:spPr>
                <a:xfrm>
                  <a:off x="44113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27" name="Rectangle 1026"/>
                <p:cNvSpPr/>
                <p:nvPr/>
              </p:nvSpPr>
              <p:spPr>
                <a:xfrm>
                  <a:off x="45913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28" name="Rectangle 1027"/>
                <p:cNvSpPr/>
                <p:nvPr/>
              </p:nvSpPr>
              <p:spPr>
                <a:xfrm>
                  <a:off x="47713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29" name="Rectangle 1028"/>
                <p:cNvSpPr/>
                <p:nvPr/>
              </p:nvSpPr>
              <p:spPr>
                <a:xfrm>
                  <a:off x="49513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30" name="Rectangle 1029"/>
                <p:cNvSpPr/>
                <p:nvPr/>
              </p:nvSpPr>
              <p:spPr>
                <a:xfrm>
                  <a:off x="44113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31" name="Rectangle 1030"/>
                <p:cNvSpPr/>
                <p:nvPr/>
              </p:nvSpPr>
              <p:spPr>
                <a:xfrm>
                  <a:off x="45913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32" name="Rectangle 1031"/>
                <p:cNvSpPr/>
                <p:nvPr/>
              </p:nvSpPr>
              <p:spPr>
                <a:xfrm>
                  <a:off x="47713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33" name="Rectangle 1032"/>
                <p:cNvSpPr/>
                <p:nvPr/>
              </p:nvSpPr>
              <p:spPr>
                <a:xfrm>
                  <a:off x="49513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34" name="Rectangle 1033"/>
                <p:cNvSpPr/>
                <p:nvPr/>
              </p:nvSpPr>
              <p:spPr>
                <a:xfrm>
                  <a:off x="44113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35" name="Rectangle 1034"/>
                <p:cNvSpPr/>
                <p:nvPr/>
              </p:nvSpPr>
              <p:spPr>
                <a:xfrm>
                  <a:off x="45913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36" name="Rectangle 1035"/>
                <p:cNvSpPr/>
                <p:nvPr/>
              </p:nvSpPr>
              <p:spPr>
                <a:xfrm>
                  <a:off x="47713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37" name="Rectangle 1036"/>
                <p:cNvSpPr/>
                <p:nvPr/>
              </p:nvSpPr>
              <p:spPr>
                <a:xfrm>
                  <a:off x="49513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38" name="Rectangle 1037"/>
                <p:cNvSpPr/>
                <p:nvPr/>
              </p:nvSpPr>
              <p:spPr>
                <a:xfrm>
                  <a:off x="51352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39" name="Rectangle 1038"/>
                <p:cNvSpPr/>
                <p:nvPr/>
              </p:nvSpPr>
              <p:spPr>
                <a:xfrm>
                  <a:off x="53152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40" name="Rectangle 1039"/>
                <p:cNvSpPr/>
                <p:nvPr/>
              </p:nvSpPr>
              <p:spPr>
                <a:xfrm>
                  <a:off x="54952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41" name="Rectangle 1040"/>
                <p:cNvSpPr/>
                <p:nvPr/>
              </p:nvSpPr>
              <p:spPr>
                <a:xfrm>
                  <a:off x="56752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42" name="Rectangle 1041"/>
                <p:cNvSpPr/>
                <p:nvPr/>
              </p:nvSpPr>
              <p:spPr>
                <a:xfrm>
                  <a:off x="51352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43" name="Rectangle 1042"/>
                <p:cNvSpPr/>
                <p:nvPr/>
              </p:nvSpPr>
              <p:spPr>
                <a:xfrm>
                  <a:off x="53152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44" name="Rectangle 1043"/>
                <p:cNvSpPr/>
                <p:nvPr/>
              </p:nvSpPr>
              <p:spPr>
                <a:xfrm>
                  <a:off x="54952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45" name="Rectangle 1044"/>
                <p:cNvSpPr/>
                <p:nvPr/>
              </p:nvSpPr>
              <p:spPr>
                <a:xfrm>
                  <a:off x="56752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46" name="Rectangle 1045"/>
                <p:cNvSpPr/>
                <p:nvPr/>
              </p:nvSpPr>
              <p:spPr>
                <a:xfrm>
                  <a:off x="51352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47" name="Rectangle 1046"/>
                <p:cNvSpPr/>
                <p:nvPr/>
              </p:nvSpPr>
              <p:spPr>
                <a:xfrm>
                  <a:off x="53152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48" name="Rectangle 1047"/>
                <p:cNvSpPr/>
                <p:nvPr/>
              </p:nvSpPr>
              <p:spPr>
                <a:xfrm>
                  <a:off x="54952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49" name="Rectangle 1048"/>
                <p:cNvSpPr/>
                <p:nvPr/>
              </p:nvSpPr>
              <p:spPr>
                <a:xfrm>
                  <a:off x="56752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50" name="Rectangle 1049"/>
                <p:cNvSpPr/>
                <p:nvPr/>
              </p:nvSpPr>
              <p:spPr>
                <a:xfrm>
                  <a:off x="51352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51" name="Rectangle 1050"/>
                <p:cNvSpPr/>
                <p:nvPr/>
              </p:nvSpPr>
              <p:spPr>
                <a:xfrm>
                  <a:off x="53152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52" name="Rectangle 1051"/>
                <p:cNvSpPr/>
                <p:nvPr/>
              </p:nvSpPr>
              <p:spPr>
                <a:xfrm>
                  <a:off x="54952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53" name="Rectangle 1052"/>
                <p:cNvSpPr/>
                <p:nvPr/>
              </p:nvSpPr>
              <p:spPr>
                <a:xfrm>
                  <a:off x="56752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54" name="Rectangle 1053"/>
                <p:cNvSpPr/>
                <p:nvPr/>
              </p:nvSpPr>
              <p:spPr>
                <a:xfrm>
                  <a:off x="58591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55" name="Rectangle 1054"/>
                <p:cNvSpPr/>
                <p:nvPr/>
              </p:nvSpPr>
              <p:spPr>
                <a:xfrm>
                  <a:off x="60391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56" name="Rectangle 1055"/>
                <p:cNvSpPr/>
                <p:nvPr/>
              </p:nvSpPr>
              <p:spPr>
                <a:xfrm>
                  <a:off x="62191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57" name="Rectangle 1056"/>
                <p:cNvSpPr/>
                <p:nvPr/>
              </p:nvSpPr>
              <p:spPr>
                <a:xfrm>
                  <a:off x="63991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58" name="Rectangle 1057"/>
                <p:cNvSpPr/>
                <p:nvPr/>
              </p:nvSpPr>
              <p:spPr>
                <a:xfrm>
                  <a:off x="58591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59" name="Rectangle 1058"/>
                <p:cNvSpPr/>
                <p:nvPr/>
              </p:nvSpPr>
              <p:spPr>
                <a:xfrm>
                  <a:off x="60391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60" name="Rectangle 1059"/>
                <p:cNvSpPr/>
                <p:nvPr/>
              </p:nvSpPr>
              <p:spPr>
                <a:xfrm>
                  <a:off x="62191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61" name="Rectangle 1060"/>
                <p:cNvSpPr/>
                <p:nvPr/>
              </p:nvSpPr>
              <p:spPr>
                <a:xfrm>
                  <a:off x="63991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62" name="Rectangle 1061"/>
                <p:cNvSpPr/>
                <p:nvPr/>
              </p:nvSpPr>
              <p:spPr>
                <a:xfrm>
                  <a:off x="58591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63" name="Rectangle 1062"/>
                <p:cNvSpPr/>
                <p:nvPr/>
              </p:nvSpPr>
              <p:spPr>
                <a:xfrm>
                  <a:off x="60391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64" name="Rectangle 1063"/>
                <p:cNvSpPr/>
                <p:nvPr/>
              </p:nvSpPr>
              <p:spPr>
                <a:xfrm>
                  <a:off x="62191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65" name="Rectangle 1064"/>
                <p:cNvSpPr/>
                <p:nvPr/>
              </p:nvSpPr>
              <p:spPr>
                <a:xfrm>
                  <a:off x="63991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66" name="Rectangle 1065"/>
                <p:cNvSpPr/>
                <p:nvPr/>
              </p:nvSpPr>
              <p:spPr>
                <a:xfrm>
                  <a:off x="58591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67" name="Rectangle 1066"/>
                <p:cNvSpPr/>
                <p:nvPr/>
              </p:nvSpPr>
              <p:spPr>
                <a:xfrm>
                  <a:off x="60391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68" name="Rectangle 1067"/>
                <p:cNvSpPr/>
                <p:nvPr/>
              </p:nvSpPr>
              <p:spPr>
                <a:xfrm>
                  <a:off x="62191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69" name="Rectangle 1068"/>
                <p:cNvSpPr/>
                <p:nvPr/>
              </p:nvSpPr>
              <p:spPr>
                <a:xfrm>
                  <a:off x="63991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70" name="Rectangle 1069"/>
                <p:cNvSpPr/>
                <p:nvPr/>
              </p:nvSpPr>
              <p:spPr>
                <a:xfrm>
                  <a:off x="3677963" y="3656450"/>
                  <a:ext cx="720000" cy="720000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/>
                </a:p>
              </p:txBody>
            </p:sp>
            <p:sp>
              <p:nvSpPr>
                <p:cNvPr id="1071" name="Rectangle 1070"/>
                <p:cNvSpPr/>
                <p:nvPr/>
              </p:nvSpPr>
              <p:spPr>
                <a:xfrm>
                  <a:off x="4411388" y="3656450"/>
                  <a:ext cx="720000" cy="720000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/>
                </a:p>
              </p:txBody>
            </p:sp>
            <p:sp>
              <p:nvSpPr>
                <p:cNvPr id="1072" name="Rectangle 1071"/>
                <p:cNvSpPr/>
                <p:nvPr/>
              </p:nvSpPr>
              <p:spPr>
                <a:xfrm>
                  <a:off x="5125763" y="3656450"/>
                  <a:ext cx="720000" cy="720000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/>
                </a:p>
              </p:txBody>
            </p:sp>
            <p:sp>
              <p:nvSpPr>
                <p:cNvPr id="1073" name="Rectangle 1072"/>
                <p:cNvSpPr/>
                <p:nvPr/>
              </p:nvSpPr>
              <p:spPr>
                <a:xfrm>
                  <a:off x="5849663" y="3656450"/>
                  <a:ext cx="720000" cy="720000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/>
                </a:p>
              </p:txBody>
            </p:sp>
          </p:grpSp>
          <p:cxnSp>
            <p:nvCxnSpPr>
              <p:cNvPr id="866" name="Straight Arrow Connector 865"/>
              <p:cNvCxnSpPr/>
              <p:nvPr/>
            </p:nvCxnSpPr>
            <p:spPr bwMode="auto">
              <a:xfrm rot="16200000" flipH="1" flipV="1">
                <a:off x="1588699" y="4090017"/>
                <a:ext cx="172046" cy="157312"/>
              </a:xfrm>
              <a:prstGeom prst="straightConnector1">
                <a:avLst/>
              </a:prstGeom>
              <a:noFill/>
              <a:ln w="15875" cap="flat" cmpd="sng" algn="ctr">
                <a:solidFill>
                  <a:srgbClr val="FFC00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grpSp>
            <p:nvGrpSpPr>
              <p:cNvPr id="867" name="Group 866"/>
              <p:cNvGrpSpPr/>
              <p:nvPr/>
            </p:nvGrpSpPr>
            <p:grpSpPr>
              <a:xfrm>
                <a:off x="1303563" y="3893530"/>
                <a:ext cx="569359" cy="637712"/>
                <a:chOff x="2740772" y="5907036"/>
                <a:chExt cx="569359" cy="637712"/>
              </a:xfrm>
            </p:grpSpPr>
            <p:sp>
              <p:nvSpPr>
                <p:cNvPr id="990" name="TextBox 989"/>
                <p:cNvSpPr txBox="1"/>
                <p:nvPr/>
              </p:nvSpPr>
              <p:spPr>
                <a:xfrm>
                  <a:off x="2743202" y="5910680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1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91" name="TextBox 990"/>
                <p:cNvSpPr txBox="1"/>
                <p:nvPr/>
              </p:nvSpPr>
              <p:spPr>
                <a:xfrm>
                  <a:off x="2873656" y="590946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92" name="TextBox 991"/>
                <p:cNvSpPr txBox="1"/>
                <p:nvPr/>
              </p:nvSpPr>
              <p:spPr>
                <a:xfrm>
                  <a:off x="3004111" y="590825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93" name="TextBox 992"/>
                <p:cNvSpPr txBox="1"/>
                <p:nvPr/>
              </p:nvSpPr>
              <p:spPr>
                <a:xfrm>
                  <a:off x="3141880" y="590703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94" name="TextBox 993"/>
                <p:cNvSpPr txBox="1"/>
                <p:nvPr/>
              </p:nvSpPr>
              <p:spPr>
                <a:xfrm>
                  <a:off x="2741986" y="6055765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95" name="TextBox 994"/>
                <p:cNvSpPr txBox="1"/>
                <p:nvPr/>
              </p:nvSpPr>
              <p:spPr>
                <a:xfrm>
                  <a:off x="2872440" y="605455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96" name="TextBox 995"/>
                <p:cNvSpPr txBox="1"/>
                <p:nvPr/>
              </p:nvSpPr>
              <p:spPr>
                <a:xfrm>
                  <a:off x="3002896" y="605333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1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97" name="TextBox 996"/>
                <p:cNvSpPr txBox="1"/>
                <p:nvPr/>
              </p:nvSpPr>
              <p:spPr>
                <a:xfrm>
                  <a:off x="3140666" y="605212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98" name="TextBox 997"/>
                <p:cNvSpPr txBox="1"/>
                <p:nvPr/>
              </p:nvSpPr>
              <p:spPr>
                <a:xfrm>
                  <a:off x="2741986" y="6180120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99" name="TextBox 998"/>
                <p:cNvSpPr txBox="1"/>
                <p:nvPr/>
              </p:nvSpPr>
              <p:spPr>
                <a:xfrm>
                  <a:off x="2872440" y="6178907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000" name="TextBox 999"/>
                <p:cNvSpPr txBox="1"/>
                <p:nvPr/>
              </p:nvSpPr>
              <p:spPr>
                <a:xfrm>
                  <a:off x="3002896" y="6177690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001" name="TextBox 1000"/>
                <p:cNvSpPr txBox="1"/>
                <p:nvPr/>
              </p:nvSpPr>
              <p:spPr>
                <a:xfrm>
                  <a:off x="3140666" y="6176477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002" name="TextBox 1001"/>
                <p:cNvSpPr txBox="1"/>
                <p:nvPr/>
              </p:nvSpPr>
              <p:spPr>
                <a:xfrm>
                  <a:off x="2740772" y="632520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1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003" name="TextBox 1002"/>
                <p:cNvSpPr txBox="1"/>
                <p:nvPr/>
              </p:nvSpPr>
              <p:spPr>
                <a:xfrm>
                  <a:off x="2871226" y="632399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004" name="TextBox 1003"/>
                <p:cNvSpPr txBox="1"/>
                <p:nvPr/>
              </p:nvSpPr>
              <p:spPr>
                <a:xfrm>
                  <a:off x="3001681" y="6322775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005" name="TextBox 1004"/>
                <p:cNvSpPr txBox="1"/>
                <p:nvPr/>
              </p:nvSpPr>
              <p:spPr>
                <a:xfrm>
                  <a:off x="3139452" y="632156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grpSp>
            <p:nvGrpSpPr>
              <p:cNvPr id="868" name="Group 867"/>
              <p:cNvGrpSpPr/>
              <p:nvPr/>
            </p:nvGrpSpPr>
            <p:grpSpPr>
              <a:xfrm>
                <a:off x="2406929" y="3892316"/>
                <a:ext cx="569359" cy="637712"/>
                <a:chOff x="3266237" y="5905821"/>
                <a:chExt cx="569359" cy="637712"/>
              </a:xfrm>
            </p:grpSpPr>
            <p:sp>
              <p:nvSpPr>
                <p:cNvPr id="974" name="TextBox 973"/>
                <p:cNvSpPr txBox="1"/>
                <p:nvPr/>
              </p:nvSpPr>
              <p:spPr>
                <a:xfrm>
                  <a:off x="3268667" y="5909465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75" name="TextBox 974"/>
                <p:cNvSpPr txBox="1"/>
                <p:nvPr/>
              </p:nvSpPr>
              <p:spPr>
                <a:xfrm>
                  <a:off x="3399121" y="590825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76" name="TextBox 975"/>
                <p:cNvSpPr txBox="1"/>
                <p:nvPr/>
              </p:nvSpPr>
              <p:spPr>
                <a:xfrm>
                  <a:off x="3529576" y="590703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77" name="TextBox 976"/>
                <p:cNvSpPr txBox="1"/>
                <p:nvPr/>
              </p:nvSpPr>
              <p:spPr>
                <a:xfrm>
                  <a:off x="3667345" y="590582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78" name="TextBox 977"/>
                <p:cNvSpPr txBox="1"/>
                <p:nvPr/>
              </p:nvSpPr>
              <p:spPr>
                <a:xfrm>
                  <a:off x="3267451" y="6054550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79" name="TextBox 978"/>
                <p:cNvSpPr txBox="1"/>
                <p:nvPr/>
              </p:nvSpPr>
              <p:spPr>
                <a:xfrm>
                  <a:off x="3397905" y="605333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80" name="TextBox 979"/>
                <p:cNvSpPr txBox="1"/>
                <p:nvPr/>
              </p:nvSpPr>
              <p:spPr>
                <a:xfrm>
                  <a:off x="3528361" y="605212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81" name="TextBox 980"/>
                <p:cNvSpPr txBox="1"/>
                <p:nvPr/>
              </p:nvSpPr>
              <p:spPr>
                <a:xfrm>
                  <a:off x="3666131" y="605090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82" name="TextBox 981"/>
                <p:cNvSpPr txBox="1"/>
                <p:nvPr/>
              </p:nvSpPr>
              <p:spPr>
                <a:xfrm>
                  <a:off x="3267451" y="6178905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83" name="TextBox 982"/>
                <p:cNvSpPr txBox="1"/>
                <p:nvPr/>
              </p:nvSpPr>
              <p:spPr>
                <a:xfrm>
                  <a:off x="3397905" y="6177692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84" name="TextBox 983"/>
                <p:cNvSpPr txBox="1"/>
                <p:nvPr/>
              </p:nvSpPr>
              <p:spPr>
                <a:xfrm>
                  <a:off x="3528361" y="6176475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85" name="TextBox 984"/>
                <p:cNvSpPr txBox="1"/>
                <p:nvPr/>
              </p:nvSpPr>
              <p:spPr>
                <a:xfrm>
                  <a:off x="3666131" y="6175262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86" name="TextBox 985"/>
                <p:cNvSpPr txBox="1"/>
                <p:nvPr/>
              </p:nvSpPr>
              <p:spPr>
                <a:xfrm>
                  <a:off x="3266237" y="632399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87" name="TextBox 986"/>
                <p:cNvSpPr txBox="1"/>
                <p:nvPr/>
              </p:nvSpPr>
              <p:spPr>
                <a:xfrm>
                  <a:off x="3396691" y="632277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88" name="TextBox 987"/>
                <p:cNvSpPr txBox="1"/>
                <p:nvPr/>
              </p:nvSpPr>
              <p:spPr>
                <a:xfrm>
                  <a:off x="3527146" y="6321560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89" name="TextBox 988"/>
                <p:cNvSpPr txBox="1"/>
                <p:nvPr/>
              </p:nvSpPr>
              <p:spPr>
                <a:xfrm>
                  <a:off x="3664917" y="632034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grpSp>
            <p:nvGrpSpPr>
              <p:cNvPr id="869" name="Group 868"/>
              <p:cNvGrpSpPr/>
              <p:nvPr/>
            </p:nvGrpSpPr>
            <p:grpSpPr>
              <a:xfrm>
                <a:off x="1857070" y="4432417"/>
                <a:ext cx="569359" cy="637712"/>
                <a:chOff x="3266237" y="5905821"/>
                <a:chExt cx="569359" cy="637712"/>
              </a:xfrm>
            </p:grpSpPr>
            <p:sp>
              <p:nvSpPr>
                <p:cNvPr id="958" name="TextBox 957"/>
                <p:cNvSpPr txBox="1"/>
                <p:nvPr/>
              </p:nvSpPr>
              <p:spPr>
                <a:xfrm>
                  <a:off x="3268667" y="5909465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1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59" name="TextBox 958"/>
                <p:cNvSpPr txBox="1"/>
                <p:nvPr/>
              </p:nvSpPr>
              <p:spPr>
                <a:xfrm>
                  <a:off x="3399121" y="590825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60" name="TextBox 959"/>
                <p:cNvSpPr txBox="1"/>
                <p:nvPr/>
              </p:nvSpPr>
              <p:spPr>
                <a:xfrm>
                  <a:off x="3529576" y="590703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61" name="TextBox 960"/>
                <p:cNvSpPr txBox="1"/>
                <p:nvPr/>
              </p:nvSpPr>
              <p:spPr>
                <a:xfrm>
                  <a:off x="3667345" y="590582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62" name="TextBox 961"/>
                <p:cNvSpPr txBox="1"/>
                <p:nvPr/>
              </p:nvSpPr>
              <p:spPr>
                <a:xfrm>
                  <a:off x="3267451" y="6054550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63" name="TextBox 962"/>
                <p:cNvSpPr txBox="1"/>
                <p:nvPr/>
              </p:nvSpPr>
              <p:spPr>
                <a:xfrm>
                  <a:off x="3397905" y="605333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64" name="TextBox 963"/>
                <p:cNvSpPr txBox="1"/>
                <p:nvPr/>
              </p:nvSpPr>
              <p:spPr>
                <a:xfrm>
                  <a:off x="3528361" y="605212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65" name="TextBox 964"/>
                <p:cNvSpPr txBox="1"/>
                <p:nvPr/>
              </p:nvSpPr>
              <p:spPr>
                <a:xfrm>
                  <a:off x="3666131" y="605090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66" name="TextBox 965"/>
                <p:cNvSpPr txBox="1"/>
                <p:nvPr/>
              </p:nvSpPr>
              <p:spPr>
                <a:xfrm>
                  <a:off x="3267451" y="6178905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67" name="TextBox 966"/>
                <p:cNvSpPr txBox="1"/>
                <p:nvPr/>
              </p:nvSpPr>
              <p:spPr>
                <a:xfrm>
                  <a:off x="3397905" y="6177692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68" name="TextBox 967"/>
                <p:cNvSpPr txBox="1"/>
                <p:nvPr/>
              </p:nvSpPr>
              <p:spPr>
                <a:xfrm>
                  <a:off x="3528361" y="6176475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69" name="TextBox 968"/>
                <p:cNvSpPr txBox="1"/>
                <p:nvPr/>
              </p:nvSpPr>
              <p:spPr>
                <a:xfrm>
                  <a:off x="3666131" y="6175262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70" name="TextBox 969"/>
                <p:cNvSpPr txBox="1"/>
                <p:nvPr/>
              </p:nvSpPr>
              <p:spPr>
                <a:xfrm>
                  <a:off x="3266237" y="632399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71" name="TextBox 970"/>
                <p:cNvSpPr txBox="1"/>
                <p:nvPr/>
              </p:nvSpPr>
              <p:spPr>
                <a:xfrm>
                  <a:off x="3396691" y="632277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72" name="TextBox 971"/>
                <p:cNvSpPr txBox="1"/>
                <p:nvPr/>
              </p:nvSpPr>
              <p:spPr>
                <a:xfrm>
                  <a:off x="3527146" y="6321560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73" name="TextBox 972"/>
                <p:cNvSpPr txBox="1"/>
                <p:nvPr/>
              </p:nvSpPr>
              <p:spPr>
                <a:xfrm>
                  <a:off x="3664917" y="632034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grpSp>
            <p:nvGrpSpPr>
              <p:cNvPr id="870" name="Group 869"/>
              <p:cNvGrpSpPr/>
              <p:nvPr/>
            </p:nvGrpSpPr>
            <p:grpSpPr>
              <a:xfrm>
                <a:off x="1321840" y="4420226"/>
                <a:ext cx="569359" cy="637712"/>
                <a:chOff x="3266237" y="5905821"/>
                <a:chExt cx="569359" cy="637712"/>
              </a:xfrm>
            </p:grpSpPr>
            <p:sp>
              <p:nvSpPr>
                <p:cNvPr id="942" name="TextBox 941"/>
                <p:cNvSpPr txBox="1"/>
                <p:nvPr/>
              </p:nvSpPr>
              <p:spPr>
                <a:xfrm>
                  <a:off x="3268667" y="5909465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43" name="TextBox 942"/>
                <p:cNvSpPr txBox="1"/>
                <p:nvPr/>
              </p:nvSpPr>
              <p:spPr>
                <a:xfrm>
                  <a:off x="3399121" y="590825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44" name="TextBox 943"/>
                <p:cNvSpPr txBox="1"/>
                <p:nvPr/>
              </p:nvSpPr>
              <p:spPr>
                <a:xfrm>
                  <a:off x="3529576" y="590703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45" name="TextBox 944"/>
                <p:cNvSpPr txBox="1"/>
                <p:nvPr/>
              </p:nvSpPr>
              <p:spPr>
                <a:xfrm>
                  <a:off x="3667345" y="590582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46" name="TextBox 945"/>
                <p:cNvSpPr txBox="1"/>
                <p:nvPr/>
              </p:nvSpPr>
              <p:spPr>
                <a:xfrm>
                  <a:off x="3267451" y="6054550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47" name="TextBox 946"/>
                <p:cNvSpPr txBox="1"/>
                <p:nvPr/>
              </p:nvSpPr>
              <p:spPr>
                <a:xfrm>
                  <a:off x="3397905" y="605333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48" name="TextBox 947"/>
                <p:cNvSpPr txBox="1"/>
                <p:nvPr/>
              </p:nvSpPr>
              <p:spPr>
                <a:xfrm>
                  <a:off x="3528361" y="605212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49" name="TextBox 948"/>
                <p:cNvSpPr txBox="1"/>
                <p:nvPr/>
              </p:nvSpPr>
              <p:spPr>
                <a:xfrm>
                  <a:off x="3666131" y="605090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50" name="TextBox 949"/>
                <p:cNvSpPr txBox="1"/>
                <p:nvPr/>
              </p:nvSpPr>
              <p:spPr>
                <a:xfrm>
                  <a:off x="3267451" y="6178905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51" name="TextBox 950"/>
                <p:cNvSpPr txBox="1"/>
                <p:nvPr/>
              </p:nvSpPr>
              <p:spPr>
                <a:xfrm>
                  <a:off x="3397905" y="6177692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52" name="TextBox 951"/>
                <p:cNvSpPr txBox="1"/>
                <p:nvPr/>
              </p:nvSpPr>
              <p:spPr>
                <a:xfrm>
                  <a:off x="3528361" y="6176475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53" name="TextBox 952"/>
                <p:cNvSpPr txBox="1"/>
                <p:nvPr/>
              </p:nvSpPr>
              <p:spPr>
                <a:xfrm>
                  <a:off x="3666131" y="6175262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54" name="TextBox 953"/>
                <p:cNvSpPr txBox="1"/>
                <p:nvPr/>
              </p:nvSpPr>
              <p:spPr>
                <a:xfrm>
                  <a:off x="3266237" y="632399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55" name="TextBox 954"/>
                <p:cNvSpPr txBox="1"/>
                <p:nvPr/>
              </p:nvSpPr>
              <p:spPr>
                <a:xfrm>
                  <a:off x="3396691" y="632277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56" name="TextBox 955"/>
                <p:cNvSpPr txBox="1"/>
                <p:nvPr/>
              </p:nvSpPr>
              <p:spPr>
                <a:xfrm>
                  <a:off x="3527146" y="6321560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57" name="TextBox 956"/>
                <p:cNvSpPr txBox="1"/>
                <p:nvPr/>
              </p:nvSpPr>
              <p:spPr>
                <a:xfrm>
                  <a:off x="3664917" y="632034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grpSp>
            <p:nvGrpSpPr>
              <p:cNvPr id="871" name="Group 870"/>
              <p:cNvGrpSpPr/>
              <p:nvPr/>
            </p:nvGrpSpPr>
            <p:grpSpPr>
              <a:xfrm>
                <a:off x="1327936" y="4974962"/>
                <a:ext cx="569359" cy="637712"/>
                <a:chOff x="3266237" y="5905821"/>
                <a:chExt cx="569359" cy="637712"/>
              </a:xfrm>
            </p:grpSpPr>
            <p:sp>
              <p:nvSpPr>
                <p:cNvPr id="926" name="TextBox 925"/>
                <p:cNvSpPr txBox="1"/>
                <p:nvPr/>
              </p:nvSpPr>
              <p:spPr>
                <a:xfrm>
                  <a:off x="3268667" y="5909465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1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27" name="TextBox 926"/>
                <p:cNvSpPr txBox="1"/>
                <p:nvPr/>
              </p:nvSpPr>
              <p:spPr>
                <a:xfrm>
                  <a:off x="3399121" y="590825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1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28" name="TextBox 927"/>
                <p:cNvSpPr txBox="1"/>
                <p:nvPr/>
              </p:nvSpPr>
              <p:spPr>
                <a:xfrm>
                  <a:off x="3529576" y="590703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29" name="TextBox 928"/>
                <p:cNvSpPr txBox="1"/>
                <p:nvPr/>
              </p:nvSpPr>
              <p:spPr>
                <a:xfrm>
                  <a:off x="3667345" y="590582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30" name="TextBox 929"/>
                <p:cNvSpPr txBox="1"/>
                <p:nvPr/>
              </p:nvSpPr>
              <p:spPr>
                <a:xfrm>
                  <a:off x="3267451" y="6054550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31" name="TextBox 930"/>
                <p:cNvSpPr txBox="1"/>
                <p:nvPr/>
              </p:nvSpPr>
              <p:spPr>
                <a:xfrm>
                  <a:off x="3397905" y="605333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32" name="TextBox 931"/>
                <p:cNvSpPr txBox="1"/>
                <p:nvPr/>
              </p:nvSpPr>
              <p:spPr>
                <a:xfrm>
                  <a:off x="3528361" y="605212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33" name="TextBox 932"/>
                <p:cNvSpPr txBox="1"/>
                <p:nvPr/>
              </p:nvSpPr>
              <p:spPr>
                <a:xfrm>
                  <a:off x="3666131" y="605090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34" name="TextBox 933"/>
                <p:cNvSpPr txBox="1"/>
                <p:nvPr/>
              </p:nvSpPr>
              <p:spPr>
                <a:xfrm>
                  <a:off x="3267451" y="6178905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35" name="TextBox 934"/>
                <p:cNvSpPr txBox="1"/>
                <p:nvPr/>
              </p:nvSpPr>
              <p:spPr>
                <a:xfrm>
                  <a:off x="3397905" y="6177692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36" name="TextBox 935"/>
                <p:cNvSpPr txBox="1"/>
                <p:nvPr/>
              </p:nvSpPr>
              <p:spPr>
                <a:xfrm>
                  <a:off x="3528361" y="6176475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37" name="TextBox 936"/>
                <p:cNvSpPr txBox="1"/>
                <p:nvPr/>
              </p:nvSpPr>
              <p:spPr>
                <a:xfrm>
                  <a:off x="3666131" y="6175262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38" name="TextBox 937"/>
                <p:cNvSpPr txBox="1"/>
                <p:nvPr/>
              </p:nvSpPr>
              <p:spPr>
                <a:xfrm>
                  <a:off x="3266237" y="632399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39" name="TextBox 938"/>
                <p:cNvSpPr txBox="1"/>
                <p:nvPr/>
              </p:nvSpPr>
              <p:spPr>
                <a:xfrm>
                  <a:off x="3396691" y="632277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40" name="TextBox 939"/>
                <p:cNvSpPr txBox="1"/>
                <p:nvPr/>
              </p:nvSpPr>
              <p:spPr>
                <a:xfrm>
                  <a:off x="3527146" y="6321560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41" name="TextBox 940"/>
                <p:cNvSpPr txBox="1"/>
                <p:nvPr/>
              </p:nvSpPr>
              <p:spPr>
                <a:xfrm>
                  <a:off x="3664917" y="632034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grpSp>
            <p:nvGrpSpPr>
              <p:cNvPr id="872" name="Group 871"/>
              <p:cNvGrpSpPr/>
              <p:nvPr/>
            </p:nvGrpSpPr>
            <p:grpSpPr>
              <a:xfrm>
                <a:off x="1320621" y="5508972"/>
                <a:ext cx="569359" cy="637712"/>
                <a:chOff x="3266237" y="5905821"/>
                <a:chExt cx="569359" cy="637712"/>
              </a:xfrm>
            </p:grpSpPr>
            <p:sp>
              <p:nvSpPr>
                <p:cNvPr id="910" name="TextBox 909"/>
                <p:cNvSpPr txBox="1"/>
                <p:nvPr/>
              </p:nvSpPr>
              <p:spPr>
                <a:xfrm>
                  <a:off x="3268667" y="5909465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11" name="TextBox 910"/>
                <p:cNvSpPr txBox="1"/>
                <p:nvPr/>
              </p:nvSpPr>
              <p:spPr>
                <a:xfrm>
                  <a:off x="3399121" y="590825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12" name="TextBox 911"/>
                <p:cNvSpPr txBox="1"/>
                <p:nvPr/>
              </p:nvSpPr>
              <p:spPr>
                <a:xfrm>
                  <a:off x="3529576" y="590703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13" name="TextBox 912"/>
                <p:cNvSpPr txBox="1"/>
                <p:nvPr/>
              </p:nvSpPr>
              <p:spPr>
                <a:xfrm>
                  <a:off x="3667345" y="590582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14" name="TextBox 913"/>
                <p:cNvSpPr txBox="1"/>
                <p:nvPr/>
              </p:nvSpPr>
              <p:spPr>
                <a:xfrm>
                  <a:off x="3267451" y="6054550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15" name="TextBox 914"/>
                <p:cNvSpPr txBox="1"/>
                <p:nvPr/>
              </p:nvSpPr>
              <p:spPr>
                <a:xfrm>
                  <a:off x="3397905" y="605333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16" name="TextBox 915"/>
                <p:cNvSpPr txBox="1"/>
                <p:nvPr/>
              </p:nvSpPr>
              <p:spPr>
                <a:xfrm>
                  <a:off x="3528361" y="605212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17" name="TextBox 916"/>
                <p:cNvSpPr txBox="1"/>
                <p:nvPr/>
              </p:nvSpPr>
              <p:spPr>
                <a:xfrm>
                  <a:off x="3666131" y="605090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18" name="TextBox 917"/>
                <p:cNvSpPr txBox="1"/>
                <p:nvPr/>
              </p:nvSpPr>
              <p:spPr>
                <a:xfrm>
                  <a:off x="3267451" y="6178905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19" name="TextBox 918"/>
                <p:cNvSpPr txBox="1"/>
                <p:nvPr/>
              </p:nvSpPr>
              <p:spPr>
                <a:xfrm>
                  <a:off x="3397905" y="6177692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20" name="TextBox 919"/>
                <p:cNvSpPr txBox="1"/>
                <p:nvPr/>
              </p:nvSpPr>
              <p:spPr>
                <a:xfrm>
                  <a:off x="3528361" y="6176475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21" name="TextBox 920"/>
                <p:cNvSpPr txBox="1"/>
                <p:nvPr/>
              </p:nvSpPr>
              <p:spPr>
                <a:xfrm>
                  <a:off x="3666131" y="6175262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22" name="TextBox 921"/>
                <p:cNvSpPr txBox="1"/>
                <p:nvPr/>
              </p:nvSpPr>
              <p:spPr>
                <a:xfrm>
                  <a:off x="3266237" y="632399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23" name="TextBox 922"/>
                <p:cNvSpPr txBox="1"/>
                <p:nvPr/>
              </p:nvSpPr>
              <p:spPr>
                <a:xfrm>
                  <a:off x="3396691" y="6322775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24" name="TextBox 923"/>
                <p:cNvSpPr txBox="1"/>
                <p:nvPr/>
              </p:nvSpPr>
              <p:spPr>
                <a:xfrm>
                  <a:off x="3527146" y="6321562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25" name="TextBox 924"/>
                <p:cNvSpPr txBox="1"/>
                <p:nvPr/>
              </p:nvSpPr>
              <p:spPr>
                <a:xfrm>
                  <a:off x="3664917" y="632034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grpSp>
            <p:nvGrpSpPr>
              <p:cNvPr id="873" name="Group 872"/>
              <p:cNvGrpSpPr/>
              <p:nvPr/>
            </p:nvGrpSpPr>
            <p:grpSpPr>
              <a:xfrm>
                <a:off x="1860727" y="3891093"/>
                <a:ext cx="569359" cy="637711"/>
                <a:chOff x="3266237" y="5905821"/>
                <a:chExt cx="569359" cy="637711"/>
              </a:xfrm>
            </p:grpSpPr>
            <p:sp>
              <p:nvSpPr>
                <p:cNvPr id="894" name="TextBox 893"/>
                <p:cNvSpPr txBox="1"/>
                <p:nvPr/>
              </p:nvSpPr>
              <p:spPr>
                <a:xfrm>
                  <a:off x="3268667" y="5909465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95" name="TextBox 894"/>
                <p:cNvSpPr txBox="1"/>
                <p:nvPr/>
              </p:nvSpPr>
              <p:spPr>
                <a:xfrm>
                  <a:off x="3399121" y="590825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96" name="TextBox 895"/>
                <p:cNvSpPr txBox="1"/>
                <p:nvPr/>
              </p:nvSpPr>
              <p:spPr>
                <a:xfrm>
                  <a:off x="3529576" y="590703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97" name="TextBox 896"/>
                <p:cNvSpPr txBox="1"/>
                <p:nvPr/>
              </p:nvSpPr>
              <p:spPr>
                <a:xfrm>
                  <a:off x="3667345" y="590582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98" name="TextBox 897"/>
                <p:cNvSpPr txBox="1"/>
                <p:nvPr/>
              </p:nvSpPr>
              <p:spPr>
                <a:xfrm>
                  <a:off x="3267451" y="6054550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99" name="TextBox 898"/>
                <p:cNvSpPr txBox="1"/>
                <p:nvPr/>
              </p:nvSpPr>
              <p:spPr>
                <a:xfrm>
                  <a:off x="3397905" y="605333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00" name="TextBox 899"/>
                <p:cNvSpPr txBox="1"/>
                <p:nvPr/>
              </p:nvSpPr>
              <p:spPr>
                <a:xfrm>
                  <a:off x="3528361" y="605212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01" name="TextBox 900"/>
                <p:cNvSpPr txBox="1"/>
                <p:nvPr/>
              </p:nvSpPr>
              <p:spPr>
                <a:xfrm>
                  <a:off x="3666131" y="605090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02" name="TextBox 901"/>
                <p:cNvSpPr txBox="1"/>
                <p:nvPr/>
              </p:nvSpPr>
              <p:spPr>
                <a:xfrm>
                  <a:off x="3267451" y="6178903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03" name="TextBox 902"/>
                <p:cNvSpPr txBox="1"/>
                <p:nvPr/>
              </p:nvSpPr>
              <p:spPr>
                <a:xfrm>
                  <a:off x="3397905" y="617769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04" name="TextBox 903"/>
                <p:cNvSpPr txBox="1"/>
                <p:nvPr/>
              </p:nvSpPr>
              <p:spPr>
                <a:xfrm>
                  <a:off x="3528361" y="6176477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05" name="TextBox 904"/>
                <p:cNvSpPr txBox="1"/>
                <p:nvPr/>
              </p:nvSpPr>
              <p:spPr>
                <a:xfrm>
                  <a:off x="3666131" y="6175260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06" name="TextBox 905"/>
                <p:cNvSpPr txBox="1"/>
                <p:nvPr/>
              </p:nvSpPr>
              <p:spPr>
                <a:xfrm>
                  <a:off x="3266237" y="6323990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07" name="TextBox 906"/>
                <p:cNvSpPr txBox="1"/>
                <p:nvPr/>
              </p:nvSpPr>
              <p:spPr>
                <a:xfrm>
                  <a:off x="3396691" y="632277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1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08" name="TextBox 907"/>
                <p:cNvSpPr txBox="1"/>
                <p:nvPr/>
              </p:nvSpPr>
              <p:spPr>
                <a:xfrm>
                  <a:off x="3527146" y="632156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09" name="TextBox 908"/>
                <p:cNvSpPr txBox="1"/>
                <p:nvPr/>
              </p:nvSpPr>
              <p:spPr>
                <a:xfrm>
                  <a:off x="3664917" y="632034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874" name="TextBox 873"/>
              <p:cNvSpPr txBox="1"/>
              <p:nvPr/>
            </p:nvSpPr>
            <p:spPr>
              <a:xfrm>
                <a:off x="1197562" y="3626515"/>
                <a:ext cx="2069944" cy="2847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9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Example of HM/JEM CC</a:t>
                </a:r>
                <a:endParaRPr lang="ko-KR" altLang="en-US" sz="9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875" name="Group 874"/>
              <p:cNvGrpSpPr/>
              <p:nvPr/>
            </p:nvGrpSpPr>
            <p:grpSpPr>
              <a:xfrm>
                <a:off x="1868042" y="4966429"/>
                <a:ext cx="569359" cy="637711"/>
                <a:chOff x="3266237" y="5905821"/>
                <a:chExt cx="569359" cy="637711"/>
              </a:xfrm>
            </p:grpSpPr>
            <p:sp>
              <p:nvSpPr>
                <p:cNvPr id="878" name="TextBox 877"/>
                <p:cNvSpPr txBox="1"/>
                <p:nvPr/>
              </p:nvSpPr>
              <p:spPr>
                <a:xfrm>
                  <a:off x="3268667" y="5909465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79" name="TextBox 878"/>
                <p:cNvSpPr txBox="1"/>
                <p:nvPr/>
              </p:nvSpPr>
              <p:spPr>
                <a:xfrm>
                  <a:off x="3399121" y="590825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80" name="TextBox 879"/>
                <p:cNvSpPr txBox="1"/>
                <p:nvPr/>
              </p:nvSpPr>
              <p:spPr>
                <a:xfrm>
                  <a:off x="3529576" y="590703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81" name="TextBox 880"/>
                <p:cNvSpPr txBox="1"/>
                <p:nvPr/>
              </p:nvSpPr>
              <p:spPr>
                <a:xfrm>
                  <a:off x="3667345" y="590582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82" name="TextBox 881"/>
                <p:cNvSpPr txBox="1"/>
                <p:nvPr/>
              </p:nvSpPr>
              <p:spPr>
                <a:xfrm>
                  <a:off x="3267451" y="6054550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83" name="TextBox 882"/>
                <p:cNvSpPr txBox="1"/>
                <p:nvPr/>
              </p:nvSpPr>
              <p:spPr>
                <a:xfrm>
                  <a:off x="3397905" y="605333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84" name="TextBox 883"/>
                <p:cNvSpPr txBox="1"/>
                <p:nvPr/>
              </p:nvSpPr>
              <p:spPr>
                <a:xfrm>
                  <a:off x="3528361" y="605212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85" name="TextBox 884"/>
                <p:cNvSpPr txBox="1"/>
                <p:nvPr/>
              </p:nvSpPr>
              <p:spPr>
                <a:xfrm>
                  <a:off x="3666131" y="605090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86" name="TextBox 885"/>
                <p:cNvSpPr txBox="1"/>
                <p:nvPr/>
              </p:nvSpPr>
              <p:spPr>
                <a:xfrm>
                  <a:off x="3267451" y="6178903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87" name="TextBox 886"/>
                <p:cNvSpPr txBox="1"/>
                <p:nvPr/>
              </p:nvSpPr>
              <p:spPr>
                <a:xfrm>
                  <a:off x="3397905" y="617769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1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88" name="TextBox 887"/>
                <p:cNvSpPr txBox="1"/>
                <p:nvPr/>
              </p:nvSpPr>
              <p:spPr>
                <a:xfrm>
                  <a:off x="3528361" y="6176477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89" name="TextBox 888"/>
                <p:cNvSpPr txBox="1"/>
                <p:nvPr/>
              </p:nvSpPr>
              <p:spPr>
                <a:xfrm>
                  <a:off x="3666131" y="6175260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90" name="TextBox 889"/>
                <p:cNvSpPr txBox="1"/>
                <p:nvPr/>
              </p:nvSpPr>
              <p:spPr>
                <a:xfrm>
                  <a:off x="3266237" y="6323990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91" name="TextBox 890"/>
                <p:cNvSpPr txBox="1"/>
                <p:nvPr/>
              </p:nvSpPr>
              <p:spPr>
                <a:xfrm>
                  <a:off x="3396691" y="632277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92" name="TextBox 891"/>
                <p:cNvSpPr txBox="1"/>
                <p:nvPr/>
              </p:nvSpPr>
              <p:spPr>
                <a:xfrm>
                  <a:off x="3527146" y="632156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93" name="TextBox 892"/>
                <p:cNvSpPr txBox="1"/>
                <p:nvPr/>
              </p:nvSpPr>
              <p:spPr>
                <a:xfrm>
                  <a:off x="3664917" y="632034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cxnSp>
            <p:nvCxnSpPr>
              <p:cNvPr id="876" name="Straight Arrow Connector 875"/>
              <p:cNvCxnSpPr/>
              <p:nvPr/>
            </p:nvCxnSpPr>
            <p:spPr bwMode="auto">
              <a:xfrm rot="16200000" flipH="1" flipV="1">
                <a:off x="1621237" y="5331150"/>
                <a:ext cx="438411" cy="484357"/>
              </a:xfrm>
              <a:prstGeom prst="straightConnector1">
                <a:avLst/>
              </a:prstGeom>
              <a:noFill/>
              <a:ln w="15875" cap="flat" cmpd="sng" algn="ctr">
                <a:solidFill>
                  <a:srgbClr val="FFC00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sp>
            <p:nvSpPr>
              <p:cNvPr id="877" name="Oval 876"/>
              <p:cNvSpPr>
                <a:spLocks noChangeAspect="1"/>
              </p:cNvSpPr>
              <p:nvPr/>
            </p:nvSpPr>
            <p:spPr bwMode="auto">
              <a:xfrm>
                <a:off x="2062100" y="5321893"/>
                <a:ext cx="56830" cy="79033"/>
              </a:xfrm>
              <a:prstGeom prst="ellipse">
                <a:avLst/>
              </a:prstGeom>
              <a:solidFill>
                <a:srgbClr val="C000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0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</p:grpSp>
        <p:sp>
          <p:nvSpPr>
            <p:cNvPr id="858" name="TextBox 857"/>
            <p:cNvSpPr txBox="1"/>
            <p:nvPr/>
          </p:nvSpPr>
          <p:spPr>
            <a:xfrm>
              <a:off x="4644008" y="3523537"/>
              <a:ext cx="2088232" cy="231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900" dirty="0">
                  <a:latin typeface="Times New Roman" pitchFamily="18" charset="0"/>
                  <a:ea typeface="+mn-ea"/>
                  <a:cs typeface="Times New Roman" pitchFamily="18" charset="0"/>
                </a:rPr>
                <a:t>Last position (</a:t>
              </a:r>
              <a:r>
                <a:rPr lang="en-US" altLang="ko-KR" sz="900" dirty="0" err="1">
                  <a:latin typeface="Times New Roman" pitchFamily="18" charset="0"/>
                  <a:ea typeface="+mn-ea"/>
                  <a:cs typeface="Times New Roman" pitchFamily="18" charset="0"/>
                </a:rPr>
                <a:t>Last_posX</a:t>
              </a:r>
              <a:r>
                <a:rPr lang="en-US" altLang="ko-KR" sz="900" dirty="0">
                  <a:latin typeface="Times New Roman" pitchFamily="18" charset="0"/>
                  <a:ea typeface="+mn-ea"/>
                  <a:cs typeface="Times New Roman" pitchFamily="18" charset="0"/>
                </a:rPr>
                <a:t>, </a:t>
              </a:r>
              <a:r>
                <a:rPr lang="en-US" altLang="ko-KR" sz="900" dirty="0" err="1">
                  <a:latin typeface="Times New Roman" pitchFamily="18" charset="0"/>
                  <a:ea typeface="+mn-ea"/>
                  <a:cs typeface="Times New Roman" pitchFamily="18" charset="0"/>
                </a:rPr>
                <a:t>Last_posY</a:t>
              </a:r>
              <a:r>
                <a:rPr lang="en-US" altLang="ko-KR" sz="900" dirty="0">
                  <a:latin typeface="Times New Roman" pitchFamily="18" charset="0"/>
                  <a:ea typeface="+mn-ea"/>
                  <a:cs typeface="Times New Roman" pitchFamily="18" charset="0"/>
                </a:rPr>
                <a:t>)</a:t>
              </a:r>
              <a:endParaRPr lang="ko-KR" altLang="en-US" sz="900" dirty="0"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  <p:cxnSp>
          <p:nvCxnSpPr>
            <p:cNvPr id="859" name="Straight Arrow Connector 858"/>
            <p:cNvCxnSpPr/>
            <p:nvPr/>
          </p:nvCxnSpPr>
          <p:spPr bwMode="auto">
            <a:xfrm>
              <a:off x="5436096" y="2813371"/>
              <a:ext cx="0" cy="800371"/>
            </a:xfrm>
            <a:prstGeom prst="straightConnector1">
              <a:avLst/>
            </a:prstGeom>
            <a:noFill/>
            <a:ln w="6350" algn="ctr">
              <a:solidFill>
                <a:schemeClr val="accent5"/>
              </a:solidFill>
              <a:round/>
              <a:headEnd/>
              <a:tailEnd type="stealth"/>
            </a:ln>
            <a:effectLst/>
          </p:spPr>
        </p:cxnSp>
      </p:grpSp>
      <p:graphicFrame>
        <p:nvGraphicFramePr>
          <p:cNvPr id="1278" name="Table 127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4607206"/>
              </p:ext>
            </p:extLst>
          </p:nvPr>
        </p:nvGraphicFramePr>
        <p:xfrm>
          <a:off x="659259" y="3908476"/>
          <a:ext cx="5891909" cy="1945005"/>
        </p:xfrm>
        <a:graphic>
          <a:graphicData uri="http://schemas.openxmlformats.org/drawingml/2006/table">
            <a:tbl>
              <a:tblPr/>
              <a:tblGrid>
                <a:gridCol w="1112665">
                  <a:extLst>
                    <a:ext uri="{9D8B030D-6E8A-4147-A177-3AD203B41FA5}">
                      <a16:colId xmlns="" xmlns:a16="http://schemas.microsoft.com/office/drawing/2014/main" val="3237389398"/>
                    </a:ext>
                  </a:extLst>
                </a:gridCol>
                <a:gridCol w="1783358">
                  <a:extLst>
                    <a:ext uri="{9D8B030D-6E8A-4147-A177-3AD203B41FA5}">
                      <a16:colId xmlns="" xmlns:a16="http://schemas.microsoft.com/office/drawing/2014/main" val="2449975363"/>
                    </a:ext>
                  </a:extLst>
                </a:gridCol>
                <a:gridCol w="918831">
                  <a:extLst>
                    <a:ext uri="{9D8B030D-6E8A-4147-A177-3AD203B41FA5}">
                      <a16:colId xmlns="" xmlns:a16="http://schemas.microsoft.com/office/drawing/2014/main" val="1492410295"/>
                    </a:ext>
                  </a:extLst>
                </a:gridCol>
                <a:gridCol w="2077055">
                  <a:extLst>
                    <a:ext uri="{9D8B030D-6E8A-4147-A177-3AD203B41FA5}">
                      <a16:colId xmlns="" xmlns:a16="http://schemas.microsoft.com/office/drawing/2014/main" val="3819903005"/>
                    </a:ext>
                  </a:extLst>
                </a:gridCol>
              </a:tblGrid>
              <a:tr h="200025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JEM_CC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SR_CC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2067012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Scan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Diag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Hor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Scan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Zigzag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7508414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SigCGflag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Ctx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5628953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Last_xy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56(28x2)</a:t>
                      </a:r>
                      <a:r>
                        <a:rPr lang="en-US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Ctx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SR_xy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56(28x2) </a:t>
                      </a:r>
                      <a:r>
                        <a:rPr kumimoji="0" 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Ctx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3207293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Sigflag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Ctx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Sigflag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Ctx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55577437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GT12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Ctx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GT12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Ctx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55445678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8GT1/16</a:t>
                      </a:r>
                    </a:p>
                    <a:p>
                      <a:pPr algn="ctr" fontAlgn="b"/>
                      <a:r>
                        <a:rPr lang="en-US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1GT2/16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max(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scanR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/2</a:t>
                      </a:r>
                      <a:r>
                        <a:rPr lang="en-US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8)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GT1 </a:t>
                      </a:r>
                    </a:p>
                    <a:p>
                      <a:pPr marL="0" marR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max(</a:t>
                      </a:r>
                      <a:r>
                        <a:rPr lang="en-US" sz="11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scanR</a:t>
                      </a:r>
                      <a:r>
                        <a:rPr lang="en-US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/16,1) GT2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1847151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RicePara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JEM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RicePara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HEVC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7721693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total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 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Ctx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total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 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Ctx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0809878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223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48445" y="885798"/>
            <a:ext cx="8647112" cy="5221214"/>
          </a:xfrm>
        </p:spPr>
        <p:txBody>
          <a:bodyPr/>
          <a:lstStyle/>
          <a:p>
            <a:r>
              <a:rPr lang="en-US" dirty="0" smtClean="0"/>
              <a:t>MABAC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Entropy coding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4035936"/>
              </p:ext>
            </p:extLst>
          </p:nvPr>
        </p:nvGraphicFramePr>
        <p:xfrm>
          <a:off x="522933" y="1229533"/>
          <a:ext cx="7918476" cy="25654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78995"/>
                <a:gridCol w="1979827"/>
                <a:gridCol w="1979827"/>
                <a:gridCol w="1979827"/>
              </a:tblGrid>
              <a:tr h="18804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</a:rPr>
                        <a:t>Theory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 smtClean="0">
                          <a:effectLst/>
                        </a:rPr>
                        <a:t>CABAC HEVC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 smtClean="0">
                          <a:effectLst/>
                        </a:rPr>
                        <a:t>JPEG Annex </a:t>
                      </a:r>
                      <a:r>
                        <a:rPr lang="en-CA" sz="1200" dirty="0">
                          <a:effectLst/>
                        </a:rPr>
                        <a:t>D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</a:rPr>
                        <a:t>mCABAC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</a:tr>
              <a:tr h="3454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</a:rPr>
                        <a:t>r = r * 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</a:rPr>
                        <a:t>r = LUT[r, p][64][4]</a:t>
                      </a:r>
                      <a:br>
                        <a:rPr lang="en-CA" sz="1200">
                          <a:effectLst/>
                        </a:rPr>
                      </a:br>
                      <a:r>
                        <a:rPr lang="en-CA" sz="1200">
                          <a:effectLst/>
                        </a:rPr>
                        <a:t>LPS &lt; 0.5 range true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</a:rPr>
                        <a:t>r = LUT[p][113]</a:t>
                      </a:r>
                      <a:br>
                        <a:rPr lang="en-CA" sz="1200">
                          <a:effectLst/>
                        </a:rPr>
                      </a:br>
                      <a:r>
                        <a:rPr lang="en-CA" sz="1200">
                          <a:effectLst/>
                        </a:rPr>
                        <a:t>LPS &lt; 0.5 range false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</a:rPr>
                        <a:t>r = r * p</a:t>
                      </a:r>
                      <a:br>
                        <a:rPr lang="en-CA" sz="1200">
                          <a:effectLst/>
                        </a:rPr>
                      </a:br>
                      <a:r>
                        <a:rPr lang="en-CA" sz="1200">
                          <a:effectLst/>
                        </a:rPr>
                        <a:t>LPS &lt; 0.5 range false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</a:tr>
              <a:tr h="8731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</a:rPr>
                        <a:t>p = update(p, b)</a:t>
                      </a:r>
                      <a:br>
                        <a:rPr lang="en-CA" sz="1200">
                          <a:effectLst/>
                        </a:rPr>
                      </a:br>
                      <a:r>
                        <a:rPr lang="en-CA" sz="1200">
                          <a:effectLst/>
                        </a:rPr>
                        <a:t>(e.g. exponential smoothing)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</a:rPr>
                        <a:t>p = b ? LUT</a:t>
                      </a:r>
                      <a:r>
                        <a:rPr lang="en-CA" sz="1200" baseline="-25000" dirty="0">
                          <a:effectLst/>
                        </a:rPr>
                        <a:t>0</a:t>
                      </a:r>
                      <a:r>
                        <a:rPr lang="en-CA" sz="1200" dirty="0">
                          <a:effectLst/>
                        </a:rPr>
                        <a:t>[p] : LUT</a:t>
                      </a:r>
                      <a:r>
                        <a:rPr lang="en-CA" sz="1200" baseline="-25000" dirty="0">
                          <a:effectLst/>
                        </a:rPr>
                        <a:t>1</a:t>
                      </a:r>
                      <a:r>
                        <a:rPr lang="en-CA" sz="1200" dirty="0">
                          <a:effectLst/>
                        </a:rPr>
                        <a:t>[p</a:t>
                      </a:r>
                      <a:r>
                        <a:rPr lang="en-CA" sz="1200" dirty="0" smtClean="0">
                          <a:effectLst/>
                        </a:rPr>
                        <a:t>]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</a:rPr>
                        <a:t/>
                      </a:r>
                      <a:br>
                        <a:rPr lang="en-CA" sz="1200" dirty="0">
                          <a:effectLst/>
                        </a:rPr>
                      </a:br>
                      <a:r>
                        <a:rPr lang="en-CA" sz="1200" dirty="0">
                          <a:effectLst/>
                        </a:rPr>
                        <a:t>exponential smoothing </a:t>
                      </a:r>
                      <a:br>
                        <a:rPr lang="en-CA" sz="1200" dirty="0">
                          <a:effectLst/>
                        </a:rPr>
                      </a:br>
                      <a:r>
                        <a:rPr lang="en-CA" sz="1200" dirty="0">
                          <a:effectLst/>
                          <a:sym typeface="Symbol" panose="05050102010706020507" pitchFamily="18" charset="2"/>
                        </a:rPr>
                        <a:t></a:t>
                      </a:r>
                      <a:r>
                        <a:rPr lang="en-CA" sz="1200" dirty="0">
                          <a:effectLst/>
                        </a:rPr>
                        <a:t> = 1 / 19.6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</a:rPr>
                        <a:t>p = b ? LUT</a:t>
                      </a:r>
                      <a:r>
                        <a:rPr lang="en-CA" sz="1200" baseline="-25000" dirty="0">
                          <a:effectLst/>
                        </a:rPr>
                        <a:t>0</a:t>
                      </a:r>
                      <a:r>
                        <a:rPr lang="en-CA" sz="1200" dirty="0">
                          <a:effectLst/>
                        </a:rPr>
                        <a:t>[p] : LUT</a:t>
                      </a:r>
                      <a:r>
                        <a:rPr lang="en-CA" sz="1200" baseline="-25000" dirty="0">
                          <a:effectLst/>
                        </a:rPr>
                        <a:t>1</a:t>
                      </a:r>
                      <a:r>
                        <a:rPr lang="en-CA" sz="1200" dirty="0">
                          <a:effectLst/>
                        </a:rPr>
                        <a:t>[p</a:t>
                      </a:r>
                      <a:r>
                        <a:rPr lang="en-CA" sz="1200" dirty="0" smtClean="0">
                          <a:effectLst/>
                        </a:rPr>
                        <a:t>]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</a:rPr>
                        <a:t/>
                      </a:r>
                      <a:br>
                        <a:rPr lang="en-CA" sz="1200" dirty="0">
                          <a:effectLst/>
                        </a:rPr>
                      </a:br>
                      <a:r>
                        <a:rPr lang="en-CA" sz="1200" dirty="0">
                          <a:effectLst/>
                        </a:rPr>
                        <a:t>Different from exponential smoothing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</a:rPr>
                        <a:t>p1 = b + (p1 &gt;&gt; W1)</a:t>
                      </a:r>
                      <a:br>
                        <a:rPr lang="en-CA" sz="1200" dirty="0">
                          <a:effectLst/>
                        </a:rPr>
                      </a:br>
                      <a:r>
                        <a:rPr lang="en-CA" sz="1200" dirty="0">
                          <a:effectLst/>
                        </a:rPr>
                        <a:t>p0 = (p0 &gt;&gt; W0)</a:t>
                      </a:r>
                      <a:br>
                        <a:rPr lang="en-CA" sz="1200" dirty="0">
                          <a:effectLst/>
                        </a:rPr>
                      </a:br>
                      <a:r>
                        <a:rPr lang="en-CA" sz="1200" dirty="0">
                          <a:effectLst/>
                        </a:rPr>
                        <a:t>p = (p0 + p1) &gt;&gt; 1</a:t>
                      </a:r>
                      <a:br>
                        <a:rPr lang="en-CA" sz="1200" dirty="0">
                          <a:effectLst/>
                        </a:rPr>
                      </a:br>
                      <a:r>
                        <a:rPr lang="en-CA" sz="1200" dirty="0" smtClean="0">
                          <a:effectLst/>
                        </a:rPr>
                        <a:t>2 exp. </a:t>
                      </a:r>
                      <a:r>
                        <a:rPr lang="en-CA" sz="1200" dirty="0">
                          <a:effectLst/>
                        </a:rPr>
                        <a:t>models</a:t>
                      </a:r>
                      <a:br>
                        <a:rPr lang="en-CA" sz="1200" dirty="0">
                          <a:effectLst/>
                        </a:rPr>
                      </a:br>
                      <a:r>
                        <a:rPr lang="en-CA" sz="1200" dirty="0" smtClean="0">
                          <a:effectLst/>
                          <a:sym typeface="Symbol" panose="05050102010706020507" pitchFamily="18" charset="2"/>
                        </a:rPr>
                        <a:t></a:t>
                      </a:r>
                      <a:r>
                        <a:rPr lang="en-CA" sz="1200" baseline="-25000" dirty="0" smtClean="0">
                          <a:effectLst/>
                          <a:sym typeface="Symbol" panose="05050102010706020507" pitchFamily="18" charset="2"/>
                        </a:rPr>
                        <a:t>0</a:t>
                      </a:r>
                      <a:r>
                        <a:rPr lang="en-CA" sz="1200" dirty="0" smtClean="0">
                          <a:effectLst/>
                        </a:rPr>
                        <a:t> </a:t>
                      </a:r>
                      <a:r>
                        <a:rPr lang="en-CA" sz="1200" dirty="0">
                          <a:effectLst/>
                        </a:rPr>
                        <a:t>= </a:t>
                      </a:r>
                      <a:r>
                        <a:rPr lang="en-CA" sz="1200" dirty="0" smtClean="0">
                          <a:effectLst/>
                        </a:rPr>
                        <a:t>1/16</a:t>
                      </a:r>
                      <a:r>
                        <a:rPr lang="en-CA" sz="1200" dirty="0">
                          <a:effectLst/>
                        </a:rPr>
                        <a:t>, </a:t>
                      </a:r>
                      <a:r>
                        <a:rPr lang="en-CA" sz="1200" dirty="0" smtClean="0">
                          <a:effectLst/>
                          <a:sym typeface="Symbol" panose="05050102010706020507" pitchFamily="18" charset="2"/>
                        </a:rPr>
                        <a:t></a:t>
                      </a:r>
                      <a:r>
                        <a:rPr lang="en-CA" sz="1200" baseline="-25000" dirty="0" smtClean="0">
                          <a:effectLst/>
                          <a:sym typeface="Symbol" panose="05050102010706020507" pitchFamily="18" charset="2"/>
                        </a:rPr>
                        <a:t>1</a:t>
                      </a:r>
                      <a:r>
                        <a:rPr lang="en-CA" sz="1200" dirty="0" smtClean="0">
                          <a:effectLst/>
                        </a:rPr>
                        <a:t> = 1/128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 smtClean="0">
                          <a:effectLst/>
                          <a:sym typeface="Symbol" panose="05050102010706020507" pitchFamily="18" charset="2"/>
                        </a:rPr>
                        <a:t></a:t>
                      </a:r>
                      <a:r>
                        <a:rPr lang="en-CA" sz="1200" baseline="-25000" dirty="0" smtClean="0">
                          <a:effectLst/>
                          <a:sym typeface="Symbol" panose="05050102010706020507" pitchFamily="18" charset="2"/>
                        </a:rPr>
                        <a:t>0</a:t>
                      </a:r>
                      <a:r>
                        <a:rPr lang="en-CA" sz="1200" dirty="0" smtClean="0">
                          <a:effectLst/>
                        </a:rPr>
                        <a:t> = </a:t>
                      </a:r>
                      <a:r>
                        <a:rPr lang="en-CA" sz="1200" dirty="0" smtClean="0">
                          <a:effectLst/>
                          <a:sym typeface="Symbol" panose="05050102010706020507" pitchFamily="18" charset="2"/>
                        </a:rPr>
                        <a:t></a:t>
                      </a:r>
                      <a:r>
                        <a:rPr lang="en-CA" sz="1200" baseline="-25000" dirty="0" smtClean="0">
                          <a:effectLst/>
                          <a:sym typeface="Symbol" panose="05050102010706020507" pitchFamily="18" charset="2"/>
                        </a:rPr>
                        <a:t>1</a:t>
                      </a:r>
                      <a:r>
                        <a:rPr lang="en-CA" sz="1200" dirty="0" smtClean="0">
                          <a:effectLst/>
                        </a:rPr>
                        <a:t> </a:t>
                      </a:r>
                      <a:r>
                        <a:rPr lang="en-CA" sz="1200" baseline="0" dirty="0" smtClean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 for first 32 updates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</a:tr>
              <a:tr h="18097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</a:rPr>
                        <a:t>MPS / LPS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</a:rPr>
                        <a:t>Yes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</a:rPr>
                        <a:t>Yes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</a:rPr>
                        <a:t>Yes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</a:tr>
              <a:tr h="18097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</a:rPr>
                        <a:t>Range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</a:rPr>
                        <a:t>[256, 512]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</a:rPr>
                        <a:t>[2</a:t>
                      </a:r>
                      <a:r>
                        <a:rPr lang="en-CA" sz="1200" baseline="30000">
                          <a:effectLst/>
                        </a:rPr>
                        <a:t>15</a:t>
                      </a:r>
                      <a:r>
                        <a:rPr lang="en-CA" sz="1200">
                          <a:effectLst/>
                        </a:rPr>
                        <a:t>, 2</a:t>
                      </a:r>
                      <a:r>
                        <a:rPr lang="en-CA" sz="1200" baseline="30000">
                          <a:effectLst/>
                        </a:rPr>
                        <a:t>16</a:t>
                      </a:r>
                      <a:r>
                        <a:rPr lang="en-CA" sz="1200">
                          <a:effectLst/>
                        </a:rPr>
                        <a:t>]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</a:rPr>
                        <a:t>[2</a:t>
                      </a:r>
                      <a:r>
                        <a:rPr lang="en-CA" sz="1200" baseline="30000">
                          <a:effectLst/>
                        </a:rPr>
                        <a:t>15</a:t>
                      </a:r>
                      <a:r>
                        <a:rPr lang="en-CA" sz="1200">
                          <a:effectLst/>
                        </a:rPr>
                        <a:t>, 2</a:t>
                      </a:r>
                      <a:r>
                        <a:rPr lang="en-CA" sz="1200" baseline="30000">
                          <a:effectLst/>
                        </a:rPr>
                        <a:t>16</a:t>
                      </a:r>
                      <a:r>
                        <a:rPr lang="en-CA" sz="1200">
                          <a:effectLst/>
                        </a:rPr>
                        <a:t>]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</a:tr>
              <a:tr h="18097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</a:rPr>
                        <a:t>Carry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</a:rPr>
                        <a:t>FF(11111111)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</a:rPr>
                        <a:t>FF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</a:rPr>
                        <a:t>FF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</a:tr>
              <a:tr h="18097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</a:rPr>
                        <a:t>Termination bit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</a:rPr>
                        <a:t>LPS = 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</a:rPr>
                        <a:t>LPS = 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</a:rPr>
                        <a:t>LPS = 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</a:tr>
              <a:tr h="18097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</a:rPr>
                        <a:t>Initialization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</a:rPr>
                        <a:t>(</a:t>
                      </a:r>
                      <a:r>
                        <a:rPr lang="en-CA" sz="1200" dirty="0" err="1">
                          <a:effectLst/>
                        </a:rPr>
                        <a:t>qp</a:t>
                      </a:r>
                      <a:r>
                        <a:rPr lang="en-CA" sz="1200" dirty="0">
                          <a:effectLst/>
                        </a:rPr>
                        <a:t>, slice)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</a:rPr>
                        <a:t>0.5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</a:rPr>
                        <a:t>(</a:t>
                      </a:r>
                      <a:r>
                        <a:rPr lang="en-CA" sz="1200" dirty="0" err="1">
                          <a:effectLst/>
                        </a:rPr>
                        <a:t>qp</a:t>
                      </a:r>
                      <a:r>
                        <a:rPr lang="en-CA" sz="1200" dirty="0">
                          <a:effectLst/>
                        </a:rPr>
                        <a:t>, </a:t>
                      </a:r>
                      <a:r>
                        <a:rPr lang="en-CA" sz="1200" dirty="0" smtClean="0">
                          <a:effectLst/>
                        </a:rPr>
                        <a:t>slice)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7008" y="4081993"/>
            <a:ext cx="2828925" cy="21526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964" y="4001987"/>
            <a:ext cx="2695575" cy="210502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863785" y="3795019"/>
            <a:ext cx="195271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Probability up-date with</a:t>
            </a:r>
          </a:p>
          <a:p>
            <a:r>
              <a:rPr lang="en-US" sz="1400" dirty="0" smtClean="0">
                <a:solidFill>
                  <a:srgbClr val="FF0000"/>
                </a:solidFill>
              </a:rPr>
              <a:t>“long window” </a:t>
            </a:r>
            <a:r>
              <a:rPr lang="en-US" sz="1400" dirty="0" smtClean="0">
                <a:solidFill>
                  <a:srgbClr val="FF0000"/>
                </a:solidFill>
                <a:sym typeface="Wingdings" panose="05000000000000000000" pitchFamily="2" charset="2"/>
              </a:rPr>
              <a:t> slow</a:t>
            </a:r>
          </a:p>
          <a:p>
            <a:r>
              <a:rPr lang="en-US" sz="1400" dirty="0" smtClean="0"/>
              <a:t>“short </a:t>
            </a:r>
            <a:r>
              <a:rPr lang="en-US" sz="1400" dirty="0"/>
              <a:t>window</a:t>
            </a:r>
            <a:r>
              <a:rPr lang="en-US" sz="1400" dirty="0" smtClean="0"/>
              <a:t>”</a:t>
            </a:r>
            <a:r>
              <a:rPr lang="en-US" sz="1400" dirty="0" smtClean="0">
                <a:sym typeface="Wingdings" panose="05000000000000000000" pitchFamily="2" charset="2"/>
              </a:rPr>
              <a:t> fast </a:t>
            </a:r>
            <a:endParaRPr lang="en-US" sz="1400" dirty="0"/>
          </a:p>
          <a:p>
            <a:endParaRPr lang="en-US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4994981" y="3884948"/>
            <a:ext cx="2668487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J0024 probability up-date with</a:t>
            </a:r>
          </a:p>
          <a:p>
            <a:r>
              <a:rPr lang="en-US" sz="1400" dirty="0" smtClean="0"/>
              <a:t>“short </a:t>
            </a:r>
            <a:r>
              <a:rPr lang="en-US" sz="1400" dirty="0"/>
              <a:t>window</a:t>
            </a:r>
            <a:r>
              <a:rPr lang="en-US" sz="1400" dirty="0" smtClean="0"/>
              <a:t>”</a:t>
            </a:r>
            <a:r>
              <a:rPr lang="en-US" sz="1400" dirty="0" smtClean="0">
                <a:sym typeface="Wingdings" panose="05000000000000000000" pitchFamily="2" charset="2"/>
              </a:rPr>
              <a:t> after reset</a:t>
            </a:r>
          </a:p>
          <a:p>
            <a:r>
              <a:rPr lang="en-US" sz="1400" dirty="0">
                <a:solidFill>
                  <a:srgbClr val="FF0000"/>
                </a:solidFill>
              </a:rPr>
              <a:t>“long window” </a:t>
            </a:r>
            <a:r>
              <a:rPr lang="en-US" sz="1400" dirty="0" smtClean="0">
                <a:sym typeface="Wingdings" panose="05000000000000000000" pitchFamily="2" charset="2"/>
              </a:rPr>
              <a:t>&amp;</a:t>
            </a:r>
            <a:r>
              <a:rPr lang="en-US" sz="1400" dirty="0" smtClean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1400" dirty="0"/>
              <a:t>“short window</a:t>
            </a:r>
            <a:r>
              <a:rPr lang="en-US" sz="1400" dirty="0" smtClean="0"/>
              <a:t>”</a:t>
            </a:r>
          </a:p>
          <a:p>
            <a:r>
              <a:rPr lang="en-US" sz="1400" dirty="0"/>
              <a:t> </a:t>
            </a:r>
            <a:r>
              <a:rPr lang="en-US" sz="1400" dirty="0" smtClean="0"/>
              <a:t>                                         </a:t>
            </a:r>
            <a:r>
              <a:rPr lang="en-US" sz="1400" dirty="0" smtClean="0">
                <a:sym typeface="Wingdings" panose="05000000000000000000" pitchFamily="2" charset="2"/>
              </a:rPr>
              <a:t>accurate</a:t>
            </a:r>
            <a:endParaRPr lang="en-US" sz="1400" dirty="0"/>
          </a:p>
          <a:p>
            <a:endParaRPr lang="en-US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6435524" y="4882212"/>
            <a:ext cx="232922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/>
              <a:t>MCABAC vs JPEG Annex D</a:t>
            </a:r>
          </a:p>
          <a:p>
            <a:pPr algn="ctr"/>
            <a:r>
              <a:rPr lang="en-US" sz="1600" dirty="0" smtClean="0"/>
              <a:t>~2%</a:t>
            </a:r>
          </a:p>
          <a:p>
            <a:pPr algn="ctr"/>
            <a:r>
              <a:rPr lang="en-CA" sz="1600" dirty="0">
                <a:sym typeface="Symbol" panose="05050102010706020507" pitchFamily="18" charset="2"/>
              </a:rPr>
              <a:t></a:t>
            </a:r>
            <a:r>
              <a:rPr lang="en-CA" sz="1600" baseline="-25000" dirty="0">
                <a:sym typeface="Symbol" panose="05050102010706020507" pitchFamily="18" charset="2"/>
              </a:rPr>
              <a:t>0</a:t>
            </a:r>
            <a:r>
              <a:rPr lang="en-CA" sz="1600" dirty="0"/>
              <a:t> </a:t>
            </a:r>
            <a:r>
              <a:rPr lang="en-CA" sz="1600" dirty="0" smtClean="0"/>
              <a:t>&amp; </a:t>
            </a:r>
            <a:r>
              <a:rPr lang="en-CA" sz="1600" dirty="0" smtClean="0">
                <a:sym typeface="Symbol" panose="05050102010706020507" pitchFamily="18" charset="2"/>
              </a:rPr>
              <a:t></a:t>
            </a:r>
            <a:r>
              <a:rPr lang="en-CA" sz="1600" baseline="-25000" dirty="0">
                <a:sym typeface="Symbol" panose="05050102010706020507" pitchFamily="18" charset="2"/>
              </a:rPr>
              <a:t>1</a:t>
            </a:r>
            <a:r>
              <a:rPr lang="en-CA" sz="1600" dirty="0"/>
              <a:t> </a:t>
            </a:r>
            <a:r>
              <a:rPr lang="en-US" sz="1600" dirty="0" smtClean="0"/>
              <a:t>vs </a:t>
            </a:r>
            <a:r>
              <a:rPr lang="en-CA" sz="1600" dirty="0">
                <a:sym typeface="Symbol" panose="05050102010706020507" pitchFamily="18" charset="2"/>
              </a:rPr>
              <a:t></a:t>
            </a:r>
            <a:r>
              <a:rPr lang="en-CA" sz="1600" baseline="-25000" dirty="0" smtClean="0">
                <a:sym typeface="Symbol" panose="05050102010706020507" pitchFamily="18" charset="2"/>
              </a:rPr>
              <a:t>0</a:t>
            </a:r>
            <a:r>
              <a:rPr lang="en-CA" sz="1600" dirty="0" smtClean="0">
                <a:sym typeface="Symbol" panose="05050102010706020507" pitchFamily="18" charset="2"/>
              </a:rPr>
              <a:t>=1/32</a:t>
            </a:r>
          </a:p>
          <a:p>
            <a:pPr algn="ctr"/>
            <a:r>
              <a:rPr lang="en-CA" sz="1600" dirty="0" smtClean="0">
                <a:sym typeface="Symbol" panose="05050102010706020507" pitchFamily="18" charset="2"/>
              </a:rPr>
              <a:t>~0.4%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851401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Longer-tap</a:t>
            </a:r>
            <a:r>
              <a:rPr lang="en-US"/>
              <a:t> Strong filter </a:t>
            </a:r>
            <a:r>
              <a:rPr lang="en-US" altLang="ko-KR"/>
              <a:t>transfornm</a:t>
            </a:r>
            <a:endParaRPr lang="en-US" dirty="0"/>
          </a:p>
          <a:p>
            <a:pPr lvl="1"/>
            <a:r>
              <a:rPr lang="en-US"/>
              <a:t>Apply longer-tap strong filter to efficiently remove artifact on large block area </a:t>
            </a:r>
            <a:r>
              <a:rPr lang="en-US" altLang="ko-KR" sz="1400"/>
              <a:t>Angle set </a:t>
            </a:r>
            <a:endParaRPr lang="en-US" dirty="0"/>
          </a:p>
          <a:p>
            <a:pPr lvl="2">
              <a:lnSpc>
                <a:spcPct val="100000"/>
              </a:lnSpc>
            </a:pPr>
            <a:r>
              <a:rPr lang="en-US"/>
              <a:t>Additionally checking condition to determine type of strong filter</a:t>
            </a:r>
            <a:endParaRPr lang="en-US" dirty="0"/>
          </a:p>
          <a:p>
            <a:pPr lvl="1"/>
            <a:r>
              <a:rPr lang="en-US"/>
              <a:t>Restricted vertical direction strong filter to save line memory</a:t>
            </a:r>
            <a:endParaRPr lang="en-US" dirty="0"/>
          </a:p>
          <a:p>
            <a:pPr lvl="2"/>
            <a:r>
              <a:rPr lang="en-US"/>
              <a:t>Horizontal direction: 16 pixels filtered </a:t>
            </a:r>
          </a:p>
          <a:p>
            <a:pPr lvl="2"/>
            <a:r>
              <a:rPr lang="en-US"/>
              <a:t>Vertical direction 12 pixels filtered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Deblock filter</a:t>
            </a:r>
          </a:p>
        </p:txBody>
      </p:sp>
      <p:pic>
        <p:nvPicPr>
          <p:cNvPr id="4" name="Picture 2" descr="C:\Users\Samsung\Downloads\ho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686" y="4104201"/>
            <a:ext cx="3405728" cy="1838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Samsung\Downloads\ve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150" y="4096933"/>
            <a:ext cx="3405728" cy="1838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표 19"/>
          <p:cNvGraphicFramePr>
            <a:graphicFrameLocks noGrp="1"/>
          </p:cNvGraphicFramePr>
          <p:nvPr>
            <p:extLst/>
          </p:nvPr>
        </p:nvGraphicFramePr>
        <p:xfrm>
          <a:off x="696686" y="3228361"/>
          <a:ext cx="1750552" cy="2668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881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88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881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1881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1881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1881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218819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218819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26680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/>
                        <a:t>p7</a:t>
                      </a:r>
                      <a:endParaRPr lang="ko-KR" alt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/>
                        <a:t>p6</a:t>
                      </a:r>
                      <a:endParaRPr lang="ko-KR" alt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/>
                        <a:t>p5</a:t>
                      </a:r>
                      <a:endParaRPr lang="ko-KR" alt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/>
                        <a:t>p4</a:t>
                      </a:r>
                      <a:endParaRPr lang="ko-KR" alt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/>
                        <a:t>p3</a:t>
                      </a:r>
                      <a:endParaRPr lang="ko-KR" alt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/>
                        <a:t>p2</a:t>
                      </a:r>
                      <a:endParaRPr lang="ko-KR" alt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/>
                        <a:t>p1</a:t>
                      </a:r>
                      <a:endParaRPr lang="ko-KR" altLang="en-US" sz="12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/>
                        <a:t>p0</a:t>
                      </a:r>
                      <a:endParaRPr lang="ko-KR" altLang="en-US" sz="12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표 20"/>
          <p:cNvGraphicFramePr>
            <a:graphicFrameLocks noGrp="1"/>
          </p:cNvGraphicFramePr>
          <p:nvPr>
            <p:extLst/>
          </p:nvPr>
        </p:nvGraphicFramePr>
        <p:xfrm>
          <a:off x="2431700" y="3228361"/>
          <a:ext cx="1750552" cy="2668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881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88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881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1881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1881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1881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218819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218819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26680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/>
                        <a:t>q0</a:t>
                      </a:r>
                      <a:endParaRPr lang="ko-KR" alt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/>
                        <a:t>q1</a:t>
                      </a:r>
                      <a:endParaRPr lang="ko-KR" alt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/>
                        <a:t>q2</a:t>
                      </a:r>
                      <a:endParaRPr lang="ko-KR" alt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/>
                        <a:t>q3</a:t>
                      </a:r>
                      <a:endParaRPr lang="ko-KR" alt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/>
                        <a:t>q4</a:t>
                      </a:r>
                      <a:endParaRPr lang="ko-KR" alt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/>
                        <a:t>q5</a:t>
                      </a:r>
                      <a:endParaRPr lang="ko-KR" alt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/>
                        <a:t>q6</a:t>
                      </a:r>
                      <a:endParaRPr lang="ko-KR" alt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/>
                        <a:t>q7</a:t>
                      </a:r>
                      <a:endParaRPr lang="ko-KR" altLang="en-US" sz="12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8" name="직선 연결선 21"/>
          <p:cNvCxnSpPr/>
          <p:nvPr/>
        </p:nvCxnSpPr>
        <p:spPr>
          <a:xfrm>
            <a:off x="2431700" y="3001723"/>
            <a:ext cx="0" cy="69354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22"/>
              <p:cNvSpPr txBox="1"/>
              <p:nvPr/>
            </p:nvSpPr>
            <p:spPr>
              <a:xfrm>
                <a:off x="4513677" y="3156230"/>
                <a:ext cx="1662442" cy="3845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altLang="ko-KR" sz="1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ko-KR" sz="1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ko-KR" sz="1000" i="1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altLang="ko-KR" sz="1000" b="0" i="1" smtClean="0"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</m:sub>
                          </m:sSub>
                          <m:r>
                            <a:rPr lang="en-US" altLang="ko-KR" sz="1000" i="1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altLang="ko-KR" sz="1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ko-KR" sz="1000" i="1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altLang="ko-KR" sz="1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altLang="ko-KR" sz="1000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begChr m:val="|"/>
                          <m:endChr m:val="|"/>
                          <m:ctrlPr>
                            <a:rPr lang="en-US" altLang="ko-KR" sz="1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ko-KR" sz="1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ko-KR" sz="1000" b="0" i="1" smtClean="0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e>
                            <m:sub>
                              <m:r>
                                <a:rPr lang="en-US" altLang="ko-KR" sz="1000" b="0" i="1" smtClean="0"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</m:sub>
                          </m:sSub>
                          <m:r>
                            <a:rPr lang="en-US" altLang="ko-KR" sz="1000" i="1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altLang="ko-KR" sz="1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ko-KR" sz="1000" b="0" i="1" smtClean="0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e>
                            <m:sub>
                              <m:r>
                                <a:rPr lang="en-US" altLang="ko-KR" sz="1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altLang="ko-KR" sz="1000" b="0" i="1" smtClean="0">
                          <a:latin typeface="Cambria Math" panose="02040503050406030204" pitchFamily="18" charset="0"/>
                        </a:rPr>
                        <m:t>&lt;</m:t>
                      </m:r>
                      <m:f>
                        <m:fPr>
                          <m:ctrlPr>
                            <a:rPr lang="en-US" altLang="ko-KR" sz="1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ko-KR" altLang="en-US" sz="1000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</m:num>
                        <m:den>
                          <m:r>
                            <a:rPr lang="en-US" altLang="ko-KR" sz="10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ko-KR" altLang="en-US" sz="1000" dirty="0">
                  <a:latin typeface="+mn-ea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3677" y="3156230"/>
                <a:ext cx="1662442" cy="384529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23"/>
              <p:cNvSpPr txBox="1"/>
              <p:nvPr/>
            </p:nvSpPr>
            <p:spPr>
              <a:xfrm>
                <a:off x="6700642" y="3260679"/>
                <a:ext cx="1049646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1000" b="0" i="1" smtClean="0">
                          <a:latin typeface="Cambria Math" panose="02040503050406030204" pitchFamily="18" charset="0"/>
                        </a:rPr>
                        <m:t>𝑏𝑙𝑜𝑐𝑘</m:t>
                      </m:r>
                      <m:r>
                        <a:rPr lang="en-US" altLang="ko-KR" sz="1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ko-KR" sz="1000" b="0" i="1" smtClean="0">
                          <a:latin typeface="Cambria Math" panose="02040503050406030204" pitchFamily="18" charset="0"/>
                        </a:rPr>
                        <m:t>𝑠𝑖𝑧𝑒</m:t>
                      </m:r>
                      <m:r>
                        <a:rPr lang="en-US" altLang="ko-KR" sz="1000" b="0" i="1" smtClean="0">
                          <a:latin typeface="Cambria Math" panose="02040503050406030204" pitchFamily="18" charset="0"/>
                        </a:rPr>
                        <m:t> &gt;8</m:t>
                      </m:r>
                    </m:oMath>
                  </m:oMathPara>
                </a14:m>
                <a:endParaRPr lang="ko-KR" altLang="en-US" sz="1000" dirty="0">
                  <a:latin typeface="+mn-ea"/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0642" y="3260679"/>
                <a:ext cx="1049646" cy="246221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직사각형 24"/>
          <p:cNvSpPr/>
          <p:nvPr/>
        </p:nvSpPr>
        <p:spPr>
          <a:xfrm>
            <a:off x="4354953" y="3244334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200" dirty="0">
                <a:latin typeface="+mn-ea"/>
              </a:rPr>
              <a:t>①</a:t>
            </a:r>
            <a:endParaRPr lang="ko-KR" altLang="en-US" sz="1200">
              <a:latin typeface="+mn-ea"/>
            </a:endParaRPr>
          </a:p>
        </p:txBody>
      </p:sp>
      <p:sp>
        <p:nvSpPr>
          <p:cNvPr id="13" name="직사각형 25"/>
          <p:cNvSpPr/>
          <p:nvPr/>
        </p:nvSpPr>
        <p:spPr>
          <a:xfrm>
            <a:off x="6421025" y="3244334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200" dirty="0">
                <a:latin typeface="+mn-ea"/>
              </a:rPr>
              <a:t>②</a:t>
            </a:r>
            <a:endParaRPr lang="ko-KR" altLang="en-US" sz="1200">
              <a:latin typeface="+mn-ea"/>
            </a:endParaRPr>
          </a:p>
        </p:txBody>
      </p:sp>
      <p:sp>
        <p:nvSpPr>
          <p:cNvPr id="14" name="직사각형 26"/>
          <p:cNvSpPr/>
          <p:nvPr/>
        </p:nvSpPr>
        <p:spPr>
          <a:xfrm>
            <a:off x="585195" y="2908326"/>
            <a:ext cx="161537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b="1" dirty="0">
                <a:latin typeface="+mn-ea"/>
              </a:rPr>
              <a:t>[Filter condition]</a:t>
            </a:r>
            <a:endParaRPr lang="ko-KR" altLang="en-US" sz="1400" b="1">
              <a:latin typeface="+mn-ea"/>
            </a:endParaRPr>
          </a:p>
        </p:txBody>
      </p:sp>
      <p:sp>
        <p:nvSpPr>
          <p:cNvPr id="15" name="직사각형 27"/>
          <p:cNvSpPr/>
          <p:nvPr/>
        </p:nvSpPr>
        <p:spPr>
          <a:xfrm>
            <a:off x="585195" y="3787738"/>
            <a:ext cx="17885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b="1" dirty="0">
                <a:latin typeface="+mn-ea"/>
              </a:rPr>
              <a:t>[Filter coefficients]</a:t>
            </a:r>
            <a:endParaRPr lang="ko-KR" altLang="en-US" sz="1400" b="1">
              <a:latin typeface="+mn-ea"/>
            </a:endParaRPr>
          </a:p>
        </p:txBody>
      </p:sp>
      <p:sp>
        <p:nvSpPr>
          <p:cNvPr id="16" name="직사각형 28"/>
          <p:cNvSpPr/>
          <p:nvPr/>
        </p:nvSpPr>
        <p:spPr>
          <a:xfrm>
            <a:off x="1616844" y="5953883"/>
            <a:ext cx="157389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200" dirty="0">
                <a:latin typeface="+mn-ea"/>
              </a:rPr>
              <a:t>Horizontal direction</a:t>
            </a:r>
            <a:endParaRPr lang="ko-KR" altLang="en-US" sz="1200">
              <a:latin typeface="+mn-ea"/>
            </a:endParaRPr>
          </a:p>
        </p:txBody>
      </p:sp>
      <p:sp>
        <p:nvSpPr>
          <p:cNvPr id="17" name="직사각형 29"/>
          <p:cNvSpPr/>
          <p:nvPr/>
        </p:nvSpPr>
        <p:spPr>
          <a:xfrm>
            <a:off x="5803356" y="5953883"/>
            <a:ext cx="136146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200" dirty="0">
                <a:latin typeface="+mn-ea"/>
              </a:rPr>
              <a:t>Vertical direction</a:t>
            </a:r>
            <a:endParaRPr lang="ko-KR" altLang="en-US" sz="120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69069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1039" y="895546"/>
            <a:ext cx="8647112" cy="5221214"/>
          </a:xfrm>
        </p:spPr>
        <p:txBody>
          <a:bodyPr/>
          <a:lstStyle/>
          <a:p>
            <a:r>
              <a:rPr lang="en-US" dirty="0" smtClean="0"/>
              <a:t>SAO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Loop filter</a:t>
            </a: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399327" y="1927482"/>
            <a:ext cx="688693" cy="4687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399327" y="1977203"/>
            <a:ext cx="798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recon</a:t>
            </a:r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1304081" y="1929413"/>
            <a:ext cx="688693" cy="4687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1304081" y="1979134"/>
            <a:ext cx="798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DBF</a:t>
            </a:r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2230048" y="1935202"/>
            <a:ext cx="688693" cy="4687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2282131" y="1984923"/>
            <a:ext cx="798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SAO</a:t>
            </a:r>
            <a:endParaRPr lang="en-US" dirty="0"/>
          </a:p>
        </p:txBody>
      </p:sp>
      <p:cxnSp>
        <p:nvCxnSpPr>
          <p:cNvPr id="32" name="Straight Arrow Connector 31"/>
          <p:cNvCxnSpPr>
            <a:endCxn id="28" idx="1"/>
          </p:cNvCxnSpPr>
          <p:nvPr/>
        </p:nvCxnSpPr>
        <p:spPr>
          <a:xfrm>
            <a:off x="1041722" y="2161869"/>
            <a:ext cx="262359" cy="1931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25" idx="3"/>
            <a:endCxn id="29" idx="0"/>
          </p:cNvCxnSpPr>
          <p:nvPr/>
        </p:nvCxnSpPr>
        <p:spPr>
          <a:xfrm flipV="1">
            <a:off x="1197980" y="1935202"/>
            <a:ext cx="1376415" cy="226667"/>
          </a:xfrm>
          <a:prstGeom prst="bentConnector4">
            <a:avLst>
              <a:gd name="adj1" fmla="val -3294"/>
              <a:gd name="adj2" fmla="val 200853"/>
            </a:avLst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337513" y="3891432"/>
            <a:ext cx="331052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err="1" smtClean="0"/>
              <a:t>diffA</a:t>
            </a:r>
            <a:r>
              <a:rPr lang="en-US" altLang="ko-KR" dirty="0" smtClean="0"/>
              <a:t> =|</a:t>
            </a:r>
            <a:r>
              <a:rPr lang="en-US" altLang="ko-KR" dirty="0" smtClean="0">
                <a:solidFill>
                  <a:srgbClr val="00B050"/>
                </a:solidFill>
              </a:rPr>
              <a:t>c</a:t>
            </a:r>
            <a:r>
              <a:rPr lang="en-US" altLang="ko-KR" dirty="0" smtClean="0"/>
              <a:t>-a|</a:t>
            </a:r>
            <a:r>
              <a:rPr lang="en-US" altLang="ko-KR" dirty="0" smtClean="0">
                <a:sym typeface="Symbol"/>
              </a:rPr>
              <a:t></a:t>
            </a:r>
            <a:r>
              <a:rPr lang="en-US" altLang="ko-KR" dirty="0" smtClean="0">
                <a:solidFill>
                  <a:srgbClr val="7030A0"/>
                </a:solidFill>
              </a:rPr>
              <a:t>0</a:t>
            </a:r>
            <a:r>
              <a:rPr lang="en-US" altLang="ko-KR" dirty="0" smtClean="0"/>
              <a:t>?0:((</a:t>
            </a:r>
            <a:r>
              <a:rPr lang="en-US" altLang="ko-KR" dirty="0" smtClean="0">
                <a:solidFill>
                  <a:srgbClr val="00B050"/>
                </a:solidFill>
              </a:rPr>
              <a:t>c</a:t>
            </a:r>
            <a:r>
              <a:rPr lang="en-US" altLang="ko-KR" dirty="0" smtClean="0"/>
              <a:t>-a)&lt;</a:t>
            </a:r>
            <a:r>
              <a:rPr lang="en-US" altLang="ko-KR" dirty="0" smtClean="0">
                <a:solidFill>
                  <a:srgbClr val="7030A0"/>
                </a:solidFill>
              </a:rPr>
              <a:t>0</a:t>
            </a:r>
            <a:r>
              <a:rPr lang="en-US" altLang="ko-KR" dirty="0" smtClean="0"/>
              <a:t>?-1:1)</a:t>
            </a:r>
          </a:p>
          <a:p>
            <a:r>
              <a:rPr lang="en-US" altLang="ko-KR" dirty="0" err="1" smtClean="0"/>
              <a:t>diffB</a:t>
            </a:r>
            <a:r>
              <a:rPr lang="en-US" altLang="ko-KR" dirty="0" smtClean="0"/>
              <a:t> =|</a:t>
            </a:r>
            <a:r>
              <a:rPr lang="en-US" altLang="ko-KR" dirty="0" smtClean="0">
                <a:solidFill>
                  <a:srgbClr val="00B050"/>
                </a:solidFill>
              </a:rPr>
              <a:t>c</a:t>
            </a:r>
            <a:r>
              <a:rPr lang="en-US" altLang="ko-KR" dirty="0" smtClean="0"/>
              <a:t>-b|</a:t>
            </a:r>
            <a:r>
              <a:rPr lang="en-US" altLang="ko-KR" dirty="0" smtClean="0">
                <a:sym typeface="Symbol"/>
              </a:rPr>
              <a:t></a:t>
            </a:r>
            <a:r>
              <a:rPr lang="en-US" altLang="ko-KR" dirty="0" smtClean="0">
                <a:solidFill>
                  <a:srgbClr val="7030A0"/>
                </a:solidFill>
              </a:rPr>
              <a:t>0</a:t>
            </a:r>
            <a:r>
              <a:rPr lang="en-US" altLang="ko-KR" dirty="0" smtClean="0"/>
              <a:t>?0:((</a:t>
            </a:r>
            <a:r>
              <a:rPr lang="en-US" altLang="ko-KR" dirty="0" smtClean="0">
                <a:solidFill>
                  <a:srgbClr val="00B050"/>
                </a:solidFill>
              </a:rPr>
              <a:t>c</a:t>
            </a:r>
            <a:r>
              <a:rPr lang="en-US" altLang="ko-KR" dirty="0" smtClean="0"/>
              <a:t>-b)&lt;</a:t>
            </a:r>
            <a:r>
              <a:rPr lang="en-US" altLang="ko-KR" dirty="0" smtClean="0">
                <a:solidFill>
                  <a:srgbClr val="7030A0"/>
                </a:solidFill>
              </a:rPr>
              <a:t>0</a:t>
            </a:r>
            <a:r>
              <a:rPr lang="en-US" altLang="ko-KR" dirty="0" smtClean="0"/>
              <a:t>?-1:1)</a:t>
            </a:r>
          </a:p>
          <a:p>
            <a:r>
              <a:rPr lang="en-US" altLang="ko-KR" dirty="0" smtClean="0"/>
              <a:t>Category = </a:t>
            </a:r>
            <a:r>
              <a:rPr lang="en-US" altLang="ko-KR" dirty="0" err="1" smtClean="0"/>
              <a:t>diffA</a:t>
            </a:r>
            <a:r>
              <a:rPr lang="en-US" altLang="ko-KR" dirty="0" smtClean="0"/>
              <a:t> + </a:t>
            </a:r>
            <a:r>
              <a:rPr lang="en-US" altLang="ko-KR" dirty="0" err="1" smtClean="0"/>
              <a:t>diffB</a:t>
            </a:r>
            <a:r>
              <a:rPr lang="en-US" altLang="ko-KR" dirty="0" smtClean="0"/>
              <a:t> +2</a:t>
            </a:r>
          </a:p>
          <a:p>
            <a:pPr algn="ctr"/>
            <a:r>
              <a:rPr lang="en-US" altLang="ko-KR" dirty="0" smtClean="0">
                <a:sym typeface="Symbol"/>
              </a:rPr>
              <a:t>0|</a:t>
            </a:r>
            <a:r>
              <a:rPr lang="en-US" altLang="ko-KR" dirty="0" err="1" smtClean="0"/>
              <a:t>OffSet</a:t>
            </a:r>
            <a:r>
              <a:rPr lang="en-US" altLang="ko-KR" dirty="0" smtClean="0"/>
              <a:t>|</a:t>
            </a:r>
            <a:r>
              <a:rPr lang="en-US" altLang="ko-KR" dirty="0" smtClean="0">
                <a:sym typeface="Symbol"/>
              </a:rPr>
              <a:t></a:t>
            </a:r>
            <a:r>
              <a:rPr lang="en-US" altLang="ko-KR" dirty="0" smtClean="0">
                <a:solidFill>
                  <a:srgbClr val="FF0000"/>
                </a:solidFill>
                <a:sym typeface="Symbol"/>
              </a:rPr>
              <a:t>31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05437" y="5161108"/>
            <a:ext cx="35686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err="1" smtClean="0"/>
              <a:t>diffA</a:t>
            </a:r>
            <a:r>
              <a:rPr lang="en-US" altLang="ko-KR" dirty="0" smtClean="0"/>
              <a:t> =|</a:t>
            </a:r>
            <a:r>
              <a:rPr lang="en-US" altLang="ko-KR" dirty="0" smtClean="0">
                <a:solidFill>
                  <a:srgbClr val="00B050"/>
                </a:solidFill>
              </a:rPr>
              <a:t>c</a:t>
            </a:r>
            <a:r>
              <a:rPr lang="en-US" altLang="ko-KR" dirty="0" smtClean="0"/>
              <a:t>-a|</a:t>
            </a:r>
            <a:r>
              <a:rPr lang="en-US" altLang="ko-KR" dirty="0" smtClean="0">
                <a:sym typeface="Symbol"/>
              </a:rPr>
              <a:t>  </a:t>
            </a:r>
            <a:r>
              <a:rPr lang="en-US" altLang="ko-KR" dirty="0" smtClean="0">
                <a:solidFill>
                  <a:srgbClr val="7030A0"/>
                </a:solidFill>
              </a:rPr>
              <a:t>3</a:t>
            </a:r>
            <a:r>
              <a:rPr lang="en-US" altLang="ko-KR" dirty="0" smtClean="0"/>
              <a:t>?0:((</a:t>
            </a:r>
            <a:r>
              <a:rPr lang="en-US" altLang="ko-KR" dirty="0" smtClean="0">
                <a:solidFill>
                  <a:srgbClr val="00B050"/>
                </a:solidFill>
              </a:rPr>
              <a:t>c</a:t>
            </a:r>
            <a:r>
              <a:rPr lang="en-US" altLang="ko-KR" dirty="0" smtClean="0"/>
              <a:t>-a)&lt;</a:t>
            </a:r>
            <a:r>
              <a:rPr lang="en-US" altLang="ko-KR" dirty="0" smtClean="0">
                <a:solidFill>
                  <a:srgbClr val="7030A0"/>
                </a:solidFill>
              </a:rPr>
              <a:t>-3</a:t>
            </a:r>
            <a:r>
              <a:rPr lang="en-US" altLang="ko-KR" dirty="0" smtClean="0"/>
              <a:t>?-1:1)</a:t>
            </a:r>
          </a:p>
          <a:p>
            <a:r>
              <a:rPr lang="en-US" altLang="ko-KR" dirty="0" err="1" smtClean="0"/>
              <a:t>diffB</a:t>
            </a:r>
            <a:r>
              <a:rPr lang="en-US" altLang="ko-KR" dirty="0" smtClean="0"/>
              <a:t> =|</a:t>
            </a:r>
            <a:r>
              <a:rPr lang="en-US" altLang="ko-KR" dirty="0" smtClean="0">
                <a:solidFill>
                  <a:srgbClr val="00B050"/>
                </a:solidFill>
              </a:rPr>
              <a:t>c</a:t>
            </a:r>
            <a:r>
              <a:rPr lang="en-US" altLang="ko-KR" dirty="0" smtClean="0"/>
              <a:t>-b|</a:t>
            </a:r>
            <a:r>
              <a:rPr lang="en-US" altLang="ko-KR" dirty="0" smtClean="0">
                <a:sym typeface="Symbol"/>
              </a:rPr>
              <a:t>  </a:t>
            </a:r>
            <a:r>
              <a:rPr lang="en-US" altLang="ko-KR" dirty="0" smtClean="0">
                <a:solidFill>
                  <a:srgbClr val="7030A0"/>
                </a:solidFill>
              </a:rPr>
              <a:t>3</a:t>
            </a:r>
            <a:r>
              <a:rPr lang="en-US" altLang="ko-KR" dirty="0" smtClean="0"/>
              <a:t>?0:((</a:t>
            </a:r>
            <a:r>
              <a:rPr lang="en-US" altLang="ko-KR" dirty="0" smtClean="0">
                <a:solidFill>
                  <a:srgbClr val="00B050"/>
                </a:solidFill>
              </a:rPr>
              <a:t>c</a:t>
            </a:r>
            <a:r>
              <a:rPr lang="en-US" altLang="ko-KR" dirty="0" smtClean="0"/>
              <a:t>-b)&lt;</a:t>
            </a:r>
            <a:r>
              <a:rPr lang="en-US" altLang="ko-KR" dirty="0" smtClean="0">
                <a:solidFill>
                  <a:srgbClr val="7030A0"/>
                </a:solidFill>
              </a:rPr>
              <a:t>-3</a:t>
            </a:r>
            <a:r>
              <a:rPr lang="en-US" altLang="ko-KR" dirty="0" smtClean="0"/>
              <a:t>?-1:1)</a:t>
            </a:r>
          </a:p>
          <a:p>
            <a:r>
              <a:rPr lang="en-US" altLang="ko-KR" dirty="0" smtClean="0"/>
              <a:t>Category = </a:t>
            </a:r>
            <a:r>
              <a:rPr lang="en-US" altLang="ko-KR" dirty="0" err="1" smtClean="0"/>
              <a:t>diffA</a:t>
            </a:r>
            <a:r>
              <a:rPr lang="en-US" altLang="ko-KR" dirty="0" smtClean="0"/>
              <a:t> + </a:t>
            </a:r>
            <a:r>
              <a:rPr lang="en-US" altLang="ko-KR" dirty="0" err="1" smtClean="0"/>
              <a:t>diffB</a:t>
            </a:r>
            <a:r>
              <a:rPr lang="en-US" altLang="ko-KR" dirty="0" smtClean="0"/>
              <a:t> +2</a:t>
            </a:r>
          </a:p>
          <a:p>
            <a:pPr algn="ctr"/>
            <a:r>
              <a:rPr lang="en-US" altLang="ko-KR" dirty="0" smtClean="0">
                <a:sym typeface="Symbol"/>
              </a:rPr>
              <a:t>0|</a:t>
            </a:r>
            <a:r>
              <a:rPr lang="en-US" altLang="ko-KR" dirty="0" err="1" smtClean="0"/>
              <a:t>OffSet</a:t>
            </a:r>
            <a:r>
              <a:rPr lang="en-US" altLang="ko-KR" dirty="0" smtClean="0"/>
              <a:t>|</a:t>
            </a:r>
            <a:r>
              <a:rPr lang="en-US" altLang="ko-KR" dirty="0" smtClean="0">
                <a:sym typeface="Symbol"/>
              </a:rPr>
              <a:t></a:t>
            </a:r>
            <a:r>
              <a:rPr lang="en-US" altLang="ko-KR" dirty="0" smtClean="0">
                <a:solidFill>
                  <a:srgbClr val="00B050"/>
                </a:solidFill>
                <a:sym typeface="Symbol"/>
              </a:rPr>
              <a:t>10</a:t>
            </a:r>
            <a:endParaRPr lang="ko-KR" altLang="en-US" dirty="0">
              <a:solidFill>
                <a:srgbClr val="00B050"/>
              </a:solidFill>
            </a:endParaRPr>
          </a:p>
        </p:txBody>
      </p:sp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12" y="2745760"/>
            <a:ext cx="40005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" name="Picture 1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0052" y="3197533"/>
            <a:ext cx="3076575" cy="1571625"/>
          </a:xfrm>
          <a:prstGeom prst="rect">
            <a:avLst/>
          </a:prstGeom>
        </p:spPr>
      </p:pic>
      <p:pic>
        <p:nvPicPr>
          <p:cNvPr id="111" name="Picture 1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6270" y="4934173"/>
            <a:ext cx="3076575" cy="1304925"/>
          </a:xfrm>
          <a:prstGeom prst="rect">
            <a:avLst/>
          </a:prstGeom>
        </p:spPr>
      </p:pic>
      <p:sp>
        <p:nvSpPr>
          <p:cNvPr id="123" name="TextBox 122"/>
          <p:cNvSpPr txBox="1"/>
          <p:nvPr/>
        </p:nvSpPr>
        <p:spPr>
          <a:xfrm>
            <a:off x="7147367" y="3102015"/>
            <a:ext cx="198919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Old content</a:t>
            </a:r>
          </a:p>
          <a:p>
            <a:r>
              <a:rPr lang="en-US" dirty="0" smtClean="0"/>
              <a:t>Only central bands </a:t>
            </a:r>
          </a:p>
          <a:p>
            <a:r>
              <a:rPr lang="en-US" dirty="0" smtClean="0"/>
              <a:t>populated</a:t>
            </a:r>
          </a:p>
          <a:p>
            <a:r>
              <a:rPr lang="en-US" altLang="ko-KR" dirty="0">
                <a:sym typeface="Symbol"/>
              </a:rPr>
              <a:t>0|</a:t>
            </a:r>
            <a:r>
              <a:rPr lang="en-US" altLang="ko-KR" dirty="0" err="1"/>
              <a:t>OffSet</a:t>
            </a:r>
            <a:r>
              <a:rPr lang="en-US" altLang="ko-KR" dirty="0"/>
              <a:t>|</a:t>
            </a:r>
            <a:r>
              <a:rPr lang="en-US" altLang="ko-KR" dirty="0">
                <a:sym typeface="Symbol"/>
              </a:rPr>
              <a:t></a:t>
            </a:r>
            <a:r>
              <a:rPr lang="en-US" altLang="ko-KR" dirty="0" smtClean="0">
                <a:solidFill>
                  <a:srgbClr val="FF0000"/>
                </a:solidFill>
                <a:sym typeface="Symbol"/>
              </a:rPr>
              <a:t>31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7116631" y="4604215"/>
            <a:ext cx="193649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Modern content</a:t>
            </a:r>
          </a:p>
          <a:p>
            <a:r>
              <a:rPr lang="en-US" dirty="0" smtClean="0"/>
              <a:t>All bands </a:t>
            </a:r>
          </a:p>
          <a:p>
            <a:r>
              <a:rPr lang="en-US" dirty="0" smtClean="0"/>
              <a:t>populated</a:t>
            </a:r>
          </a:p>
          <a:p>
            <a:r>
              <a:rPr lang="en-US" altLang="ko-KR" dirty="0">
                <a:sym typeface="Symbol"/>
              </a:rPr>
              <a:t>0|</a:t>
            </a:r>
            <a:r>
              <a:rPr lang="en-US" altLang="ko-KR" dirty="0" err="1" smtClean="0"/>
              <a:t>OffSet</a:t>
            </a:r>
            <a:r>
              <a:rPr lang="en-US" altLang="ko-KR" dirty="0" smtClean="0">
                <a:solidFill>
                  <a:srgbClr val="7030A0"/>
                </a:solidFill>
              </a:rPr>
              <a:t>&gt;&gt;2</a:t>
            </a:r>
            <a:r>
              <a:rPr lang="en-US" altLang="ko-KR" dirty="0" smtClean="0"/>
              <a:t>|</a:t>
            </a:r>
            <a:r>
              <a:rPr lang="en-US" altLang="ko-KR" dirty="0" smtClean="0">
                <a:sym typeface="Symbol"/>
              </a:rPr>
              <a:t></a:t>
            </a:r>
            <a:r>
              <a:rPr lang="en-US" altLang="ko-KR" dirty="0" smtClean="0">
                <a:solidFill>
                  <a:srgbClr val="00B050"/>
                </a:solidFill>
                <a:sym typeface="Symbol"/>
              </a:rPr>
              <a:t>10</a:t>
            </a:r>
            <a:endParaRPr lang="ko-KR" altLang="en-US" dirty="0">
              <a:solidFill>
                <a:srgbClr val="00B050"/>
              </a:solidFill>
            </a:endParaRPr>
          </a:p>
        </p:txBody>
      </p:sp>
      <p:sp>
        <p:nvSpPr>
          <p:cNvPr id="131" name="Rectangle 130"/>
          <p:cNvSpPr/>
          <p:nvPr/>
        </p:nvSpPr>
        <p:spPr>
          <a:xfrm>
            <a:off x="6969074" y="1095212"/>
            <a:ext cx="1508502" cy="1524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en-US" dirty="0" smtClean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signaled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6700659" y="877492"/>
            <a:ext cx="1456619" cy="1436920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TextBox 132"/>
          <p:cNvSpPr txBox="1"/>
          <p:nvPr/>
        </p:nvSpPr>
        <p:spPr>
          <a:xfrm>
            <a:off x="6969074" y="1878398"/>
            <a:ext cx="881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applied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3206989" y="1178647"/>
            <a:ext cx="33086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SAO signaling per CTU </a:t>
            </a:r>
            <a:r>
              <a:rPr lang="en-US" dirty="0" smtClean="0">
                <a:sym typeface="Symbol" panose="05050102010706020507" pitchFamily="18" charset="2"/>
              </a:rPr>
              <a:t> HEVC</a:t>
            </a:r>
            <a:endParaRPr lang="en-US" dirty="0" smtClean="0"/>
          </a:p>
          <a:p>
            <a:r>
              <a:rPr lang="en-US" dirty="0" smtClean="0"/>
              <a:t>Interpretation has been changed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9108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Noise suppression filter (NSF)</a:t>
            </a:r>
          </a:p>
          <a:p>
            <a:pPr lvl="1"/>
            <a:r>
              <a:rPr lang="en-US" dirty="0" smtClean="0"/>
              <a:t>Non-linear and non-local collaborative filter</a:t>
            </a:r>
          </a:p>
          <a:p>
            <a:pPr lvl="1"/>
            <a:r>
              <a:rPr lang="en-US" dirty="0" smtClean="0"/>
              <a:t>Multiplication free implementation</a:t>
            </a:r>
          </a:p>
          <a:p>
            <a:pPr lvl="1"/>
            <a:r>
              <a:rPr lang="en-US" dirty="0" smtClean="0"/>
              <a:t>CTU based implementation</a:t>
            </a:r>
          </a:p>
          <a:p>
            <a:pPr lvl="1"/>
            <a:r>
              <a:rPr lang="en-US" dirty="0" smtClean="0"/>
              <a:t>Filtering parameter </a:t>
            </a:r>
            <a:r>
              <a:rPr lang="el-GR" dirty="0" smtClean="0">
                <a:latin typeface="Arial" panose="020B0604020202020204" pitchFamily="34" charset="0"/>
                <a:cs typeface="Arial" panose="020B0604020202020204" pitchFamily="34" charset="0"/>
              </a:rPr>
              <a:t>σ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is derived from QP value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Loop filter</a:t>
            </a:r>
            <a:endParaRPr lang="en-US" dirty="0"/>
          </a:p>
        </p:txBody>
      </p:sp>
      <p:pic>
        <p:nvPicPr>
          <p:cNvPr id="4" name="Picture 1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3196" y="1251385"/>
            <a:ext cx="3581400" cy="1494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4156" y="3483628"/>
            <a:ext cx="2670440" cy="62882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753" y="2445159"/>
            <a:ext cx="5587678" cy="236808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1293" y="4842839"/>
            <a:ext cx="7080413" cy="1341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83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ALF </a:t>
            </a:r>
          </a:p>
          <a:p>
            <a:pPr lvl="1"/>
            <a:r>
              <a:rPr lang="en-US" dirty="0" err="1" smtClean="0"/>
              <a:t>Luma-chroma</a:t>
            </a:r>
            <a:r>
              <a:rPr lang="en-US" dirty="0" smtClean="0"/>
              <a:t> separate ALF mode same as JEM7.0, except</a:t>
            </a:r>
          </a:p>
          <a:p>
            <a:pPr lvl="2"/>
            <a:r>
              <a:rPr lang="en-US" dirty="0" smtClean="0"/>
              <a:t>Temporal ALF prediction disabled</a:t>
            </a:r>
          </a:p>
          <a:p>
            <a:pPr lvl="2"/>
            <a:r>
              <a:rPr lang="en-US" dirty="0" smtClean="0"/>
              <a:t>CTU level on/off control for </a:t>
            </a:r>
            <a:r>
              <a:rPr lang="en-US" dirty="0" err="1" smtClean="0"/>
              <a:t>chroma</a:t>
            </a:r>
            <a:endParaRPr lang="en-US" dirty="0" smtClean="0"/>
          </a:p>
          <a:p>
            <a:pPr lvl="2"/>
            <a:r>
              <a:rPr lang="en-CA" dirty="0" smtClean="0"/>
              <a:t>Outlying </a:t>
            </a:r>
            <a:r>
              <a:rPr lang="en-CA" dirty="0"/>
              <a:t>14 </a:t>
            </a:r>
            <a:r>
              <a:rPr lang="en-CA" dirty="0" smtClean="0"/>
              <a:t>filter coefficients are restricted</a:t>
            </a:r>
          </a:p>
          <a:p>
            <a:pPr lvl="3"/>
            <a:r>
              <a:rPr lang="en-CA" dirty="0" smtClean="0"/>
              <a:t>Bit-shift </a:t>
            </a:r>
            <a:r>
              <a:rPr lang="en-CA" dirty="0"/>
              <a:t>operation instead of multiplication</a:t>
            </a:r>
            <a:endParaRPr lang="en-US" dirty="0" smtClean="0"/>
          </a:p>
          <a:p>
            <a:pPr lvl="1"/>
            <a:r>
              <a:rPr lang="en-US" dirty="0" err="1" smtClean="0"/>
              <a:t>Luma-chroma</a:t>
            </a:r>
            <a:r>
              <a:rPr lang="en-US" dirty="0" smtClean="0"/>
              <a:t> unified ALF mode</a:t>
            </a:r>
          </a:p>
          <a:p>
            <a:pPr lvl="2"/>
            <a:r>
              <a:rPr lang="en-CA" altLang="zh-CN" dirty="0" smtClean="0"/>
              <a:t>The </a:t>
            </a:r>
            <a:r>
              <a:rPr lang="en-CA" altLang="zh-CN" dirty="0" err="1"/>
              <a:t>chroma</a:t>
            </a:r>
            <a:r>
              <a:rPr lang="en-CA" altLang="zh-CN" dirty="0"/>
              <a:t> </a:t>
            </a:r>
            <a:r>
              <a:rPr lang="en-CA" altLang="zh-CN" dirty="0" smtClean="0"/>
              <a:t>classification </a:t>
            </a:r>
            <a:r>
              <a:rPr lang="en-CA" altLang="zh-CN" dirty="0"/>
              <a:t>and on/off decision directly re-use the results of the co-located </a:t>
            </a:r>
            <a:r>
              <a:rPr lang="en-CA" altLang="zh-CN" dirty="0" err="1"/>
              <a:t>luma</a:t>
            </a:r>
            <a:r>
              <a:rPr lang="en-CA" altLang="zh-CN" dirty="0"/>
              <a:t> </a:t>
            </a:r>
            <a:r>
              <a:rPr lang="en-CA" altLang="zh-CN" dirty="0" smtClean="0"/>
              <a:t>samples</a:t>
            </a:r>
            <a:endParaRPr lang="en-CA" altLang="zh-CN" dirty="0"/>
          </a:p>
          <a:p>
            <a:pPr lvl="2"/>
            <a:r>
              <a:rPr lang="en-US" altLang="en-US" dirty="0"/>
              <a:t>The filter coefficients are </a:t>
            </a:r>
            <a:r>
              <a:rPr lang="en-US" altLang="en-US" dirty="0" smtClean="0"/>
              <a:t>shared </a:t>
            </a:r>
            <a:r>
              <a:rPr lang="en-US" altLang="en-US" dirty="0"/>
              <a:t>between </a:t>
            </a:r>
            <a:r>
              <a:rPr lang="en-US" altLang="en-US" dirty="0" err="1"/>
              <a:t>luma</a:t>
            </a:r>
            <a:r>
              <a:rPr lang="en-US" altLang="en-US" dirty="0"/>
              <a:t> and </a:t>
            </a:r>
            <a:r>
              <a:rPr lang="en-US" altLang="en-US" dirty="0" err="1"/>
              <a:t>chroma</a:t>
            </a:r>
            <a:r>
              <a:rPr lang="en-US" altLang="en-US" dirty="0"/>
              <a:t>.</a:t>
            </a:r>
            <a:r>
              <a:rPr lang="en-CA" altLang="zh-CN" dirty="0"/>
              <a:t> </a:t>
            </a:r>
          </a:p>
          <a:p>
            <a:pPr lvl="3"/>
            <a:r>
              <a:rPr lang="en-US" altLang="en-US" dirty="0" err="1" smtClean="0"/>
              <a:t>chroma</a:t>
            </a:r>
            <a:r>
              <a:rPr lang="en-US" altLang="en-US" dirty="0" smtClean="0"/>
              <a:t> </a:t>
            </a:r>
            <a:r>
              <a:rPr lang="en-US" altLang="en-US" dirty="0"/>
              <a:t>filter is </a:t>
            </a:r>
            <a:r>
              <a:rPr lang="en-US" altLang="en-US" dirty="0" smtClean="0"/>
              <a:t>always </a:t>
            </a:r>
            <a:r>
              <a:rPr lang="en-US" altLang="en-US" dirty="0"/>
              <a:t>5x5 diamond taps to keep the low complexity</a:t>
            </a:r>
            <a:r>
              <a:rPr lang="en-CA" altLang="zh-CN" dirty="0" smtClean="0"/>
              <a:t>. (conversion method shown below)</a:t>
            </a:r>
            <a:endParaRPr lang="en-US" altLang="zh-CN" dirty="0"/>
          </a:p>
          <a:p>
            <a:pPr lvl="1"/>
            <a:r>
              <a:rPr lang="en-US" dirty="0" smtClean="0"/>
              <a:t>Picture level switch for the above two modes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Loop filter</a:t>
            </a:r>
          </a:p>
        </p:txBody>
      </p:sp>
      <p:sp>
        <p:nvSpPr>
          <p:cNvPr id="4" name="右箭头 6"/>
          <p:cNvSpPr/>
          <p:nvPr/>
        </p:nvSpPr>
        <p:spPr>
          <a:xfrm>
            <a:off x="3796392" y="4916930"/>
            <a:ext cx="1165195" cy="5468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40000"/>
              </a:lnSpc>
              <a:spcBef>
                <a:spcPct val="20000"/>
              </a:spcBef>
              <a:buClr>
                <a:srgbClr val="CC0000"/>
              </a:buClr>
              <a:buFont typeface="Wingdings" panose="05000000000000000000" pitchFamily="2" charset="2"/>
              <a:buChar char="u"/>
              <a:defRPr/>
            </a:pPr>
            <a:endParaRPr lang="zh-CN" altLang="en-US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2242" y="4395467"/>
            <a:ext cx="1524227" cy="1524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568" y="3789787"/>
            <a:ext cx="2735586" cy="2735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9"/>
          <p:cNvSpPr txBox="1">
            <a:spLocks noChangeArrowheads="1"/>
          </p:cNvSpPr>
          <p:nvPr/>
        </p:nvSpPr>
        <p:spPr bwMode="auto">
          <a:xfrm>
            <a:off x="6867124" y="4463573"/>
            <a:ext cx="1994450" cy="161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FF9900"/>
              </a:buClr>
              <a:buSzPct val="110000"/>
              <a:buFont typeface="Wingdings" panose="05000000000000000000" pitchFamily="2" charset="2"/>
              <a:buChar char="l"/>
              <a:defRPr sz="21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CC0000"/>
              </a:buClr>
              <a:buFont typeface="Wingdings" panose="05000000000000000000" pitchFamily="2" charset="2"/>
              <a:buChar char="u"/>
              <a:defRPr sz="1900">
                <a:solidFill>
                  <a:schemeClr val="tx2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120000"/>
              <a:buFont typeface="Wingdings" panose="05000000000000000000" pitchFamily="2" charset="2"/>
              <a:buChar char="l"/>
              <a:defRPr sz="1700">
                <a:solidFill>
                  <a:srgbClr val="333333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rgbClr val="3333FF"/>
              </a:buClr>
              <a:buFont typeface="Wingdings" panose="05000000000000000000" pitchFamily="2" charset="2"/>
              <a:buChar char="p"/>
              <a:defRPr>
                <a:solidFill>
                  <a:srgbClr val="000066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SzPct val="105000"/>
              <a:buBlip>
                <a:blip r:embed="rId4"/>
              </a:buBlip>
              <a:defRPr sz="1400">
                <a:solidFill>
                  <a:schemeClr val="folHlink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5000"/>
              <a:buBlip>
                <a:blip r:embed="rId4"/>
              </a:buBlip>
              <a:defRPr sz="1400">
                <a:solidFill>
                  <a:schemeClr val="folHlink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5000"/>
              <a:buBlip>
                <a:blip r:embed="rId4"/>
              </a:buBlip>
              <a:defRPr sz="1400">
                <a:solidFill>
                  <a:schemeClr val="folHlink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5000"/>
              <a:buBlip>
                <a:blip r:embed="rId4"/>
              </a:buBlip>
              <a:defRPr sz="1400">
                <a:solidFill>
                  <a:schemeClr val="folHlink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5000"/>
              <a:buBlip>
                <a:blip r:embed="rId4"/>
              </a:buBlip>
              <a:defRPr sz="1400">
                <a:solidFill>
                  <a:schemeClr val="folHlink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buClr>
                <a:srgbClr val="CC0000"/>
              </a:buClr>
              <a:buSzTx/>
              <a:buFont typeface="Wingdings" panose="05000000000000000000" pitchFamily="2" charset="2"/>
              <a:buChar char="u"/>
            </a:pPr>
            <a:r>
              <a:rPr lang="en-US" altLang="zh-CN" sz="900" dirty="0">
                <a:latin typeface="Arial" panose="020B0604020202020204" pitchFamily="34" charset="0"/>
                <a:ea typeface="宋体" panose="02010600030101010101" pitchFamily="2" charset="-122"/>
              </a:rPr>
              <a:t>C0=L0+L1+L2+L3+L6</a:t>
            </a:r>
          </a:p>
          <a:p>
            <a:pPr eaLnBrk="1" hangingPunct="1">
              <a:lnSpc>
                <a:spcPct val="140000"/>
              </a:lnSpc>
              <a:buClr>
                <a:srgbClr val="CC0000"/>
              </a:buClr>
              <a:buSzTx/>
              <a:buFont typeface="Wingdings" panose="05000000000000000000" pitchFamily="2" charset="2"/>
              <a:buChar char="u"/>
            </a:pPr>
            <a:r>
              <a:rPr lang="en-US" altLang="zh-CN" sz="900" dirty="0">
                <a:latin typeface="Arial" panose="020B0604020202020204" pitchFamily="34" charset="0"/>
                <a:ea typeface="宋体" panose="02010600030101010101" pitchFamily="2" charset="-122"/>
              </a:rPr>
              <a:t>C1=L4+L5+L10+L11</a:t>
            </a:r>
          </a:p>
          <a:p>
            <a:pPr eaLnBrk="1" hangingPunct="1">
              <a:lnSpc>
                <a:spcPct val="140000"/>
              </a:lnSpc>
              <a:buClr>
                <a:srgbClr val="CC0000"/>
              </a:buClr>
              <a:buSzTx/>
              <a:buFont typeface="Wingdings" panose="05000000000000000000" pitchFamily="2" charset="2"/>
              <a:buChar char="u"/>
            </a:pPr>
            <a:r>
              <a:rPr lang="en-US" altLang="zh-CN" sz="900" dirty="0">
                <a:latin typeface="Arial" panose="020B0604020202020204" pitchFamily="34" charset="0"/>
                <a:ea typeface="宋体" panose="02010600030101010101" pitchFamily="2" charset="-122"/>
              </a:rPr>
              <a:t>C2=L12</a:t>
            </a:r>
          </a:p>
          <a:p>
            <a:pPr eaLnBrk="1" hangingPunct="1">
              <a:lnSpc>
                <a:spcPct val="140000"/>
              </a:lnSpc>
              <a:buClr>
                <a:srgbClr val="CC0000"/>
              </a:buClr>
              <a:buSzTx/>
              <a:buFont typeface="Wingdings" panose="05000000000000000000" pitchFamily="2" charset="2"/>
              <a:buChar char="u"/>
            </a:pPr>
            <a:r>
              <a:rPr lang="en-US" altLang="zh-CN" sz="900" dirty="0">
                <a:latin typeface="Arial" panose="020B0604020202020204" pitchFamily="34" charset="0"/>
                <a:ea typeface="宋体" panose="02010600030101010101" pitchFamily="2" charset="-122"/>
              </a:rPr>
              <a:t>C3=L7+L8+L13+L14</a:t>
            </a:r>
          </a:p>
          <a:p>
            <a:pPr eaLnBrk="1" hangingPunct="1">
              <a:lnSpc>
                <a:spcPct val="140000"/>
              </a:lnSpc>
              <a:buClr>
                <a:srgbClr val="CC0000"/>
              </a:buClr>
              <a:buSzTx/>
              <a:buFont typeface="Wingdings" panose="05000000000000000000" pitchFamily="2" charset="2"/>
              <a:buChar char="u"/>
            </a:pPr>
            <a:r>
              <a:rPr lang="en-US" altLang="zh-CN" sz="900" dirty="0">
                <a:latin typeface="Arial" panose="020B0604020202020204" pitchFamily="34" charset="0"/>
                <a:ea typeface="宋体" panose="02010600030101010101" pitchFamily="2" charset="-122"/>
              </a:rPr>
              <a:t>C4=L9+L15+L16+L17+L18</a:t>
            </a:r>
          </a:p>
          <a:p>
            <a:pPr eaLnBrk="1" hangingPunct="1">
              <a:lnSpc>
                <a:spcPct val="140000"/>
              </a:lnSpc>
              <a:buClr>
                <a:srgbClr val="CC0000"/>
              </a:buClr>
              <a:buSzTx/>
              <a:buFont typeface="Wingdings" panose="05000000000000000000" pitchFamily="2" charset="2"/>
              <a:buChar char="u"/>
            </a:pPr>
            <a:r>
              <a:rPr lang="en-US" altLang="zh-CN" sz="900" dirty="0">
                <a:latin typeface="Arial" panose="020B0604020202020204" pitchFamily="34" charset="0"/>
                <a:ea typeface="宋体" panose="02010600030101010101" pitchFamily="2" charset="-122"/>
              </a:rPr>
              <a:t>C5=L19</a:t>
            </a:r>
          </a:p>
          <a:p>
            <a:pPr eaLnBrk="1" hangingPunct="1">
              <a:lnSpc>
                <a:spcPct val="140000"/>
              </a:lnSpc>
              <a:buClr>
                <a:srgbClr val="CC0000"/>
              </a:buClr>
              <a:buSzTx/>
              <a:buFont typeface="Wingdings" panose="05000000000000000000" pitchFamily="2" charset="2"/>
              <a:buChar char="u"/>
            </a:pPr>
            <a:r>
              <a:rPr lang="en-US" altLang="zh-CN" sz="900" dirty="0">
                <a:latin typeface="Arial" panose="020B0604020202020204" pitchFamily="34" charset="0"/>
                <a:ea typeface="宋体" panose="02010600030101010101" pitchFamily="2" charset="-122"/>
              </a:rPr>
              <a:t>C6=L20</a:t>
            </a:r>
            <a:endParaRPr lang="zh-CN" altLang="en-US" sz="9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455079" y="4463573"/>
            <a:ext cx="19088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Conversion from </a:t>
            </a:r>
            <a:r>
              <a:rPr lang="en-US" sz="1100" dirty="0" err="1" smtClean="0"/>
              <a:t>luma</a:t>
            </a:r>
            <a:r>
              <a:rPr lang="en-US" sz="1100" dirty="0" smtClean="0"/>
              <a:t> 9x9 to </a:t>
            </a:r>
            <a:r>
              <a:rPr lang="en-US" sz="1100" dirty="0" err="1" smtClean="0"/>
              <a:t>chroma</a:t>
            </a:r>
            <a:r>
              <a:rPr lang="en-US" sz="1100" dirty="0" smtClean="0"/>
              <a:t> 5x5</a:t>
            </a:r>
            <a:endParaRPr lang="en-US" sz="11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3792" y="1179510"/>
            <a:ext cx="3253115" cy="1440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432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Complexity consideration. Codec Level 1/10</a:t>
            </a:r>
            <a:endParaRPr lang="en-CA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758496"/>
              </p:ext>
            </p:extLst>
          </p:nvPr>
        </p:nvGraphicFramePr>
        <p:xfrm>
          <a:off x="248445" y="868302"/>
          <a:ext cx="8647113" cy="52656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18827">
                  <a:extLst>
                    <a:ext uri="{9D8B030D-6E8A-4147-A177-3AD203B41FA5}">
                      <a16:colId xmlns="" xmlns:a16="http://schemas.microsoft.com/office/drawing/2014/main" val="3093984185"/>
                    </a:ext>
                  </a:extLst>
                </a:gridCol>
                <a:gridCol w="3095389">
                  <a:extLst>
                    <a:ext uri="{9D8B030D-6E8A-4147-A177-3AD203B41FA5}">
                      <a16:colId xmlns="" xmlns:a16="http://schemas.microsoft.com/office/drawing/2014/main" val="3581499262"/>
                    </a:ext>
                  </a:extLst>
                </a:gridCol>
                <a:gridCol w="1624917">
                  <a:extLst>
                    <a:ext uri="{9D8B030D-6E8A-4147-A177-3AD203B41FA5}">
                      <a16:colId xmlns="" xmlns:a16="http://schemas.microsoft.com/office/drawing/2014/main" val="2273850773"/>
                    </a:ext>
                  </a:extLst>
                </a:gridCol>
                <a:gridCol w="1664685">
                  <a:extLst>
                    <a:ext uri="{9D8B030D-6E8A-4147-A177-3AD203B41FA5}">
                      <a16:colId xmlns="" xmlns:a16="http://schemas.microsoft.com/office/drawing/2014/main" val="2361346862"/>
                    </a:ext>
                  </a:extLst>
                </a:gridCol>
                <a:gridCol w="1743295">
                  <a:extLst>
                    <a:ext uri="{9D8B030D-6E8A-4147-A177-3AD203B41FA5}">
                      <a16:colId xmlns="" xmlns:a16="http://schemas.microsoft.com/office/drawing/2014/main" val="1937376727"/>
                    </a:ext>
                  </a:extLst>
                </a:gridCol>
              </a:tblGrid>
              <a:tr h="205582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Codec Level Q&amp;A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HM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JVET-J0024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JEM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932870784"/>
                  </a:ext>
                </a:extLst>
              </a:tr>
              <a:tr h="411165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1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Maximum number of reference frames used by encoder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4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4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4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890690741"/>
                  </a:ext>
                </a:extLst>
              </a:tr>
              <a:tr h="531088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2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Maximum coding unit (e.g. CTU in HEVC) 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luma 64×64 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chroma 32×32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7030A0"/>
                          </a:solidFill>
                          <a:effectLst/>
                        </a:rPr>
                        <a:t>luma 128×128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7030A0"/>
                          </a:solidFill>
                          <a:effectLst/>
                        </a:rPr>
                        <a:t>chroma 64×64</a:t>
                      </a:r>
                      <a:endParaRPr lang="en-CA" sz="140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7030A0"/>
                          </a:solidFill>
                          <a:effectLst/>
                        </a:rPr>
                        <a:t>luma 128×128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7030A0"/>
                          </a:solidFill>
                          <a:effectLst/>
                        </a:rPr>
                        <a:t>chroma 64×64</a:t>
                      </a:r>
                      <a:endParaRPr lang="en-CA" sz="140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03134919"/>
                  </a:ext>
                </a:extLst>
              </a:tr>
              <a:tr h="616747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3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Minimum and maximum transform block size 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 4×4/32×32 </a:t>
                      </a:r>
                      <a:r>
                        <a:rPr lang="en-CA" sz="1400" dirty="0" err="1">
                          <a:effectLst/>
                        </a:rPr>
                        <a:t>chroma</a:t>
                      </a:r>
                      <a:r>
                        <a:rPr lang="en-CA" sz="1400" dirty="0">
                          <a:effectLst/>
                        </a:rPr>
                        <a:t> 4×4/16×16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luma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 4×4/128×128 </a:t>
                      </a: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chroma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 2×2/64×64</a:t>
                      </a:r>
                      <a:endParaRPr lang="en-CA" sz="14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luma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 4×4/128×128 </a:t>
                      </a: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chroma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 2×2/64×64</a:t>
                      </a:r>
                      <a:endParaRPr lang="en-CA" sz="14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796291799"/>
                  </a:ext>
                </a:extLst>
              </a:tr>
              <a:tr h="736670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4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Minimum and maximum intra prediction block 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 4×4/32×32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effectLst/>
                        </a:rPr>
                        <a:t>chroma</a:t>
                      </a:r>
                      <a:r>
                        <a:rPr lang="en-CA" sz="1400" dirty="0">
                          <a:effectLst/>
                        </a:rPr>
                        <a:t> 4×4/32×32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luma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 4×4/128×128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chroma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 2×2/64×64</a:t>
                      </a:r>
                      <a:endParaRPr lang="en-CA" sz="14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luma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 4×4/128×128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chroma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 2×2/64×64</a:t>
                      </a:r>
                      <a:endParaRPr lang="en-CA" sz="14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156307054"/>
                  </a:ext>
                </a:extLst>
              </a:tr>
              <a:tr h="2741099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5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Minimum inter </a:t>
                      </a:r>
                      <a:r>
                        <a:rPr lang="en-CA" sz="1400" dirty="0" err="1">
                          <a:effectLst/>
                        </a:rPr>
                        <a:t>uni</a:t>
                      </a:r>
                      <a:r>
                        <a:rPr lang="en-CA" sz="1400" dirty="0">
                          <a:effectLst/>
                        </a:rPr>
                        <a:t>- and multi-hypothesis prediction block size and associated filter tap length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endParaRPr lang="en-US" sz="800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endParaRPr lang="en-CA" sz="800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endParaRPr lang="en-CA" sz="800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endParaRPr lang="en-CA" sz="800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800" dirty="0" smtClean="0">
                          <a:solidFill>
                            <a:schemeClr val="bg1"/>
                          </a:solidFill>
                          <a:effectLst/>
                        </a:rPr>
                        <a:t>                                                      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 smtClean="0">
                          <a:solidFill>
                            <a:srgbClr val="00B050"/>
                          </a:solidFill>
                          <a:effectLst/>
                        </a:rPr>
                        <a:t>luma</a:t>
                      </a:r>
                      <a:r>
                        <a:rPr lang="en-CA" sz="1400" dirty="0" smtClean="0">
                          <a:solidFill>
                            <a:srgbClr val="00B050"/>
                          </a:solidFill>
                          <a:effectLst/>
                        </a:rPr>
                        <a:t> 4×8/8×4 (</a:t>
                      </a:r>
                      <a:r>
                        <a:rPr lang="en-CA" sz="1400" dirty="0" err="1" smtClean="0">
                          <a:solidFill>
                            <a:srgbClr val="00B050"/>
                          </a:solidFill>
                          <a:effectLst/>
                        </a:rPr>
                        <a:t>uni-pred</a:t>
                      </a:r>
                      <a:r>
                        <a:rPr lang="en-CA" sz="1400" dirty="0" smtClean="0">
                          <a:solidFill>
                            <a:srgbClr val="00B050"/>
                          </a:solidFill>
                          <a:effectLst/>
                        </a:rPr>
                        <a:t>) and 8×8 (bi-</a:t>
                      </a:r>
                      <a:r>
                        <a:rPr lang="en-CA" sz="1400" dirty="0" err="1" smtClean="0">
                          <a:solidFill>
                            <a:srgbClr val="00B050"/>
                          </a:solidFill>
                          <a:effectLst/>
                        </a:rPr>
                        <a:t>pred</a:t>
                      </a:r>
                      <a:r>
                        <a:rPr lang="en-CA" sz="1400" dirty="0" smtClean="0">
                          <a:solidFill>
                            <a:srgbClr val="00B050"/>
                          </a:solidFill>
                          <a:effectLst/>
                        </a:rPr>
                        <a:t>), 8-tap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smtClean="0">
                          <a:solidFill>
                            <a:srgbClr val="00B050"/>
                          </a:solidFill>
                          <a:effectLst/>
                        </a:rPr>
                        <a:t>Chroma 2×4/4×2 (</a:t>
                      </a:r>
                      <a:r>
                        <a:rPr lang="en-CA" sz="1400" dirty="0" err="1" smtClean="0">
                          <a:solidFill>
                            <a:srgbClr val="00B050"/>
                          </a:solidFill>
                          <a:effectLst/>
                        </a:rPr>
                        <a:t>uni-pred</a:t>
                      </a:r>
                      <a:r>
                        <a:rPr lang="en-CA" sz="1400" dirty="0" smtClean="0">
                          <a:solidFill>
                            <a:srgbClr val="00B050"/>
                          </a:solidFill>
                          <a:effectLst/>
                        </a:rPr>
                        <a:t>) and 4×4 bi-</a:t>
                      </a:r>
                      <a:r>
                        <a:rPr lang="en-CA" sz="1400" dirty="0" err="1" smtClean="0">
                          <a:solidFill>
                            <a:srgbClr val="00B050"/>
                          </a:solidFill>
                          <a:effectLst/>
                        </a:rPr>
                        <a:t>pred</a:t>
                      </a:r>
                      <a:r>
                        <a:rPr lang="en-CA" sz="1400" dirty="0" smtClean="0">
                          <a:solidFill>
                            <a:srgbClr val="00B050"/>
                          </a:solidFill>
                          <a:effectLst/>
                        </a:rPr>
                        <a:t>, 4-tap</a:t>
                      </a:r>
                      <a:endParaRPr lang="en-CA" sz="1400" dirty="0">
                        <a:solidFill>
                          <a:srgbClr val="00B050"/>
                        </a:solidFill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luma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CA" sz="1400" smtClean="0">
                          <a:solidFill>
                            <a:srgbClr val="7030A0"/>
                          </a:solidFill>
                          <a:effectLst/>
                        </a:rPr>
                        <a:t>4×8 (</a:t>
                      </a:r>
                      <a:r>
                        <a:rPr lang="en-CA" sz="1400" dirty="0" err="1" smtClean="0">
                          <a:solidFill>
                            <a:srgbClr val="7030A0"/>
                          </a:solidFill>
                          <a:effectLst/>
                        </a:rPr>
                        <a:t>uni</a:t>
                      </a:r>
                      <a:r>
                        <a:rPr lang="en-CA" sz="1400" dirty="0" smtClean="0">
                          <a:solidFill>
                            <a:srgbClr val="7030A0"/>
                          </a:solidFill>
                          <a:effectLst/>
                        </a:rPr>
                        <a:t>/bi-</a:t>
                      </a:r>
                      <a:r>
                        <a:rPr lang="en-CA" sz="1400" dirty="0" err="1" smtClean="0">
                          <a:solidFill>
                            <a:srgbClr val="7030A0"/>
                          </a:solidFill>
                          <a:effectLst/>
                        </a:rPr>
                        <a:t>pred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), 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2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-tap 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Chroma </a:t>
                      </a:r>
                      <a:r>
                        <a:rPr lang="en-CA" sz="1400" dirty="0" smtClean="0">
                          <a:solidFill>
                            <a:srgbClr val="7030A0"/>
                          </a:solidFill>
                          <a:effectLst/>
                        </a:rPr>
                        <a:t>2×4 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(</a:t>
                      </a: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uni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/bi-</a:t>
                      </a: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pred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), 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2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-tap 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solidFill>
                            <a:srgbClr val="00B050"/>
                          </a:solidFill>
                          <a:effectLst/>
                        </a:rPr>
                        <a:t>luma</a:t>
                      </a:r>
                      <a:r>
                        <a:rPr lang="en-CA" sz="1400" dirty="0">
                          <a:solidFill>
                            <a:srgbClr val="00B050"/>
                          </a:solidFill>
                          <a:effectLst/>
                        </a:rPr>
                        <a:t> 4×8/8×4 (</a:t>
                      </a:r>
                      <a:r>
                        <a:rPr lang="en-CA" sz="1400" dirty="0" err="1">
                          <a:solidFill>
                            <a:srgbClr val="00B050"/>
                          </a:solidFill>
                          <a:effectLst/>
                        </a:rPr>
                        <a:t>uni-pred</a:t>
                      </a:r>
                      <a:r>
                        <a:rPr lang="en-CA" sz="1400" dirty="0">
                          <a:solidFill>
                            <a:srgbClr val="00B050"/>
                          </a:solidFill>
                          <a:effectLst/>
                        </a:rPr>
                        <a:t>) and 8×8 (bi-</a:t>
                      </a:r>
                      <a:r>
                        <a:rPr lang="en-CA" sz="1400" dirty="0" err="1">
                          <a:solidFill>
                            <a:srgbClr val="00B050"/>
                          </a:solidFill>
                          <a:effectLst/>
                        </a:rPr>
                        <a:t>pred</a:t>
                      </a:r>
                      <a:r>
                        <a:rPr lang="en-CA" sz="1400" dirty="0">
                          <a:solidFill>
                            <a:srgbClr val="00B050"/>
                          </a:solidFill>
                          <a:effectLst/>
                        </a:rPr>
                        <a:t>), 8-tap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00B050"/>
                          </a:solidFill>
                          <a:effectLst/>
                        </a:rPr>
                        <a:t>Chroma 2×4/4×2 (</a:t>
                      </a:r>
                      <a:r>
                        <a:rPr lang="en-CA" sz="1400" dirty="0" err="1">
                          <a:solidFill>
                            <a:srgbClr val="00B050"/>
                          </a:solidFill>
                          <a:effectLst/>
                        </a:rPr>
                        <a:t>uni-pred</a:t>
                      </a:r>
                      <a:r>
                        <a:rPr lang="en-CA" sz="1400" dirty="0">
                          <a:solidFill>
                            <a:srgbClr val="00B050"/>
                          </a:solidFill>
                          <a:effectLst/>
                        </a:rPr>
                        <a:t>) and 4×4 bi-</a:t>
                      </a:r>
                      <a:r>
                        <a:rPr lang="en-CA" sz="1400" dirty="0" err="1">
                          <a:solidFill>
                            <a:srgbClr val="00B050"/>
                          </a:solidFill>
                          <a:effectLst/>
                        </a:rPr>
                        <a:t>pred</a:t>
                      </a:r>
                      <a:r>
                        <a:rPr lang="en-CA" sz="1400" dirty="0">
                          <a:solidFill>
                            <a:srgbClr val="00B050"/>
                          </a:solidFill>
                          <a:effectLst/>
                        </a:rPr>
                        <a:t>, 4-tap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 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luma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 4×4 (</a:t>
                      </a: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uni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/bi-</a:t>
                      </a: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pred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), 8-tap 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Chroma 2×2 (</a:t>
                      </a: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uni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/bi-</a:t>
                      </a: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pred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), 4-tap</a:t>
                      </a:r>
                      <a:endParaRPr lang="en-CA" sz="14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2525215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2271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Adaptive clipping</a:t>
            </a:r>
          </a:p>
          <a:p>
            <a:pPr lvl="1"/>
            <a:r>
              <a:rPr lang="en-US" dirty="0" smtClean="0"/>
              <a:t>Difference from JEM’s adaptive clipping</a:t>
            </a:r>
          </a:p>
          <a:p>
            <a:pPr lvl="2"/>
            <a:r>
              <a:rPr lang="en-CA" sz="1600" dirty="0" smtClean="0"/>
              <a:t>Only </a:t>
            </a:r>
            <a:r>
              <a:rPr lang="en-CA" sz="1600" dirty="0"/>
              <a:t>to the </a:t>
            </a:r>
            <a:r>
              <a:rPr lang="en-CA" sz="1600" dirty="0" err="1"/>
              <a:t>luma</a:t>
            </a:r>
            <a:r>
              <a:rPr lang="en-CA" sz="1600" dirty="0"/>
              <a:t> </a:t>
            </a:r>
            <a:r>
              <a:rPr lang="en-CA" sz="1600" dirty="0" smtClean="0"/>
              <a:t>component</a:t>
            </a:r>
          </a:p>
          <a:p>
            <a:pPr lvl="2"/>
            <a:r>
              <a:rPr lang="en-CA" sz="1600" dirty="0" smtClean="0"/>
              <a:t>There </a:t>
            </a:r>
            <a:r>
              <a:rPr lang="en-CA" sz="1600" dirty="0"/>
              <a:t>is no smoothing filtering for residual. </a:t>
            </a:r>
            <a:endParaRPr lang="en-CA" sz="1600" dirty="0" smtClean="0"/>
          </a:p>
          <a:p>
            <a:pPr lvl="2"/>
            <a:r>
              <a:rPr lang="en-CA" sz="1600" dirty="0" smtClean="0"/>
              <a:t>The </a:t>
            </a:r>
            <a:r>
              <a:rPr lang="en-CA" sz="1600" dirty="0"/>
              <a:t>clipping </a:t>
            </a:r>
            <a:r>
              <a:rPr lang="en-CA" sz="1600" dirty="0" smtClean="0"/>
              <a:t>range (lower </a:t>
            </a:r>
            <a:r>
              <a:rPr lang="en-CA" sz="1600" dirty="0"/>
              <a:t>bound and upper </a:t>
            </a:r>
            <a:r>
              <a:rPr lang="en-CA" sz="1600" dirty="0" smtClean="0"/>
              <a:t>bound), </a:t>
            </a:r>
            <a:r>
              <a:rPr lang="en-CA" sz="1600" dirty="0"/>
              <a:t>quantized depending on bit depth of </a:t>
            </a:r>
            <a:r>
              <a:rPr lang="en-CA" sz="1600" dirty="0" err="1"/>
              <a:t>luma</a:t>
            </a:r>
            <a:r>
              <a:rPr lang="en-CA" sz="1600" dirty="0"/>
              <a:t> component </a:t>
            </a:r>
            <a:r>
              <a:rPr lang="en-CA" sz="1600" dirty="0" smtClean="0"/>
              <a:t>is </a:t>
            </a:r>
            <a:r>
              <a:rPr lang="en-CA" sz="1600" dirty="0"/>
              <a:t>signaled in the slice </a:t>
            </a:r>
            <a:r>
              <a:rPr lang="en-CA" sz="1600" dirty="0" smtClean="0"/>
              <a:t>header:</a:t>
            </a:r>
          </a:p>
          <a:p>
            <a:pPr marL="360362" lvl="1" indent="0">
              <a:buNone/>
            </a:pPr>
            <a:r>
              <a:rPr lang="en-CA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adapt_clip_max_signal_flag</a:t>
            </a:r>
            <a:r>
              <a:rPr lang="en-CA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==1?</a:t>
            </a:r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30237" lvl="2" indent="0">
              <a:buNone/>
            </a:pPr>
            <a:r>
              <a:rPr lang="en-CA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clip_max</a:t>
            </a:r>
            <a:r>
              <a:rPr lang="en-CA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(</a:t>
            </a:r>
            <a:r>
              <a:rPr lang="en-CA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adapt_clip_max_val</a:t>
            </a:r>
            <a:r>
              <a:rPr lang="en-CA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&lt;&lt; (</a:t>
            </a:r>
            <a:r>
              <a:rPr lang="en-CA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bit_depth</a:t>
            </a:r>
            <a:r>
              <a:rPr lang="en-CA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6)) + (1 &lt;&lt; (</a:t>
            </a:r>
            <a:r>
              <a:rPr lang="en-CA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bit_depth</a:t>
            </a:r>
            <a:r>
              <a:rPr lang="en-CA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6))</a:t>
            </a:r>
            <a:endParaRPr lang="en-US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362" lvl="1" indent="0">
              <a:buNone/>
            </a:pPr>
            <a:r>
              <a:rPr lang="en-CA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30237" lvl="2" indent="0">
              <a:buNone/>
            </a:pPr>
            <a:r>
              <a:rPr lang="en-CA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clip_max</a:t>
            </a:r>
            <a:r>
              <a:rPr lang="en-CA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(1 &lt;&lt; </a:t>
            </a:r>
            <a:r>
              <a:rPr lang="en-CA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bit_depth</a:t>
            </a:r>
            <a:r>
              <a:rPr lang="en-CA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– 1</a:t>
            </a:r>
            <a:endParaRPr lang="en-US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362" lvl="1" indent="0">
              <a:buNone/>
            </a:pPr>
            <a:r>
              <a:rPr lang="en-CA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adapt_clip_min_signal_flag</a:t>
            </a:r>
            <a:r>
              <a:rPr lang="en-CA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==1?</a:t>
            </a:r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30237" lvl="2" indent="0">
              <a:buNone/>
            </a:pPr>
            <a:r>
              <a:rPr lang="en-CA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clip_min</a:t>
            </a:r>
            <a:r>
              <a:rPr lang="en-CA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(1 &lt;&lt; </a:t>
            </a:r>
            <a:r>
              <a:rPr lang="en-CA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bit_depth</a:t>
            </a:r>
            <a:r>
              <a:rPr lang="en-CA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– (</a:t>
            </a:r>
            <a:r>
              <a:rPr lang="en-CA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adapt_clip_min_val</a:t>
            </a:r>
            <a:r>
              <a:rPr lang="en-CA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&lt;&lt; (</a:t>
            </a:r>
            <a:r>
              <a:rPr lang="en-CA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bit_depth</a:t>
            </a:r>
            <a:r>
              <a:rPr lang="en-CA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6)) – (1 &lt;&lt; (</a:t>
            </a:r>
            <a:r>
              <a:rPr lang="en-CA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bit_depth</a:t>
            </a:r>
            <a:r>
              <a:rPr lang="en-CA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6))</a:t>
            </a:r>
            <a:endParaRPr lang="en-US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362" lvl="1" indent="0">
              <a:buNone/>
            </a:pPr>
            <a:r>
              <a:rPr lang="en-CA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30237" lvl="2" indent="0">
              <a:buNone/>
            </a:pPr>
            <a:r>
              <a:rPr lang="en-CA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clip_min</a:t>
            </a:r>
            <a:r>
              <a:rPr lang="en-CA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  <a:endParaRPr lang="en-US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362" lvl="1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</p:spPr>
        <p:txBody>
          <a:bodyPr/>
          <a:lstStyle/>
          <a:p>
            <a:r>
              <a:rPr lang="en-CA" altLang="en-US" dirty="0"/>
              <a:t>Additional tools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4934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results SDR J0024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0454136"/>
              </p:ext>
            </p:extLst>
          </p:nvPr>
        </p:nvGraphicFramePr>
        <p:xfrm>
          <a:off x="1508246" y="842261"/>
          <a:ext cx="5537200" cy="3030855"/>
        </p:xfrm>
        <a:graphic>
          <a:graphicData uri="http://schemas.openxmlformats.org/drawingml/2006/table">
            <a:tbl>
              <a:tblPr/>
              <a:tblGrid>
                <a:gridCol w="2359267"/>
                <a:gridCol w="502524"/>
                <a:gridCol w="502524"/>
                <a:gridCol w="502524"/>
                <a:gridCol w="566224"/>
                <a:gridCol w="559146"/>
                <a:gridCol w="544991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Constraint Set 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HM16.16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BD-rate(Y)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BD-rate(U)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BD-rate(V)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BD-PSNR(Y)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BD-PSNR(U)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BD-PSNR(V)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FoodMarket4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1.79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0.87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1.06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CatRobot1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-50.9%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-45.1%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1.67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0.92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1.28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DaylightRoad2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-56.4%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-44.6%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1.16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1.21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0.85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ParkRunning3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1.44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Campfire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-45.5%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-49.4%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1.41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0.84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1.51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BQTerrace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0.97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0.68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0.81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RitualDance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1.61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0.88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1.18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MarketPlace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1.14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0.55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0.54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BasketballDrive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1.24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0.83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1.12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Cactus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1.49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0.93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SDR-A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1.49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0.81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0.97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SDR-B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1.29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0.71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0.91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all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1.39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0.76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0.94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3810" marR="3810" marT="38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3810" marR="3810" marT="38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1526608"/>
              </p:ext>
            </p:extLst>
          </p:nvPr>
        </p:nvGraphicFramePr>
        <p:xfrm>
          <a:off x="1542972" y="4007080"/>
          <a:ext cx="5537200" cy="1884045"/>
        </p:xfrm>
        <a:graphic>
          <a:graphicData uri="http://schemas.openxmlformats.org/drawingml/2006/table">
            <a:tbl>
              <a:tblPr/>
              <a:tblGrid>
                <a:gridCol w="2359267"/>
                <a:gridCol w="502524"/>
                <a:gridCol w="502524"/>
                <a:gridCol w="502524"/>
                <a:gridCol w="566224"/>
                <a:gridCol w="559146"/>
                <a:gridCol w="544991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Constraint Set 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HM16.16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BD-rate(Y)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BD-rate(U)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BD-rate(V)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BD-PSNR(Y)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BD-PSNR(U)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BD-PSNR(V)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BQTerrace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0.77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RitualDance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1.16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0.68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0.88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MarketPlace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0.65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BasketballDrive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1.05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0.72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1.12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Cactus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1.09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0.51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0.84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SDR-B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0.94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0.54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0.72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3810" marR="3810" marT="38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859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3810" marR="3810" marT="38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378861" y="3873116"/>
            <a:ext cx="13051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Dec time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~1/3 of JEM</a:t>
            </a:r>
            <a:endParaRPr lang="en-US" dirty="0">
              <a:solidFill>
                <a:srgbClr val="0070C0"/>
              </a:solidFill>
            </a:endParaRPr>
          </a:p>
        </p:txBody>
      </p:sp>
      <p:cxnSp>
        <p:nvCxnSpPr>
          <p:cNvPr id="10" name="Straight Arrow Connector 9"/>
          <p:cNvCxnSpPr>
            <a:stCxn id="8" idx="1"/>
          </p:cNvCxnSpPr>
          <p:nvPr/>
        </p:nvCxnSpPr>
        <p:spPr>
          <a:xfrm flipH="1" flipV="1">
            <a:off x="5625296" y="3818262"/>
            <a:ext cx="1753565" cy="3780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8" idx="1"/>
          </p:cNvCxnSpPr>
          <p:nvPr/>
        </p:nvCxnSpPr>
        <p:spPr>
          <a:xfrm flipH="1">
            <a:off x="5804705" y="4196282"/>
            <a:ext cx="1574156" cy="16244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347878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Operation points for J0024</a:t>
            </a:r>
            <a:endParaRPr lang="en-US" dirty="0"/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0224339"/>
              </p:ext>
            </p:extLst>
          </p:nvPr>
        </p:nvGraphicFramePr>
        <p:xfrm>
          <a:off x="1006997" y="2772137"/>
          <a:ext cx="7783625" cy="27851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9008188"/>
              </p:ext>
            </p:extLst>
          </p:nvPr>
        </p:nvGraphicFramePr>
        <p:xfrm>
          <a:off x="46300" y="1035763"/>
          <a:ext cx="8935654" cy="1219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61583"/>
                <a:gridCol w="1462198"/>
                <a:gridCol w="1290174"/>
                <a:gridCol w="1376186"/>
                <a:gridCol w="1032139"/>
                <a:gridCol w="1113374"/>
              </a:tblGrid>
              <a:tr h="184072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r>
                        <a:rPr lang="en-US" sz="1600" dirty="0" smtClean="0">
                          <a:effectLst/>
                        </a:rPr>
                        <a:t>SW from J0072 vs HM16.16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BD-rate 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BD-rate Cb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BD-rate Cr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EncTime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DecTime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84072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“minimal set of tools”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-12.5%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-13.5%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-13.7%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smtClean="0">
                          <a:effectLst/>
                          <a:sym typeface="Symbol" panose="05050102010706020507" pitchFamily="18" charset="2"/>
                        </a:rPr>
                        <a:t>0.8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smtClean="0">
                          <a:effectLst/>
                          <a:sym typeface="Symbol" panose="05050102010706020507" pitchFamily="18" charset="2"/>
                        </a:rPr>
                        <a:t>0.6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</a:tr>
              <a:tr h="184072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“×1 HM encoder speed”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-18.6%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-18.6%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-18.8%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smtClean="0">
                          <a:effectLst/>
                          <a:sym typeface="Symbol" panose="05050102010706020507" pitchFamily="18" charset="2"/>
                        </a:rPr>
                        <a:t>1.0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smtClean="0">
                          <a:effectLst/>
                          <a:sym typeface="Symbol" panose="05050102010706020507" pitchFamily="18" charset="2"/>
                        </a:rPr>
                        <a:t>0.6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</a:tr>
              <a:tr h="184072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“×2 HM encoder speed”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-29.2%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-30.1%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-30.5%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smtClean="0">
                          <a:effectLst/>
                          <a:sym typeface="Symbol" panose="05050102010706020507" pitchFamily="18" charset="2"/>
                        </a:rPr>
                        <a:t>2.0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smtClean="0">
                          <a:effectLst/>
                          <a:sym typeface="Symbol" panose="05050102010706020507" pitchFamily="18" charset="2"/>
                        </a:rPr>
                        <a:t>1.0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</a:tr>
              <a:tr h="184072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“J0024 set of tools”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-35.8%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-36.2%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-37.4%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smtClean="0">
                          <a:effectLst/>
                          <a:sym typeface="Symbol" panose="05050102010706020507" pitchFamily="18" charset="2"/>
                        </a:rPr>
                        <a:t>4.9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smtClean="0">
                          <a:effectLst/>
                          <a:sym typeface="Symbol" panose="05050102010706020507" pitchFamily="18" charset="2"/>
                        </a:rPr>
                        <a:t>2.9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686537" y="5619509"/>
            <a:ext cx="34785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Complexity </a:t>
            </a:r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</a:rPr>
              <a:t>= (</a:t>
            </a:r>
            <a:r>
              <a:rPr lang="en-US" sz="1600" dirty="0" err="1" smtClean="0">
                <a:solidFill>
                  <a:schemeClr val="bg1">
                    <a:lumMod val="50000"/>
                  </a:schemeClr>
                </a:solidFill>
              </a:rPr>
              <a:t>EncTim</a:t>
            </a:r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</a:rPr>
              <a:t> + 5*</a:t>
            </a:r>
            <a:r>
              <a:rPr lang="en-US" sz="1600" dirty="0" err="1" smtClean="0">
                <a:solidFill>
                  <a:schemeClr val="bg1">
                    <a:lumMod val="50000"/>
                  </a:schemeClr>
                </a:solidFill>
              </a:rPr>
              <a:t>DecTime</a:t>
            </a:r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</a:rPr>
              <a:t>)/6</a:t>
            </a:r>
            <a:endParaRPr 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8445" y="2461627"/>
            <a:ext cx="707886" cy="3523400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pPr algn="ctr"/>
            <a:r>
              <a:rPr lang="en-US" dirty="0" smtClean="0"/>
              <a:t>Benefit </a:t>
            </a:r>
          </a:p>
          <a:p>
            <a:pPr algn="ctr"/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</a:rPr>
              <a:t>=(18*BD-</a:t>
            </a:r>
            <a:r>
              <a:rPr lang="en-US" sz="1600" dirty="0" err="1" smtClean="0">
                <a:solidFill>
                  <a:schemeClr val="bg1">
                    <a:lumMod val="50000"/>
                  </a:schemeClr>
                </a:solidFill>
              </a:rPr>
              <a:t>rateY</a:t>
            </a:r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</a:rPr>
              <a:t>=</a:t>
            </a:r>
            <a:r>
              <a:rPr lang="en-US" sz="1600" dirty="0" err="1" smtClean="0">
                <a:solidFill>
                  <a:schemeClr val="bg1">
                    <a:lumMod val="50000"/>
                  </a:schemeClr>
                </a:solidFill>
              </a:rPr>
              <a:t>BD-rateCb+BD-rateCr</a:t>
            </a:r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</a:rPr>
              <a:t>)/20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2858377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 HDR specific pre-/post processing</a:t>
            </a:r>
          </a:p>
          <a:p>
            <a:r>
              <a:rPr lang="en-US" dirty="0" smtClean="0"/>
              <a:t>NO delta QP</a:t>
            </a:r>
          </a:p>
          <a:p>
            <a:r>
              <a:rPr lang="en-US" dirty="0" smtClean="0"/>
              <a:t>NO extra signaling</a:t>
            </a:r>
          </a:p>
          <a:p>
            <a:r>
              <a:rPr lang="en-US" dirty="0" smtClean="0"/>
              <a:t>Chroma QP offset</a:t>
            </a:r>
          </a:p>
          <a:p>
            <a:pPr marL="0" indent="0">
              <a:buNone/>
            </a:pP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CA" altLang="en-US" dirty="0" smtClean="0"/>
              <a:t>SAO Chroma is enabled for HDR content only</a:t>
            </a:r>
          </a:p>
          <a:p>
            <a:r>
              <a:rPr lang="en-CA" altLang="en-US" dirty="0" smtClean="0"/>
              <a:t>HDR-specific encoder modification</a:t>
            </a:r>
          </a:p>
          <a:p>
            <a:pPr marL="0" indent="0">
              <a:buNone/>
            </a:pPr>
            <a:endParaRPr lang="en-CA" altLang="en-US" dirty="0" smtClean="0"/>
          </a:p>
          <a:p>
            <a:endParaRPr lang="en-US" altLang="en-US" dirty="0"/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HDR solution (J0024)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0690687"/>
              </p:ext>
            </p:extLst>
          </p:nvPr>
        </p:nvGraphicFramePr>
        <p:xfrm>
          <a:off x="1194121" y="2473445"/>
          <a:ext cx="5507622" cy="1485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5874"/>
                <a:gridCol w="1835874"/>
                <a:gridCol w="1835874"/>
              </a:tblGrid>
              <a:tr h="23335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Content source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QP offset </a:t>
                      </a:r>
                      <a:r>
                        <a:rPr lang="en-US" dirty="0" err="1" smtClean="0"/>
                        <a:t>Cb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QP offset Cr</a:t>
                      </a:r>
                    </a:p>
                  </a:txBody>
                  <a:tcPr/>
                </a:tc>
              </a:tr>
              <a:tr h="23335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HLG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  <a:tr h="233358">
                <a:tc>
                  <a:txBody>
                    <a:bodyPr/>
                    <a:lstStyle/>
                    <a:p>
                      <a:pPr algn="ctr"/>
                      <a:r>
                        <a:rPr lang="en-CA" altLang="en-US" dirty="0" smtClean="0"/>
                        <a:t>PQ &amp; BT 709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-9</a:t>
                      </a:r>
                      <a:endParaRPr lang="en-US" dirty="0"/>
                    </a:p>
                  </a:txBody>
                  <a:tcPr/>
                </a:tc>
              </a:tr>
              <a:tr h="233358">
                <a:tc>
                  <a:txBody>
                    <a:bodyPr/>
                    <a:lstStyle/>
                    <a:p>
                      <a:pPr algn="ctr"/>
                      <a:r>
                        <a:rPr lang="en-CA" altLang="en-US" dirty="0" smtClean="0"/>
                        <a:t>PQ and BT2020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-3</a:t>
                      </a:r>
                      <a:endParaRPr lang="en-US" dirty="0"/>
                    </a:p>
                  </a:txBody>
                  <a:tcPr/>
                </a:tc>
              </a:tr>
              <a:tr h="233358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altLang="en-US" dirty="0" smtClean="0"/>
                        <a:t>PQ, BT2100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-3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24313918"/>
                  </p:ext>
                </p:extLst>
              </p:nvPr>
            </p:nvGraphicFramePr>
            <p:xfrm>
              <a:off x="1194121" y="5033701"/>
              <a:ext cx="6719106" cy="90178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038990"/>
                    <a:gridCol w="2199660"/>
                    <a:gridCol w="3480456"/>
                  </a:tblGrid>
                  <a:tr h="267029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SDR encoder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HDR encoder</a:t>
                          </a:r>
                          <a:endParaRPr lang="en-US" dirty="0"/>
                        </a:p>
                      </a:txBody>
                      <a:tcPr/>
                    </a:tc>
                  </a:tr>
                  <a:tr h="604609">
                    <a:tc>
                      <a:txBody>
                        <a:bodyPr/>
                        <a:lstStyle/>
                        <a:p>
                          <a:r>
                            <a:rPr lang="en-US" sz="16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distortion</a:t>
                          </a:r>
                          <a:endParaRPr lang="en-US" sz="16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CA" sz="1600" i="1" smtClean="0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  <a:sym typeface="Symbol" panose="05050102010706020507" pitchFamily="18" charset="2"/>
                                  </a:rPr>
                                  <m:t></m:t>
                                </m:r>
                                <m:r>
                                  <m:rPr>
                                    <m:nor/>
                                  </m:rPr>
                                  <a:rPr lang="en-US" sz="1600" b="0" i="0" smtClean="0">
                                    <a:effectLst/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  <a:sym typeface="Symbol" panose="05050102010706020507" pitchFamily="18" charset="2"/>
                                  </a:rPr>
                                  <m:t>(</m:t>
                                </m:r>
                                <m:r>
                                  <m:rPr>
                                    <m:nor/>
                                  </m:rPr>
                                  <a:rPr lang="en-US" sz="1600" b="0" i="1" smtClean="0">
                                    <a:effectLst/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  <a:sym typeface="Symbol" panose="05050102010706020507" pitchFamily="18" charset="2"/>
                                  </a:rPr>
                                  <m:t>O</m:t>
                                </m:r>
                                <m:r>
                                  <m:rPr>
                                    <m:nor/>
                                  </m:rPr>
                                  <a:rPr lang="en-US" sz="1600" b="0" i="1" baseline="-25000" smtClean="0">
                                    <a:effectLst/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  <a:sym typeface="Symbol" panose="05050102010706020507" pitchFamily="18" charset="2"/>
                                  </a:rPr>
                                  <m:t>ij</m:t>
                                </m:r>
                                <m:r>
                                  <m:rPr>
                                    <m:nor/>
                                  </m:rPr>
                                  <a:rPr lang="en-US" sz="1600" b="0" i="1" smtClean="0">
                                    <a:effectLst/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  <a:sym typeface="Symbol" panose="05050102010706020507" pitchFamily="18" charset="2"/>
                                  </a:rPr>
                                  <m:t>−</m:t>
                                </m:r>
                                <m:r>
                                  <m:rPr>
                                    <m:nor/>
                                  </m:rPr>
                                  <a:rPr lang="en-US" sz="1600" b="0" i="1" smtClean="0">
                                    <a:effectLst/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  <a:sym typeface="Symbol" panose="05050102010706020507" pitchFamily="18" charset="2"/>
                                  </a:rPr>
                                  <m:t>Rij</m:t>
                                </m:r>
                                <m:r>
                                  <m:rPr>
                                    <m:nor/>
                                  </m:rPr>
                                  <a:rPr lang="en-US" sz="1600" b="0" i="0" smtClean="0">
                                    <a:effectLst/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  <a:sym typeface="Symbol" panose="05050102010706020507" pitchFamily="18" charset="2"/>
                                  </a:rPr>
                                  <m:t>)</m:t>
                                </m:r>
                                <m:r>
                                  <m:rPr>
                                    <m:nor/>
                                  </m:rPr>
                                  <a:rPr lang="en-US" sz="1600" b="0" i="0" baseline="30000" smtClean="0">
                                    <a:effectLst/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  <a:sym typeface="Symbol" panose="05050102010706020507" pitchFamily="18" charset="2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en-US" sz="16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CA" sz="1600" i="1" smtClean="0"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</m:t>
                              </m:r>
                              <m:r>
                                <a:rPr lang="en-US" sz="1600" b="0" i="1" smtClean="0"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(</m:t>
                              </m:r>
                              <m:r>
                                <a:rPr lang="en-US" sz="1600" b="0" i="1" smtClean="0"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𝑤</m:t>
                              </m:r>
                              <m:d>
                                <m:dPr>
                                  <m:begChr m:val="["/>
                                  <m:ctrlPr>
                                    <a:rPr lang="en-US" sz="1600" b="0" i="1" smtClean="0">
                                      <a:effectLst/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  <a:sym typeface="Symbol" panose="05050102010706020507" pitchFamily="18" charset="2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nor/>
                                    </m:rPr>
                                    <a:rPr lang="en-US" sz="1600" b="0" i="0" smtClean="0">
                                      <a:effectLst/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  <a:sym typeface="Symbol" panose="05050102010706020507" pitchFamily="18" charset="2"/>
                                    </a:rPr>
                                    <m:t>(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1600" b="0" i="1" smtClean="0">
                                      <a:effectLst/>
                                      <a:latin typeface="Times New Roman" panose="02020603050405020304" pitchFamily="18" charset="0"/>
                                      <a:cs typeface="Times New Roman" panose="02020603050405020304" pitchFamily="18" charset="0"/>
                                      <a:sym typeface="Symbol" panose="05050102010706020507" pitchFamily="18" charset="2"/>
                                    </a:rPr>
                                    <m:t>O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1600" b="0" i="1" baseline="-25000" smtClean="0">
                                      <a:effectLst/>
                                      <a:latin typeface="Times New Roman" panose="02020603050405020304" pitchFamily="18" charset="0"/>
                                      <a:cs typeface="Times New Roman" panose="02020603050405020304" pitchFamily="18" charset="0"/>
                                      <a:sym typeface="Symbol" panose="05050102010706020507" pitchFamily="18" charset="2"/>
                                    </a:rPr>
                                    <m:t>ij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1600" b="0" i="1" smtClean="0">
                                      <a:effectLst/>
                                      <a:latin typeface="Times New Roman" panose="02020603050405020304" pitchFamily="18" charset="0"/>
                                      <a:cs typeface="Times New Roman" panose="02020603050405020304" pitchFamily="18" charset="0"/>
                                      <a:sym typeface="Symbol" panose="05050102010706020507" pitchFamily="18" charset="2"/>
                                    </a:rPr>
                                    <m:t>−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1600" b="0" i="1" smtClean="0">
                                      <a:effectLst/>
                                      <a:latin typeface="Times New Roman" panose="02020603050405020304" pitchFamily="18" charset="0"/>
                                      <a:cs typeface="Times New Roman" panose="02020603050405020304" pitchFamily="18" charset="0"/>
                                      <a:sym typeface="Symbol" panose="05050102010706020507" pitchFamily="18" charset="2"/>
                                    </a:rPr>
                                    <m:t>Rij</m:t>
                                  </m:r>
                                </m:e>
                              </m:d>
                              <m:r>
                                <a:rPr lang="en-US" sz="1600" b="0" i="1" smtClean="0"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≫6]</m:t>
                              </m:r>
                              <m:r>
                                <m:rPr>
                                  <m:nor/>
                                </m:rPr>
                                <a:rPr lang="en-US" sz="1600" b="0" i="0" smtClean="0">
                                  <a:effectLst/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en-US" sz="1600" b="0" i="1" smtClean="0">
                                  <a:effectLst/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O</m:t>
                              </m:r>
                              <m:r>
                                <m:rPr>
                                  <m:nor/>
                                </m:rPr>
                                <a:rPr lang="en-US" sz="1600" b="0" i="1" baseline="-25000" smtClean="0">
                                  <a:effectLst/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ij</m:t>
                              </m:r>
                              <m:r>
                                <m:rPr>
                                  <m:nor/>
                                </m:rPr>
                                <a:rPr lang="en-US" sz="1600" b="0" i="1" smtClean="0">
                                  <a:effectLst/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−</m:t>
                              </m:r>
                              <m:r>
                                <m:rPr>
                                  <m:nor/>
                                </m:rPr>
                                <a:rPr lang="en-US" sz="1600" b="0" i="1" smtClean="0">
                                  <a:effectLst/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Rij</m:t>
                              </m:r>
                              <m:r>
                                <m:rPr>
                                  <m:nor/>
                                </m:rPr>
                                <a:rPr lang="en-US" sz="1600" b="0" i="0" smtClean="0">
                                  <a:effectLst/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)</m:t>
                              </m:r>
                              <m:r>
                                <m:rPr>
                                  <m:nor/>
                                </m:rPr>
                                <a:rPr lang="en-US" sz="1600" b="0" i="0" baseline="30000" smtClean="0">
                                  <a:effectLst/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2</m:t>
                              </m:r>
                            </m:oMath>
                          </a14:m>
                          <a:r>
                            <a:rPr lang="en-US" sz="16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)&gt;&gt;6</a:t>
                          </a:r>
                          <a:endParaRPr lang="en-US" sz="16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ctr"/>
                          <a14:m>
                            <m:oMath xmlns:m="http://schemas.openxmlformats.org/officeDocument/2006/math">
                              <m:r>
                                <a:rPr lang="en-US" sz="1600" b="0" i="1" smtClean="0"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𝑤</m:t>
                              </m:r>
                            </m:oMath>
                          </a14:m>
                          <a:r>
                            <a:rPr lang="en-US" sz="16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[k] = 49+k</a:t>
                          </a:r>
                          <a:endParaRPr lang="en-US" sz="16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24313918"/>
                  </p:ext>
                </p:extLst>
              </p:nvPr>
            </p:nvGraphicFramePr>
            <p:xfrm>
              <a:off x="1194121" y="5033701"/>
              <a:ext cx="6719106" cy="90178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038990"/>
                    <a:gridCol w="2199660"/>
                    <a:gridCol w="3480456"/>
                  </a:tblGrid>
                  <a:tr h="297180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SDR encoder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HDR encoder</a:t>
                          </a:r>
                          <a:endParaRPr lang="en-US" dirty="0"/>
                        </a:p>
                      </a:txBody>
                      <a:tcPr/>
                    </a:tc>
                  </a:tr>
                  <a:tr h="604609">
                    <a:tc>
                      <a:txBody>
                        <a:bodyPr/>
                        <a:lstStyle/>
                        <a:p>
                          <a:r>
                            <a:rPr lang="en-US" sz="16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distortion</a:t>
                          </a:r>
                          <a:endParaRPr lang="en-US" sz="16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47645" t="-50000" r="-159557" b="-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93182" t="-50000" r="-699" b="-80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67584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2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</p:spPr>
        <p:txBody>
          <a:bodyPr/>
          <a:lstStyle/>
          <a:p>
            <a:pPr algn="l"/>
            <a:r>
              <a:rPr lang="en-US" dirty="0" smtClean="0"/>
              <a:t>HDR </a:t>
            </a:r>
            <a:r>
              <a:rPr lang="en-US" dirty="0" err="1" smtClean="0"/>
              <a:t>CfP</a:t>
            </a:r>
            <a:r>
              <a:rPr lang="en-US" dirty="0" smtClean="0"/>
              <a:t> </a:t>
            </a:r>
            <a:r>
              <a:rPr lang="en-US" dirty="0"/>
              <a:t>response – Results (J0024)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4188846"/>
              </p:ext>
            </p:extLst>
          </p:nvPr>
        </p:nvGraphicFramePr>
        <p:xfrm>
          <a:off x="248445" y="1510637"/>
          <a:ext cx="8820320" cy="2240280"/>
        </p:xfrm>
        <a:graphic>
          <a:graphicData uri="http://schemas.openxmlformats.org/drawingml/2006/table">
            <a:tbl>
              <a:tblPr/>
              <a:tblGrid>
                <a:gridCol w="541599"/>
                <a:gridCol w="1717641"/>
                <a:gridCol w="820135"/>
                <a:gridCol w="820135"/>
                <a:gridCol w="820135"/>
                <a:gridCol w="820135"/>
                <a:gridCol w="820135"/>
                <a:gridCol w="820135"/>
                <a:gridCol w="820135"/>
                <a:gridCol w="820135"/>
              </a:tblGrid>
              <a:tr h="145883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DE100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PSNRL100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wPsnrY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88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HDR-A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DayStreet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-51.8%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-55.2%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-32.4%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-50.7%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4588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PeopleInShoppingCenter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-49.6%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-45.3%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4588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SunsetBeach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-54.6%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-70.6%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-64.0%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-68.2%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-59.5%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4588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HDR-B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Market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-26.8%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4588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ShowGirl2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-25.7%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-30.6%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-48.3%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4588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Hurdles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-32.4%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4588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Starting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-26.4%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-29.4%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Cosmos1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-25.4%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-48.4%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-51.4%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45883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HDR-A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-49.7%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-28.6%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-54.4%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-53.1%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-51.2%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-49.8%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45883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HDR-B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45883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all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-26.6%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3450419" y="1045145"/>
            <a:ext cx="17107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US" b="1" dirty="0">
                <a:solidFill>
                  <a:srgbClr val="000000"/>
                </a:solidFill>
                <a:latin typeface="Arial"/>
              </a:rPr>
              <a:t>Over HM16.16</a:t>
            </a:r>
          </a:p>
        </p:txBody>
      </p:sp>
    </p:spTree>
    <p:extLst>
      <p:ext uri="{BB962C8B-B14F-4D97-AF65-F5344CB8AC3E}">
        <p14:creationId xmlns:p14="http://schemas.microsoft.com/office/powerpoint/2010/main" val="202487858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48445" y="97149"/>
            <a:ext cx="8647112" cy="523220"/>
          </a:xfrm>
        </p:spPr>
        <p:txBody>
          <a:bodyPr/>
          <a:lstStyle/>
          <a:p>
            <a:pPr algn="l"/>
            <a:r>
              <a:rPr lang="en-US" dirty="0"/>
              <a:t>360° CfP response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39343" y="3060965"/>
            <a:ext cx="2737497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Content Placeholder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4850" y="2936589"/>
            <a:ext cx="2721879" cy="137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07039" y="4614446"/>
            <a:ext cx="2737497" cy="13716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" name="Straight Arrow Connector 7"/>
          <p:cNvCxnSpPr>
            <a:cxnSpLocks/>
          </p:cNvCxnSpPr>
          <p:nvPr/>
        </p:nvCxnSpPr>
        <p:spPr>
          <a:xfrm flipV="1">
            <a:off x="3590069" y="3656687"/>
            <a:ext cx="1249195" cy="165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927716" y="4287514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ERP image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49928" y="5986046"/>
            <a:ext cx="20517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Rotated ERP image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59581" y="335325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Crop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583001" y="4843211"/>
            <a:ext cx="12501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RSP image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xmlns="" id="{7A4A779A-E3E5-824E-9592-1D9F8D9B411E}"/>
              </a:ext>
            </a:extLst>
          </p:cNvPr>
          <p:cNvCxnSpPr>
            <a:cxnSpLocks/>
          </p:cNvCxnSpPr>
          <p:nvPr/>
        </p:nvCxnSpPr>
        <p:spPr>
          <a:xfrm flipV="1">
            <a:off x="3601086" y="5327384"/>
            <a:ext cx="640080" cy="1"/>
          </a:xfrm>
          <a:prstGeom prst="straightConnector1">
            <a:avLst/>
          </a:prstGeom>
          <a:ln w="19050">
            <a:solidFill>
              <a:schemeClr val="accent1">
                <a:shade val="95000"/>
                <a:satMod val="10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xmlns="" id="{0ABC81A7-39A6-404A-B03C-01F2719F2983}"/>
              </a:ext>
            </a:extLst>
          </p:cNvPr>
          <p:cNvCxnSpPr>
            <a:cxnSpLocks/>
          </p:cNvCxnSpPr>
          <p:nvPr/>
        </p:nvCxnSpPr>
        <p:spPr>
          <a:xfrm>
            <a:off x="4232568" y="4456551"/>
            <a:ext cx="0" cy="870833"/>
          </a:xfrm>
          <a:prstGeom prst="straightConnector1">
            <a:avLst/>
          </a:prstGeom>
          <a:ln w="19050">
            <a:solidFill>
              <a:schemeClr val="accent1">
                <a:shade val="95000"/>
                <a:satMod val="10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xmlns="" id="{1C76E3D3-8B22-024A-89D1-469FAE4202C5}"/>
              </a:ext>
            </a:extLst>
          </p:cNvPr>
          <p:cNvCxnSpPr>
            <a:cxnSpLocks/>
          </p:cNvCxnSpPr>
          <p:nvPr/>
        </p:nvCxnSpPr>
        <p:spPr>
          <a:xfrm>
            <a:off x="4230096" y="4456551"/>
            <a:ext cx="611429" cy="1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A581AE85-6ABE-7A4C-B9DB-9BC7CB4E0586}"/>
              </a:ext>
            </a:extLst>
          </p:cNvPr>
          <p:cNvSpPr txBox="1"/>
          <p:nvPr/>
        </p:nvSpPr>
        <p:spPr>
          <a:xfrm>
            <a:off x="4214253" y="423747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Crop</a:t>
            </a:r>
          </a:p>
        </p:txBody>
      </p:sp>
      <p:sp>
        <p:nvSpPr>
          <p:cNvPr id="18" name="직사각형 36"/>
          <p:cNvSpPr/>
          <p:nvPr/>
        </p:nvSpPr>
        <p:spPr>
          <a:xfrm>
            <a:off x="44068" y="708753"/>
            <a:ext cx="90525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Blip>
                <a:blip r:embed="rId5"/>
              </a:buBlip>
            </a:pPr>
            <a:r>
              <a:rPr 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Arial" panose="020B0604020202020204" pitchFamily="34" charset="0"/>
              </a:rPr>
              <a:t>Goal: </a:t>
            </a:r>
            <a:r>
              <a:rPr lang="en-US" sz="1400" b="1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Design 360° video compression system w/o low-level tools</a:t>
            </a:r>
          </a:p>
          <a:p>
            <a:pPr marL="285750" indent="-285750">
              <a:lnSpc>
                <a:spcPct val="150000"/>
              </a:lnSpc>
              <a:buBlip>
                <a:blip r:embed="rId5"/>
              </a:buBlip>
            </a:pPr>
            <a:r>
              <a:rPr 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Arial" panose="020B0604020202020204" pitchFamily="34" charset="0"/>
              </a:rPr>
              <a:t>Response is based on Rotated Sphere Projection (RSP)</a:t>
            </a:r>
          </a:p>
          <a:p>
            <a:pPr marL="285750" indent="-285750">
              <a:lnSpc>
                <a:spcPct val="150000"/>
              </a:lnSpc>
              <a:buBlip>
                <a:blip r:embed="rId5"/>
              </a:buBlip>
            </a:pPr>
            <a:r>
              <a:rPr 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Arial" panose="020B0604020202020204" pitchFamily="34" charset="0"/>
              </a:rPr>
              <a:t>Two perfectly continuous faces, with a stitch line similar to Tennis ball</a:t>
            </a:r>
          </a:p>
          <a:p>
            <a:pPr marL="285750" indent="-285750">
              <a:lnSpc>
                <a:spcPct val="150000"/>
              </a:lnSpc>
              <a:buBlip>
                <a:blip r:embed="rId5"/>
              </a:buBlip>
            </a:pPr>
            <a:r>
              <a:rPr 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Arial" panose="020B0604020202020204" pitchFamily="34" charset="0"/>
              </a:rPr>
              <a:t>Same math as ERP – one face cropped from ERP, other cropped from rotated ERP</a:t>
            </a:r>
          </a:p>
          <a:p>
            <a:pPr marL="285750" indent="-285750">
              <a:lnSpc>
                <a:spcPct val="150000"/>
              </a:lnSpc>
              <a:buBlip>
                <a:blip r:embed="rId5"/>
              </a:buBlip>
            </a:pPr>
            <a:r>
              <a:rPr 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Arial" panose="020B0604020202020204" pitchFamily="34" charset="0"/>
              </a:rPr>
              <a:t>ERP rendering engine can be reused to render RSP</a:t>
            </a:r>
          </a:p>
          <a:p>
            <a:pPr marL="285750" indent="-285750">
              <a:lnSpc>
                <a:spcPct val="150000"/>
              </a:lnSpc>
              <a:buBlip>
                <a:blip r:embed="rId5"/>
              </a:buBlip>
            </a:pPr>
            <a:r>
              <a:rPr 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Arial" panose="020B0604020202020204" pitchFamily="34" charset="0"/>
              </a:rPr>
              <a:t>RSP to ERP conversion is simple and avoids interpolation for half of sphere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0681933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직사각형 36"/>
          <p:cNvSpPr/>
          <p:nvPr/>
        </p:nvSpPr>
        <p:spPr>
          <a:xfrm>
            <a:off x="1905000" y="1281136"/>
            <a:ext cx="2651760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Blip>
                <a:blip r:embed="rId2"/>
              </a:buBlip>
            </a:pP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Maximize horizontal and vertical edges</a:t>
            </a:r>
          </a:p>
          <a:p>
            <a:pPr marL="285750" indent="-285750">
              <a:lnSpc>
                <a:spcPct val="150000"/>
              </a:lnSpc>
              <a:buBlip>
                <a:blip r:embed="rId2"/>
              </a:buBlip>
            </a:pP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Down-sampled RSP used to compute edges</a:t>
            </a:r>
          </a:p>
          <a:p>
            <a:pPr marL="285750" indent="-285750">
              <a:lnSpc>
                <a:spcPct val="150000"/>
              </a:lnSpc>
              <a:buBlip>
                <a:blip r:embed="rId2"/>
              </a:buBlip>
            </a:pP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Computed on a first frame of sequence</a:t>
            </a:r>
          </a:p>
          <a:p>
            <a:pPr marL="285750" indent="-285750">
              <a:lnSpc>
                <a:spcPct val="150000"/>
              </a:lnSpc>
              <a:buBlip>
                <a:blip r:embed="rId2"/>
              </a:buBlip>
            </a:pP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Gain ~1.5%</a:t>
            </a:r>
          </a:p>
        </p:txBody>
      </p:sp>
      <p:sp>
        <p:nvSpPr>
          <p:cNvPr id="54" name="직사각형 53"/>
          <p:cNvSpPr/>
          <p:nvPr/>
        </p:nvSpPr>
        <p:spPr>
          <a:xfrm>
            <a:off x="6250255" y="1270119"/>
            <a:ext cx="2843808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Blip>
                <a:blip r:embed="rId2"/>
              </a:buBlip>
            </a:pP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6% unused pixels in RSP</a:t>
            </a:r>
          </a:p>
          <a:p>
            <a:pPr marL="285750" indent="-285750">
              <a:lnSpc>
                <a:spcPct val="150000"/>
              </a:lnSpc>
              <a:buBlip>
                <a:blip r:embed="rId2"/>
              </a:buBlip>
            </a:pP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Filled with color derived from neighboring active region</a:t>
            </a:r>
          </a:p>
          <a:p>
            <a:pPr marL="285750" indent="-285750">
              <a:lnSpc>
                <a:spcPct val="150000"/>
              </a:lnSpc>
              <a:buBlip>
                <a:blip r:embed="rId2"/>
              </a:buBlip>
            </a:pP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Gain ~0.2%</a:t>
            </a:r>
          </a:p>
        </p:txBody>
      </p:sp>
      <p:sp>
        <p:nvSpPr>
          <p:cNvPr id="56" name="직사각형 55"/>
          <p:cNvSpPr/>
          <p:nvPr/>
        </p:nvSpPr>
        <p:spPr>
          <a:xfrm>
            <a:off x="6226366" y="4406205"/>
            <a:ext cx="2843808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Blip>
                <a:blip r:embed="rId2"/>
              </a:buBlip>
            </a:pP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Deblocking disabled at discontinuity</a:t>
            </a:r>
          </a:p>
          <a:p>
            <a:pPr marL="285750" indent="-285750">
              <a:lnSpc>
                <a:spcPct val="150000"/>
              </a:lnSpc>
              <a:buBlip>
                <a:blip r:embed="rId2"/>
              </a:buBlip>
            </a:pP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Signaled using high level syntax flag</a:t>
            </a:r>
          </a:p>
          <a:p>
            <a:pPr marL="285750" indent="-285750">
              <a:lnSpc>
                <a:spcPct val="150000"/>
              </a:lnSpc>
              <a:buBlip>
                <a:blip r:embed="rId2"/>
              </a:buBlip>
            </a:pP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Improved subjective quality</a:t>
            </a:r>
          </a:p>
        </p:txBody>
      </p:sp>
      <p:sp>
        <p:nvSpPr>
          <p:cNvPr id="49" name="양쪽 모서리가 둥근 사각형 48"/>
          <p:cNvSpPr/>
          <p:nvPr/>
        </p:nvSpPr>
        <p:spPr>
          <a:xfrm>
            <a:off x="4768468" y="827446"/>
            <a:ext cx="4206240" cy="381219"/>
          </a:xfrm>
          <a:prstGeom prst="round2SameRect">
            <a:avLst/>
          </a:prstGeom>
          <a:gradFill flip="none" rotWithShape="1">
            <a:gsLst>
              <a:gs pos="50000">
                <a:schemeClr val="accent1">
                  <a:lumMod val="40000"/>
                  <a:lumOff val="60000"/>
                </a:schemeClr>
              </a:gs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latin typeface="+mj-ea"/>
                <a:ea typeface="+mj-ea"/>
              </a:rPr>
              <a:t>Filling</a:t>
            </a:r>
            <a:endParaRPr lang="ko-KR" altLang="en-US" b="1" dirty="0">
              <a:latin typeface="+mj-ea"/>
              <a:ea typeface="+mj-ea"/>
            </a:endParaRPr>
          </a:p>
        </p:txBody>
      </p:sp>
      <p:sp>
        <p:nvSpPr>
          <p:cNvPr id="48" name="양쪽 모서리가 둥근 사각형 47"/>
          <p:cNvSpPr/>
          <p:nvPr/>
        </p:nvSpPr>
        <p:spPr>
          <a:xfrm>
            <a:off x="151481" y="3962400"/>
            <a:ext cx="4206240" cy="381219"/>
          </a:xfrm>
          <a:prstGeom prst="round2SameRect">
            <a:avLst/>
          </a:prstGeom>
          <a:gradFill flip="none" rotWithShape="1">
            <a:gsLst>
              <a:gs pos="50000">
                <a:schemeClr val="accent1">
                  <a:lumMod val="60000"/>
                  <a:lumOff val="40000"/>
                </a:schemeClr>
              </a:gs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latin typeface="+mj-ea"/>
                <a:ea typeface="+mj-ea"/>
              </a:rPr>
              <a:t>Blending</a:t>
            </a:r>
            <a:endParaRPr lang="ko-KR" altLang="en-US" b="1" dirty="0">
              <a:latin typeface="+mj-ea"/>
              <a:ea typeface="+mj-ea"/>
            </a:endParaRPr>
          </a:p>
        </p:txBody>
      </p:sp>
      <p:sp>
        <p:nvSpPr>
          <p:cNvPr id="18" name="양쪽 모서리가 둥근 사각형 17"/>
          <p:cNvSpPr/>
          <p:nvPr/>
        </p:nvSpPr>
        <p:spPr>
          <a:xfrm>
            <a:off x="152400" y="827446"/>
            <a:ext cx="4206240" cy="381219"/>
          </a:xfrm>
          <a:prstGeom prst="round2SameRect">
            <a:avLst/>
          </a:prstGeom>
          <a:gradFill flip="none" rotWithShape="1">
            <a:gsLst>
              <a:gs pos="50000">
                <a:schemeClr val="accent1">
                  <a:lumMod val="40000"/>
                  <a:lumOff val="60000"/>
                </a:schemeClr>
              </a:gs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latin typeface="+mj-ea"/>
                <a:ea typeface="+mj-ea"/>
              </a:rPr>
              <a:t>Rotation</a:t>
            </a:r>
            <a:endParaRPr lang="ko-KR" altLang="en-US" b="1" dirty="0">
              <a:latin typeface="+mj-ea"/>
              <a:ea typeface="+mj-ea"/>
            </a:endParaRPr>
          </a:p>
        </p:txBody>
      </p:sp>
      <p:cxnSp>
        <p:nvCxnSpPr>
          <p:cNvPr id="20" name="직선 연결선 19"/>
          <p:cNvCxnSpPr/>
          <p:nvPr/>
        </p:nvCxnSpPr>
        <p:spPr>
          <a:xfrm>
            <a:off x="4562475" y="827446"/>
            <a:ext cx="9525" cy="5420954"/>
          </a:xfrm>
          <a:prstGeom prst="line">
            <a:avLst/>
          </a:prstGeom>
          <a:ln w="3175"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양쪽 모서리가 둥근 사각형 33"/>
          <p:cNvSpPr/>
          <p:nvPr/>
        </p:nvSpPr>
        <p:spPr>
          <a:xfrm>
            <a:off x="4790502" y="3962400"/>
            <a:ext cx="4206240" cy="381219"/>
          </a:xfrm>
          <a:prstGeom prst="round2SameRect">
            <a:avLst/>
          </a:prstGeom>
          <a:gradFill flip="none" rotWithShape="1">
            <a:gsLst>
              <a:gs pos="50000">
                <a:schemeClr val="accent1">
                  <a:lumMod val="60000"/>
                  <a:lumOff val="40000"/>
                </a:schemeClr>
              </a:gs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latin typeface="+mj-ea"/>
                <a:ea typeface="+mj-ea"/>
              </a:rPr>
              <a:t>Deblocking</a:t>
            </a:r>
            <a:endParaRPr lang="ko-KR" altLang="en-US" b="1" dirty="0">
              <a:latin typeface="+mj-ea"/>
              <a:ea typeface="+mj-ea"/>
            </a:endParaRPr>
          </a:p>
        </p:txBody>
      </p:sp>
      <p:sp>
        <p:nvSpPr>
          <p:cNvPr id="39" name="직사각형 38"/>
          <p:cNvSpPr/>
          <p:nvPr/>
        </p:nvSpPr>
        <p:spPr>
          <a:xfrm>
            <a:off x="6206347" y="3223806"/>
            <a:ext cx="227885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1600" b="1" dirty="0">
                <a:solidFill>
                  <a:schemeClr val="bg1"/>
                </a:solidFill>
                <a:latin typeface="+mj-ea"/>
                <a:ea typeface="+mj-ea"/>
              </a:rPr>
              <a:t>Deblocking</a:t>
            </a:r>
          </a:p>
        </p:txBody>
      </p:sp>
      <p:sp>
        <p:nvSpPr>
          <p:cNvPr id="51" name="직사각형 50"/>
          <p:cNvSpPr/>
          <p:nvPr/>
        </p:nvSpPr>
        <p:spPr>
          <a:xfrm>
            <a:off x="907821" y="1872673"/>
            <a:ext cx="7019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image</a:t>
            </a:r>
          </a:p>
        </p:txBody>
      </p:sp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601817"/>
            <a:ext cx="1717984" cy="1297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502" y="2593371"/>
            <a:ext cx="1457897" cy="1295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52252"/>
            <a:ext cx="171824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" name="Group 30"/>
          <p:cNvGrpSpPr/>
          <p:nvPr/>
        </p:nvGrpSpPr>
        <p:grpSpPr>
          <a:xfrm>
            <a:off x="4840223" y="4747989"/>
            <a:ext cx="1408176" cy="914400"/>
            <a:chOff x="1598360" y="1268760"/>
            <a:chExt cx="6004608" cy="3986459"/>
          </a:xfrm>
        </p:grpSpPr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98360" y="1268760"/>
              <a:ext cx="6004608" cy="3986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33" name="Straight Connector 32"/>
            <p:cNvCxnSpPr>
              <a:stCxn id="32" idx="1"/>
              <a:endCxn id="32" idx="3"/>
            </p:cNvCxnSpPr>
            <p:nvPr/>
          </p:nvCxnSpPr>
          <p:spPr bwMode="auto">
            <a:xfrm>
              <a:off x="1598360" y="3261990"/>
              <a:ext cx="6004608" cy="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79486" y="1252251"/>
            <a:ext cx="1468914" cy="1295400"/>
          </a:xfrm>
          <a:prstGeom prst="rect">
            <a:avLst/>
          </a:prstGeom>
        </p:spPr>
      </p:pic>
      <p:pic>
        <p:nvPicPr>
          <p:cNvPr id="6" name="Picture 5"/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286143" y="4747989"/>
            <a:ext cx="1371600" cy="914400"/>
          </a:xfrm>
          <a:prstGeom prst="rect">
            <a:avLst/>
          </a:prstGeom>
        </p:spPr>
      </p:pic>
      <p:sp>
        <p:nvSpPr>
          <p:cNvPr id="42" name="직사각형 36"/>
          <p:cNvSpPr/>
          <p:nvPr/>
        </p:nvSpPr>
        <p:spPr>
          <a:xfrm>
            <a:off x="1905000" y="4351109"/>
            <a:ext cx="265176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Blip>
                <a:blip r:embed="rId2"/>
              </a:buBlip>
            </a:pPr>
            <a:r>
              <a:rPr lang="en-CA" sz="1400" dirty="0">
                <a:solidFill>
                  <a:schemeClr val="bg2">
                    <a:lumMod val="25000"/>
                  </a:schemeClr>
                </a:solidFill>
                <a:latin typeface="+mj-ea"/>
              </a:rPr>
              <a:t>Circular boundary of </a:t>
            </a:r>
            <a:r>
              <a:rPr lang="en-CA" sz="1400">
                <a:solidFill>
                  <a:schemeClr val="bg2">
                    <a:lumMod val="25000"/>
                  </a:schemeClr>
                </a:solidFill>
                <a:latin typeface="+mj-ea"/>
              </a:rPr>
              <a:t>the </a:t>
            </a:r>
            <a:r>
              <a:rPr lang="en-CA" sz="1400" smtClean="0">
                <a:solidFill>
                  <a:schemeClr val="bg2">
                    <a:lumMod val="25000"/>
                  </a:schemeClr>
                </a:solidFill>
                <a:latin typeface="+mj-ea"/>
              </a:rPr>
              <a:t>faces is </a:t>
            </a:r>
            <a:r>
              <a:rPr lang="en-CA" sz="1400" dirty="0">
                <a:solidFill>
                  <a:schemeClr val="bg2">
                    <a:lumMod val="25000"/>
                  </a:schemeClr>
                </a:solidFill>
                <a:latin typeface="+mj-ea"/>
              </a:rPr>
              <a:t>padded with spherical neighbors</a:t>
            </a:r>
          </a:p>
          <a:p>
            <a:pPr marL="285750" indent="-285750">
              <a:lnSpc>
                <a:spcPct val="150000"/>
              </a:lnSpc>
              <a:buBlip>
                <a:blip r:embed="rId2"/>
              </a:buBlip>
            </a:pP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+mj-ea"/>
              </a:rPr>
              <a:t>Improved subjective quality</a:t>
            </a:r>
          </a:p>
        </p:txBody>
      </p:sp>
      <p:sp>
        <p:nvSpPr>
          <p:cNvPr id="43" name="Title 2"/>
          <p:cNvSpPr>
            <a:spLocks noGrp="1"/>
          </p:cNvSpPr>
          <p:nvPr>
            <p:ph type="title"/>
          </p:nvPr>
        </p:nvSpPr>
        <p:spPr>
          <a:xfrm>
            <a:off x="248445" y="97149"/>
            <a:ext cx="8647112" cy="523220"/>
          </a:xfrm>
        </p:spPr>
        <p:txBody>
          <a:bodyPr/>
          <a:lstStyle/>
          <a:p>
            <a:pPr algn="l"/>
            <a:r>
              <a:rPr lang="en-US" dirty="0"/>
              <a:t>360° CfP response</a:t>
            </a:r>
          </a:p>
        </p:txBody>
      </p:sp>
    </p:spTree>
    <p:extLst>
      <p:ext uri="{BB962C8B-B14F-4D97-AF65-F5344CB8AC3E}">
        <p14:creationId xmlns:p14="http://schemas.microsoft.com/office/powerpoint/2010/main" val="347701239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2"/>
          <p:cNvSpPr>
            <a:spLocks noGrp="1"/>
          </p:cNvSpPr>
          <p:nvPr>
            <p:ph type="title"/>
          </p:nvPr>
        </p:nvSpPr>
        <p:spPr>
          <a:xfrm>
            <a:off x="248445" y="97149"/>
            <a:ext cx="8647112" cy="523220"/>
          </a:xfrm>
        </p:spPr>
        <p:txBody>
          <a:bodyPr/>
          <a:lstStyle/>
          <a:p>
            <a:pPr algn="l"/>
            <a:r>
              <a:rPr lang="en-US" dirty="0"/>
              <a:t>360° CfP response – Results (J0024)</a:t>
            </a:r>
          </a:p>
        </p:txBody>
      </p:sp>
      <p:graphicFrame>
        <p:nvGraphicFramePr>
          <p:cNvPr id="22" name="Content Placeholder 4"/>
          <p:cNvGraphicFramePr>
            <a:graphicFrameLocks/>
          </p:cNvGraphicFramePr>
          <p:nvPr>
            <p:extLst/>
          </p:nvPr>
        </p:nvGraphicFramePr>
        <p:xfrm>
          <a:off x="395536" y="999386"/>
          <a:ext cx="8280922" cy="2285598"/>
        </p:xfrm>
        <a:graphic>
          <a:graphicData uri="http://schemas.openxmlformats.org/drawingml/2006/table">
            <a:tbl>
              <a:tblPr/>
              <a:tblGrid>
                <a:gridCol w="19704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6405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4927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4927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492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4927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04927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161925">
                <a:tc gridSpan="7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Over HM16.16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 E2E WS-PSNR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 E2E SPSNR-NN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BD-rate(Y)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BD-rate(U)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BD-rate(V)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BD-rate(Y)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BD-rate(U)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BD-rate(V)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Balboa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-43.1%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-52.3%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-55.7%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-43.0%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-52.3%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-55.7%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Chairlift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-45.0%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-63.4%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-56.1%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-44.9%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-63.4%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-56.0%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KiteFlite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-22.3%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-49.8%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-54.2%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-22.3%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-49.8%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-54.2%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Harbor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-27.9%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-54.8%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-56.4%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-27.7%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-54.8%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-56.4%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Trolley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-21.0%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-44.8%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-21.0%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-44.7%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8678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Average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-31.8%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-52.1%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-53.4%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-31.8%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-52.1%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-53.4%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3" name="Table 22"/>
          <p:cNvGraphicFramePr>
            <a:graphicFrameLocks noGrp="1"/>
          </p:cNvGraphicFramePr>
          <p:nvPr>
            <p:extLst/>
          </p:nvPr>
        </p:nvGraphicFramePr>
        <p:xfrm>
          <a:off x="395538" y="3678520"/>
          <a:ext cx="8280918" cy="2280285"/>
        </p:xfrm>
        <a:graphic>
          <a:graphicData uri="http://schemas.openxmlformats.org/drawingml/2006/table">
            <a:tbl>
              <a:tblPr/>
              <a:tblGrid>
                <a:gridCol w="19704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6405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4927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4927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4927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4927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049277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152400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JEM7.0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E2E WS-PSNR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E2E SPSNR-NN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BD-rate(Y)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BD-rate(U)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BD-rate(V)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BD-rate(Y)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BD-rate(U)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BD-rate(V)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Balboa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-11.8%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-12.3%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-11.8%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-12.3%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Chairlift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-20.7%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-26.7%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-18.8%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-20.6%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-26.6%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-18.8%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KiteFlite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-0.9%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Harbor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-9.4%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-14.0%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-16.2%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-9.3%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-14.1%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-16.3%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Trolley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-6.0%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-3.4%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-7.2%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-6.0%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-3.3%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-7.0%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-10.7%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-11.5%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-10.7%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-10.7%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-11.5%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-10.6%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139124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38953" y="2918327"/>
            <a:ext cx="8271672" cy="520363"/>
          </a:xfrm>
        </p:spPr>
        <p:txBody>
          <a:bodyPr>
            <a:normAutofit fontScale="90000"/>
          </a:bodyPr>
          <a:lstStyle/>
          <a:p>
            <a:r>
              <a:rPr lang="en-CA" altLang="en-US" b="1" dirty="0" smtClean="0"/>
              <a:t>JVET-J0025</a:t>
            </a:r>
            <a:br>
              <a:rPr lang="en-CA" altLang="en-US" b="1" dirty="0" smtClean="0"/>
            </a:br>
            <a:r>
              <a:rPr lang="en-CA" altLang="en-US" b="1" dirty="0" smtClean="0"/>
              <a:t>Description </a:t>
            </a:r>
            <a:r>
              <a:rPr lang="en-CA" altLang="en-US" b="1" dirty="0"/>
              <a:t>of SDR, HDR and 360° video coding technology proposal </a:t>
            </a:r>
            <a:r>
              <a:rPr lang="en-CA" altLang="en-US" b="1" dirty="0" smtClean="0"/>
              <a:t>by </a:t>
            </a:r>
            <a:r>
              <a:rPr lang="en-CA" altLang="en-US" b="1" dirty="0"/>
              <a:t>Huawei </a:t>
            </a:r>
            <a:r>
              <a:rPr lang="en-CA" altLang="en-US" b="1" dirty="0" smtClean="0"/>
              <a:t>, </a:t>
            </a:r>
            <a:r>
              <a:rPr lang="en-CA" altLang="en-US" b="1" dirty="0" err="1"/>
              <a:t>HiSilicon</a:t>
            </a:r>
            <a:r>
              <a:rPr lang="en-CA" altLang="en-US" b="1" dirty="0"/>
              <a:t> </a:t>
            </a:r>
            <a:r>
              <a:rPr lang="en-CA" altLang="en-US" b="1" dirty="0" smtClean="0"/>
              <a:t>,Samsung and GoPro</a:t>
            </a:r>
            <a:r>
              <a:rPr lang="en-US" altLang="en-US" dirty="0"/>
              <a:t> </a:t>
            </a:r>
            <a:endParaRPr lang="ko-KR" altLang="en-US" dirty="0"/>
          </a:p>
        </p:txBody>
      </p:sp>
      <p:sp>
        <p:nvSpPr>
          <p:cNvPr id="3" name="부제 2"/>
          <p:cNvSpPr txBox="1">
            <a:spLocks/>
          </p:cNvSpPr>
          <p:nvPr/>
        </p:nvSpPr>
        <p:spPr>
          <a:xfrm>
            <a:off x="538953" y="4153312"/>
            <a:ext cx="2647950" cy="73635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kumimoji="1" lang="ko-KR" altLang="en-US" sz="15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kumimoji="1" lang="en-US" altLang="ko-KR" sz="1500" dirty="0">
                <a:solidFill>
                  <a:schemeClr val="bg2">
                    <a:lumMod val="10000"/>
                  </a:schemeClr>
                </a:solidFill>
              </a:rPr>
              <a:t>April </a:t>
            </a:r>
            <a:r>
              <a:rPr kumimoji="1" lang="en-US" altLang="ko-KR" sz="1500" dirty="0" smtClean="0">
                <a:solidFill>
                  <a:schemeClr val="bg2">
                    <a:lumMod val="10000"/>
                  </a:schemeClr>
                </a:solidFill>
              </a:rPr>
              <a:t>11, </a:t>
            </a:r>
            <a:r>
              <a:rPr kumimoji="1" lang="en-US" altLang="ko-KR" sz="1500" dirty="0">
                <a:solidFill>
                  <a:schemeClr val="bg2">
                    <a:lumMod val="10000"/>
                  </a:schemeClr>
                </a:solidFill>
              </a:rPr>
              <a:t>2018</a:t>
            </a:r>
            <a:endParaRPr kumimoji="1" lang="ko-KR" altLang="en-US" sz="15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990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Sharpening Filter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Intra </a:t>
            </a:r>
            <a:r>
              <a:rPr lang="en-US" altLang="ko-KR" dirty="0" smtClean="0"/>
              <a:t>Prediction</a:t>
            </a:r>
            <a:r>
              <a:rPr lang="en-US" dirty="0"/>
              <a:t> (J0025)</a:t>
            </a:r>
          </a:p>
        </p:txBody>
      </p:sp>
      <p:sp>
        <p:nvSpPr>
          <p:cNvPr id="38" name="Rectangle 37"/>
          <p:cNvSpPr/>
          <p:nvPr/>
        </p:nvSpPr>
        <p:spPr>
          <a:xfrm>
            <a:off x="292765" y="1276953"/>
            <a:ext cx="83098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63880" lvl="1" indent="-285750">
              <a:buFont typeface="Arial" panose="020B0604020202020204" pitchFamily="34" charset="0"/>
              <a:buChar char="•"/>
            </a:pPr>
            <a:r>
              <a:rPr lang="en-US" altLang="ko-KR" sz="1400" dirty="0" smtClean="0"/>
              <a:t>Reference sharpening filter is applied by CU-level flag if prediction mode is angular</a:t>
            </a:r>
          </a:p>
          <a:p>
            <a:pPr marL="563880" lvl="1" indent="-285750">
              <a:buFont typeface="Arial" panose="020B0604020202020204" pitchFamily="34" charset="0"/>
              <a:buChar char="•"/>
            </a:pPr>
            <a:r>
              <a:rPr lang="en-US" altLang="ko-KR" sz="1400" dirty="0" smtClean="0">
                <a:ea typeface="맑은 고딕"/>
              </a:rPr>
              <a:t>Sharpening filter allows to suppress ringing artifacts and increase subjective sharpness of natural edges</a:t>
            </a:r>
            <a:endParaRPr lang="en-US" altLang="ko-KR" sz="1200" dirty="0">
              <a:ea typeface="맑은 고딕"/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5658472" y="2243849"/>
            <a:ext cx="2879725" cy="2160587"/>
            <a:chOff x="2916238" y="3141663"/>
            <a:chExt cx="2879725" cy="2160587"/>
          </a:xfrm>
        </p:grpSpPr>
        <p:pic>
          <p:nvPicPr>
            <p:cNvPr id="42" name="Picture 2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6238" y="3141663"/>
              <a:ext cx="2879725" cy="2160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45" name="Straight Connector 44"/>
            <p:cNvCxnSpPr/>
            <p:nvPr/>
          </p:nvCxnSpPr>
          <p:spPr>
            <a:xfrm flipH="1">
              <a:off x="4140200" y="3517900"/>
              <a:ext cx="144463" cy="1366838"/>
            </a:xfrm>
            <a:prstGeom prst="line">
              <a:avLst/>
            </a:prstGeom>
            <a:ln>
              <a:solidFill>
                <a:srgbClr val="C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4284663" y="3517900"/>
              <a:ext cx="212725" cy="22225"/>
            </a:xfrm>
            <a:prstGeom prst="line">
              <a:avLst/>
            </a:prstGeom>
            <a:ln>
              <a:solidFill>
                <a:srgbClr val="C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4487863" y="3540125"/>
              <a:ext cx="723900" cy="9525"/>
            </a:xfrm>
            <a:prstGeom prst="line">
              <a:avLst/>
            </a:prstGeom>
            <a:ln>
              <a:solidFill>
                <a:srgbClr val="C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H="1">
              <a:off x="3995738" y="4884738"/>
              <a:ext cx="144462" cy="73025"/>
            </a:xfrm>
            <a:prstGeom prst="line">
              <a:avLst/>
            </a:prstGeom>
            <a:ln>
              <a:solidFill>
                <a:srgbClr val="C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flipH="1" flipV="1">
              <a:off x="3779838" y="4884738"/>
              <a:ext cx="215900" cy="73025"/>
            </a:xfrm>
            <a:prstGeom prst="line">
              <a:avLst/>
            </a:prstGeom>
            <a:ln>
              <a:solidFill>
                <a:srgbClr val="C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flipH="1">
              <a:off x="3276600" y="4884738"/>
              <a:ext cx="503238" cy="0"/>
            </a:xfrm>
            <a:prstGeom prst="line">
              <a:avLst/>
            </a:prstGeom>
            <a:ln>
              <a:solidFill>
                <a:srgbClr val="C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Rectangle 50"/>
          <p:cNvSpPr/>
          <p:nvPr/>
        </p:nvSpPr>
        <p:spPr>
          <a:xfrm>
            <a:off x="5882727" y="4565229"/>
            <a:ext cx="288607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 smtClean="0">
                <a:latin typeface="Arial" charset="0"/>
              </a:rPr>
              <a:t>Illustration of reference </a:t>
            </a:r>
            <a:r>
              <a:rPr lang="en-US" altLang="zh-CN" sz="1100" dirty="0">
                <a:latin typeface="Arial" charset="0"/>
              </a:rPr>
              <a:t>samples line </a:t>
            </a:r>
            <a:endParaRPr lang="en-US" altLang="zh-CN" sz="1100" dirty="0" smtClean="0">
              <a:latin typeface="Arial" charset="0"/>
            </a:endParaRPr>
          </a:p>
          <a:p>
            <a:r>
              <a:rPr lang="en-US" altLang="zh-CN" sz="1100" dirty="0" smtClean="0">
                <a:latin typeface="Arial" charset="0"/>
              </a:rPr>
              <a:t>modified </a:t>
            </a:r>
            <a:r>
              <a:rPr lang="en-US" altLang="zh-CN" sz="1100" dirty="0">
                <a:latin typeface="Arial" charset="0"/>
              </a:rPr>
              <a:t>by </a:t>
            </a:r>
            <a:r>
              <a:rPr lang="en-US" altLang="zh-CN" sz="1100" dirty="0" smtClean="0">
                <a:latin typeface="Arial" charset="0"/>
              </a:rPr>
              <a:t>sharpening filter</a:t>
            </a:r>
            <a:endParaRPr lang="zh-CN" altLang="en-US" sz="1100" dirty="0"/>
          </a:p>
        </p:txBody>
      </p:sp>
      <p:grpSp>
        <p:nvGrpSpPr>
          <p:cNvPr id="54" name="Group 53"/>
          <p:cNvGrpSpPr/>
          <p:nvPr/>
        </p:nvGrpSpPr>
        <p:grpSpPr>
          <a:xfrm>
            <a:off x="301672" y="2243849"/>
            <a:ext cx="4823579" cy="2652637"/>
            <a:chOff x="566564" y="2100418"/>
            <a:chExt cx="5029427" cy="2827420"/>
          </a:xfrm>
        </p:grpSpPr>
        <p:grpSp>
          <p:nvGrpSpPr>
            <p:cNvPr id="52" name="Group 51"/>
            <p:cNvGrpSpPr/>
            <p:nvPr/>
          </p:nvGrpSpPr>
          <p:grpSpPr>
            <a:xfrm>
              <a:off x="566564" y="2400846"/>
              <a:ext cx="4823579" cy="2353254"/>
              <a:chOff x="837598" y="1946814"/>
              <a:chExt cx="5390757" cy="2666914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2658221" y="1955674"/>
                <a:ext cx="1375610" cy="609600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200" dirty="0" smtClean="0">
                    <a:solidFill>
                      <a:schemeClr val="tx1"/>
                    </a:solidFill>
                  </a:rPr>
                  <a:t>First derivate</a:t>
                </a:r>
                <a:endParaRPr lang="zh-CN" altLang="en-U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4820659" y="1955674"/>
                <a:ext cx="1407696" cy="609599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200" dirty="0" smtClean="0">
                    <a:solidFill>
                      <a:schemeClr val="tx1"/>
                    </a:solidFill>
                  </a:rPr>
                  <a:t>Abs &amp; Clipping</a:t>
                </a:r>
                <a:endParaRPr lang="zh-CN" altLang="en-U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Rectangle 6"/>
              <p:cNvSpPr/>
              <p:nvPr/>
            </p:nvSpPr>
            <p:spPr>
              <a:xfrm>
                <a:off x="4820659" y="2960271"/>
                <a:ext cx="1407696" cy="609599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200" dirty="0" smtClean="0">
                    <a:solidFill>
                      <a:schemeClr val="tx1"/>
                    </a:solidFill>
                  </a:rPr>
                  <a:t>Blurring</a:t>
                </a:r>
                <a:endParaRPr lang="zh-CN" altLang="en-U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4820659" y="4002945"/>
                <a:ext cx="1407696" cy="609599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200" dirty="0" smtClean="0">
                    <a:solidFill>
                      <a:schemeClr val="tx1"/>
                    </a:solidFill>
                  </a:rPr>
                  <a:t>Second</a:t>
                </a:r>
                <a:br>
                  <a:rPr lang="en-US" altLang="zh-CN" sz="1200" dirty="0" smtClean="0">
                    <a:solidFill>
                      <a:schemeClr val="tx1"/>
                    </a:solidFill>
                  </a:rPr>
                </a:br>
                <a:r>
                  <a:rPr lang="en-US" altLang="zh-CN" sz="1200" dirty="0" smtClean="0">
                    <a:solidFill>
                      <a:schemeClr val="tx1"/>
                    </a:solidFill>
                  </a:rPr>
                  <a:t> derivate</a:t>
                </a:r>
                <a:endParaRPr lang="zh-CN" altLang="en-U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2658222" y="4004128"/>
                <a:ext cx="1375610" cy="609600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200" dirty="0" smtClean="0">
                    <a:solidFill>
                      <a:schemeClr val="tx1"/>
                    </a:solidFill>
                  </a:rPr>
                  <a:t>Warping</a:t>
                </a:r>
                <a:endParaRPr lang="zh-CN" altLang="en-US" sz="12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2" name="Straight Arrow Connector 11"/>
              <p:cNvCxnSpPr>
                <a:endCxn id="5" idx="1"/>
              </p:cNvCxnSpPr>
              <p:nvPr/>
            </p:nvCxnSpPr>
            <p:spPr>
              <a:xfrm>
                <a:off x="1222242" y="2260474"/>
                <a:ext cx="1435979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Arrow Connector 13"/>
              <p:cNvCxnSpPr>
                <a:stCxn id="5" idx="3"/>
                <a:endCxn id="6" idx="1"/>
              </p:cNvCxnSpPr>
              <p:nvPr/>
            </p:nvCxnSpPr>
            <p:spPr>
              <a:xfrm>
                <a:off x="4033832" y="2260474"/>
                <a:ext cx="786827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Arrow Connector 17"/>
              <p:cNvCxnSpPr>
                <a:stCxn id="6" idx="2"/>
                <a:endCxn id="7" idx="0"/>
              </p:cNvCxnSpPr>
              <p:nvPr/>
            </p:nvCxnSpPr>
            <p:spPr>
              <a:xfrm>
                <a:off x="5524507" y="2565273"/>
                <a:ext cx="0" cy="39499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Arrow Connector 21"/>
              <p:cNvCxnSpPr>
                <a:stCxn id="7" idx="2"/>
                <a:endCxn id="8" idx="0"/>
              </p:cNvCxnSpPr>
              <p:nvPr/>
            </p:nvCxnSpPr>
            <p:spPr>
              <a:xfrm>
                <a:off x="5524507" y="3569870"/>
                <a:ext cx="0" cy="433075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Arrow Connector 24"/>
              <p:cNvCxnSpPr>
                <a:stCxn id="8" idx="1"/>
                <a:endCxn id="9" idx="3"/>
              </p:cNvCxnSpPr>
              <p:nvPr/>
            </p:nvCxnSpPr>
            <p:spPr>
              <a:xfrm flipH="1">
                <a:off x="4033833" y="4307744"/>
                <a:ext cx="786826" cy="118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Rectangle 27"/>
              <p:cNvSpPr/>
              <p:nvPr/>
            </p:nvSpPr>
            <p:spPr>
              <a:xfrm>
                <a:off x="3903147" y="3727192"/>
                <a:ext cx="1000010" cy="4534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000" dirty="0" smtClean="0"/>
                  <a:t>Displacement</a:t>
                </a:r>
                <a:br>
                  <a:rPr lang="en-US" altLang="zh-CN" sz="1000" dirty="0" smtClean="0"/>
                </a:br>
                <a:r>
                  <a:rPr lang="en-US" altLang="zh-CN" sz="1000" dirty="0" smtClean="0"/>
                  <a:t> vectors</a:t>
                </a:r>
                <a:endParaRPr lang="zh-CN" altLang="en-US" sz="1000" dirty="0"/>
              </a:p>
            </p:txBody>
          </p:sp>
          <p:cxnSp>
            <p:nvCxnSpPr>
              <p:cNvPr id="29" name="Straight Arrow Connector 28"/>
              <p:cNvCxnSpPr>
                <a:stCxn id="9" idx="1"/>
              </p:cNvCxnSpPr>
              <p:nvPr/>
            </p:nvCxnSpPr>
            <p:spPr>
              <a:xfrm flipH="1">
                <a:off x="1261847" y="4308928"/>
                <a:ext cx="1396376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Elbow Connector 33"/>
              <p:cNvCxnSpPr>
                <a:endCxn id="9" idx="0"/>
              </p:cNvCxnSpPr>
              <p:nvPr/>
            </p:nvCxnSpPr>
            <p:spPr>
              <a:xfrm rot="16200000" flipH="1">
                <a:off x="1829509" y="2487609"/>
                <a:ext cx="1743656" cy="1289385"/>
              </a:xfrm>
              <a:prstGeom prst="bentConnector3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Rectangle 35"/>
              <p:cNvSpPr/>
              <p:nvPr/>
            </p:nvSpPr>
            <p:spPr>
              <a:xfrm>
                <a:off x="837598" y="1946814"/>
                <a:ext cx="1548204" cy="2790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000" dirty="0" smtClean="0"/>
                  <a:t>Reference samples line</a:t>
                </a:r>
                <a:endParaRPr lang="zh-CN" altLang="en-US" sz="1000" dirty="0"/>
              </a:p>
            </p:txBody>
          </p:sp>
          <p:sp>
            <p:nvSpPr>
              <p:cNvPr id="37" name="Rectangle 36"/>
              <p:cNvSpPr/>
              <p:nvPr/>
            </p:nvSpPr>
            <p:spPr>
              <a:xfrm>
                <a:off x="847874" y="3840735"/>
                <a:ext cx="1521333" cy="4534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000" dirty="0" smtClean="0"/>
                  <a:t>Sharpened </a:t>
                </a:r>
                <a:br>
                  <a:rPr lang="en-US" altLang="zh-CN" sz="1000" dirty="0" smtClean="0"/>
                </a:br>
                <a:r>
                  <a:rPr lang="en-US" altLang="zh-CN" sz="1000" dirty="0" smtClean="0"/>
                  <a:t>reference samples line</a:t>
                </a:r>
                <a:endParaRPr lang="zh-CN" altLang="en-US" sz="1000" dirty="0"/>
              </a:p>
            </p:txBody>
          </p:sp>
        </p:grpSp>
        <p:sp>
          <p:nvSpPr>
            <p:cNvPr id="53" name="Rectangle 52"/>
            <p:cNvSpPr/>
            <p:nvPr/>
          </p:nvSpPr>
          <p:spPr>
            <a:xfrm>
              <a:off x="1938395" y="2100418"/>
              <a:ext cx="3657596" cy="282742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CN" sz="1100" dirty="0" smtClean="0">
                  <a:solidFill>
                    <a:schemeClr val="tx1"/>
                  </a:solidFill>
                </a:rPr>
                <a:t>Sharpening filter</a:t>
              </a:r>
              <a:endParaRPr lang="zh-CN" altLang="en-US" sz="12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5276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Complexity consideration. Codec Level 1/10</a:t>
            </a:r>
            <a:endParaRPr lang="en-CA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3597288"/>
              </p:ext>
            </p:extLst>
          </p:nvPr>
        </p:nvGraphicFramePr>
        <p:xfrm>
          <a:off x="119743" y="751113"/>
          <a:ext cx="8775814" cy="58152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26550">
                  <a:extLst>
                    <a:ext uri="{9D8B030D-6E8A-4147-A177-3AD203B41FA5}">
                      <a16:colId xmlns="" xmlns:a16="http://schemas.microsoft.com/office/drawing/2014/main" val="2524349000"/>
                    </a:ext>
                  </a:extLst>
                </a:gridCol>
                <a:gridCol w="3861356">
                  <a:extLst>
                    <a:ext uri="{9D8B030D-6E8A-4147-A177-3AD203B41FA5}">
                      <a16:colId xmlns="" xmlns:a16="http://schemas.microsoft.com/office/drawing/2014/main" val="1071752358"/>
                    </a:ext>
                  </a:extLst>
                </a:gridCol>
                <a:gridCol w="1546683">
                  <a:extLst>
                    <a:ext uri="{9D8B030D-6E8A-4147-A177-3AD203B41FA5}">
                      <a16:colId xmlns="" xmlns:a16="http://schemas.microsoft.com/office/drawing/2014/main" val="1961877384"/>
                    </a:ext>
                  </a:extLst>
                </a:gridCol>
                <a:gridCol w="1126869">
                  <a:extLst>
                    <a:ext uri="{9D8B030D-6E8A-4147-A177-3AD203B41FA5}">
                      <a16:colId xmlns="" xmlns:a16="http://schemas.microsoft.com/office/drawing/2014/main" val="1640271701"/>
                    </a:ext>
                  </a:extLst>
                </a:gridCol>
                <a:gridCol w="1714356">
                  <a:extLst>
                    <a:ext uri="{9D8B030D-6E8A-4147-A177-3AD203B41FA5}">
                      <a16:colId xmlns="" xmlns:a16="http://schemas.microsoft.com/office/drawing/2014/main" val="2010647912"/>
                    </a:ext>
                  </a:extLst>
                </a:gridCol>
              </a:tblGrid>
              <a:tr h="201592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Codec Level Q&amp;A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HM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JVET-J0024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JEM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extLst>
                  <a:ext uri="{0D108BD9-81ED-4DB2-BD59-A6C34878D82A}">
                    <a16:rowId xmlns="" xmlns:a16="http://schemas.microsoft.com/office/drawing/2014/main" val="4072430669"/>
                  </a:ext>
                </a:extLst>
              </a:tr>
              <a:tr h="1007958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6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List all the tools that require access of the neighboring reconstructed block samples (before in-loop filtering) for the reconstruction of the current block (excluding tools in intra-prediction category)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B050"/>
                          </a:solidFill>
                          <a:effectLst/>
                        </a:rPr>
                        <a:t>n/a</a:t>
                      </a:r>
                      <a:endParaRPr lang="en-CA" sz="14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smtClean="0">
                          <a:solidFill>
                            <a:srgbClr val="2B30F9"/>
                          </a:solidFill>
                          <a:effectLst/>
                        </a:rPr>
                        <a:t>IPR (LIC), 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smtClean="0">
                          <a:solidFill>
                            <a:srgbClr val="2B30F9"/>
                          </a:solidFill>
                          <a:effectLst/>
                        </a:rPr>
                        <a:t>TD-RSP</a:t>
                      </a:r>
                      <a:endParaRPr lang="en-CA" sz="1400" dirty="0">
                        <a:solidFill>
                          <a:srgbClr val="2B30F9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template matching in FRUC, LIC</a:t>
                      </a:r>
                      <a:endParaRPr lang="en-CA" sz="14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extLst>
                  <a:ext uri="{0D108BD9-81ED-4DB2-BD59-A6C34878D82A}">
                    <a16:rowId xmlns="" xmlns:a16="http://schemas.microsoft.com/office/drawing/2014/main" val="319058711"/>
                  </a:ext>
                </a:extLst>
              </a:tr>
              <a:tr h="1250252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7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List all the tools that require unconventional operation and/or memory access for video codec such as floating point operations, operations exceeding 32-bit arithmetic, divisions, sample-by-sample recursion, and irregular memory access (e.g. isolated samples, position unforeseeable)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B050"/>
                          </a:solidFill>
                          <a:effectLst/>
                        </a:rPr>
                        <a:t>n/a</a:t>
                      </a:r>
                      <a:endParaRPr lang="en-CA" sz="14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00B050"/>
                          </a:solidFill>
                          <a:effectLst/>
                        </a:rPr>
                        <a:t>n/a</a:t>
                      </a:r>
                      <a:endParaRPr lang="en-CA" sz="14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64-bit arithmetic for LIC, BIO and LMC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extLst>
                  <a:ext uri="{0D108BD9-81ED-4DB2-BD59-A6C34878D82A}">
                    <a16:rowId xmlns="" xmlns:a16="http://schemas.microsoft.com/office/drawing/2014/main" val="1265650080"/>
                  </a:ext>
                </a:extLst>
              </a:tr>
              <a:tr h="403183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8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List all the tools that use non-rectangular (e.g. triangle) partitions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n/a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n/a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n/a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extLst>
                  <a:ext uri="{0D108BD9-81ED-4DB2-BD59-A6C34878D82A}">
                    <a16:rowId xmlns="" xmlns:a16="http://schemas.microsoft.com/office/drawing/2014/main" val="2187267415"/>
                  </a:ext>
                </a:extLst>
              </a:tr>
              <a:tr h="694584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9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Indicate whether reference frame resampling is used (e.g. the current picture is in 1080p, while the reference picture is in 720p, and vice versa)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n/a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n/a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n/a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extLst>
                  <a:ext uri="{0D108BD9-81ED-4DB2-BD59-A6C34878D82A}">
                    <a16:rowId xmlns="" xmlns:a16="http://schemas.microsoft.com/office/drawing/2014/main" val="2097648279"/>
                  </a:ext>
                </a:extLst>
              </a:tr>
              <a:tr h="403183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10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Indicate whether luma and chroma use separate partitioning structures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no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Yes, in I-slices</a:t>
                      </a:r>
                      <a:endParaRPr lang="en-CA" sz="14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Yes, in I-slices</a:t>
                      </a:r>
                      <a:endParaRPr lang="en-CA" sz="14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extLst>
                  <a:ext uri="{0D108BD9-81ED-4DB2-BD59-A6C34878D82A}">
                    <a16:rowId xmlns="" xmlns:a16="http://schemas.microsoft.com/office/drawing/2014/main" val="1838897736"/>
                  </a:ext>
                </a:extLst>
              </a:tr>
              <a:tr h="1612734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11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Indicate whether there are parsing dependencies (e.g. depending on motion vector reconstruction, reconstructed samples and other complex reconstruction processes)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Entropy parsing depends on intra prediction mode reconstruction, which requires an intra MPM list derivation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00B050"/>
                          </a:solidFill>
                          <a:effectLst/>
                        </a:rPr>
                        <a:t>n/a</a:t>
                      </a:r>
                      <a:endParaRPr lang="en-CA" sz="14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Entropy parsing depends on intra prediction mode reconstruction, which requires a more advanced (complex) intra MPM list derivation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extLst>
                  <a:ext uri="{0D108BD9-81ED-4DB2-BD59-A6C34878D82A}">
                    <a16:rowId xmlns="" xmlns:a16="http://schemas.microsoft.com/office/drawing/2014/main" val="35088067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3836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48443" y="895547"/>
            <a:ext cx="8647113" cy="1454876"/>
          </a:xfrm>
        </p:spPr>
        <p:txBody>
          <a:bodyPr>
            <a:normAutofit/>
          </a:bodyPr>
          <a:lstStyle/>
          <a:p>
            <a:r>
              <a:rPr lang="en-US" dirty="0"/>
              <a:t>Boundary padding using motion </a:t>
            </a:r>
            <a:r>
              <a:rPr lang="en-US" dirty="0" smtClean="0"/>
              <a:t>compensation</a:t>
            </a:r>
            <a:endParaRPr lang="en-US" dirty="0"/>
          </a:p>
          <a:p>
            <a:pPr lvl="1"/>
            <a:r>
              <a:rPr lang="en-US" dirty="0"/>
              <a:t>Concept: Reference block has padding area and block of image area has motion information, padding area is derived by the motion information</a:t>
            </a:r>
          </a:p>
          <a:p>
            <a:pPr lvl="1"/>
            <a:r>
              <a:rPr lang="en-US" dirty="0"/>
              <a:t>For reduce redundancy of padding process, after encoding or decoding current frame, padding is processed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MC </a:t>
            </a:r>
            <a:r>
              <a:rPr lang="en-US" altLang="ko-KR" dirty="0" smtClean="0"/>
              <a:t>Padding (</a:t>
            </a:r>
            <a:r>
              <a:rPr lang="en-US" altLang="ko-KR" dirty="0"/>
              <a:t>J0025)</a:t>
            </a:r>
            <a:endParaRPr lang="en-US" dirty="0"/>
          </a:p>
        </p:txBody>
      </p:sp>
      <p:grpSp>
        <p:nvGrpSpPr>
          <p:cNvPr id="173" name="그룹 172"/>
          <p:cNvGrpSpPr/>
          <p:nvPr/>
        </p:nvGrpSpPr>
        <p:grpSpPr>
          <a:xfrm>
            <a:off x="4772642" y="2646345"/>
            <a:ext cx="3787587" cy="2978786"/>
            <a:chOff x="1992812" y="1904895"/>
            <a:chExt cx="4471114" cy="3256896"/>
          </a:xfrm>
        </p:grpSpPr>
        <p:sp>
          <p:nvSpPr>
            <p:cNvPr id="5" name="직사각형 4"/>
            <p:cNvSpPr/>
            <p:nvPr/>
          </p:nvSpPr>
          <p:spPr>
            <a:xfrm>
              <a:off x="1992812" y="2027158"/>
              <a:ext cx="193672" cy="1936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1992812" y="2220829"/>
              <a:ext cx="193672" cy="1936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2186484" y="2027158"/>
              <a:ext cx="193672" cy="1936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2186484" y="2220829"/>
              <a:ext cx="193672" cy="1936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1992812" y="2414501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1992812" y="2608172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2186484" y="2414501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2186484" y="2608172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1992812" y="2801844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1992812" y="2995515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2186484" y="2801844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2186484" y="2995515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1992812" y="3189187"/>
              <a:ext cx="193672" cy="19367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1992812" y="3382858"/>
              <a:ext cx="193672" cy="19367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9" name="직사각형 18"/>
            <p:cNvSpPr/>
            <p:nvPr/>
          </p:nvSpPr>
          <p:spPr>
            <a:xfrm>
              <a:off x="2186484" y="3189187"/>
              <a:ext cx="193672" cy="19367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2186484" y="3382858"/>
              <a:ext cx="193672" cy="19367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3152700" y="2027911"/>
              <a:ext cx="193672" cy="1936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3152700" y="2221582"/>
              <a:ext cx="193672" cy="1936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3346371" y="2027911"/>
              <a:ext cx="193672" cy="1936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3346371" y="2221582"/>
              <a:ext cx="193672" cy="1936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3152700" y="2415254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3152700" y="2608926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3346371" y="2415254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3346371" y="2608926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3540042" y="2027911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3540042" y="2221582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733714" y="2027911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32" name="직사각형 31"/>
            <p:cNvSpPr/>
            <p:nvPr/>
          </p:nvSpPr>
          <p:spPr>
            <a:xfrm>
              <a:off x="3733714" y="2221582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3540042" y="2415254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34" name="직사각형 33"/>
            <p:cNvSpPr/>
            <p:nvPr/>
          </p:nvSpPr>
          <p:spPr>
            <a:xfrm>
              <a:off x="3540042" y="2608926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3733714" y="2415254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36" name="직사각형 35"/>
            <p:cNvSpPr/>
            <p:nvPr/>
          </p:nvSpPr>
          <p:spPr>
            <a:xfrm>
              <a:off x="3733714" y="2608926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2378013" y="2027911"/>
              <a:ext cx="193672" cy="1936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38" name="직사각형 37"/>
            <p:cNvSpPr/>
            <p:nvPr/>
          </p:nvSpPr>
          <p:spPr>
            <a:xfrm>
              <a:off x="2378013" y="2221582"/>
              <a:ext cx="193672" cy="1936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2571685" y="2027911"/>
              <a:ext cx="193672" cy="1936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2571685" y="2221582"/>
              <a:ext cx="193672" cy="1936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2378013" y="2415254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2378013" y="2608926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2571685" y="2415254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44" name="직사각형 43"/>
            <p:cNvSpPr/>
            <p:nvPr/>
          </p:nvSpPr>
          <p:spPr>
            <a:xfrm>
              <a:off x="2571685" y="2608926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45" name="직사각형 44"/>
            <p:cNvSpPr/>
            <p:nvPr/>
          </p:nvSpPr>
          <p:spPr>
            <a:xfrm>
              <a:off x="2765357" y="2027911"/>
              <a:ext cx="193672" cy="1936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2765357" y="2221582"/>
              <a:ext cx="193672" cy="1936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47" name="직사각형 46"/>
            <p:cNvSpPr/>
            <p:nvPr/>
          </p:nvSpPr>
          <p:spPr>
            <a:xfrm>
              <a:off x="2959028" y="2027911"/>
              <a:ext cx="193672" cy="1936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48" name="직사각형 47"/>
            <p:cNvSpPr/>
            <p:nvPr/>
          </p:nvSpPr>
          <p:spPr>
            <a:xfrm>
              <a:off x="2959028" y="2221582"/>
              <a:ext cx="193672" cy="1936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49" name="직사각형 48"/>
            <p:cNvSpPr/>
            <p:nvPr/>
          </p:nvSpPr>
          <p:spPr>
            <a:xfrm>
              <a:off x="2765357" y="2415254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50" name="직사각형 49"/>
            <p:cNvSpPr/>
            <p:nvPr/>
          </p:nvSpPr>
          <p:spPr>
            <a:xfrm>
              <a:off x="2765357" y="2608926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51" name="직사각형 50"/>
            <p:cNvSpPr/>
            <p:nvPr/>
          </p:nvSpPr>
          <p:spPr>
            <a:xfrm>
              <a:off x="2959028" y="2415254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52" name="직사각형 51"/>
            <p:cNvSpPr/>
            <p:nvPr/>
          </p:nvSpPr>
          <p:spPr>
            <a:xfrm>
              <a:off x="2959028" y="2608926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53" name="직사각형 52"/>
            <p:cNvSpPr/>
            <p:nvPr/>
          </p:nvSpPr>
          <p:spPr>
            <a:xfrm>
              <a:off x="3152700" y="2802597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54" name="직사각형 53"/>
            <p:cNvSpPr/>
            <p:nvPr/>
          </p:nvSpPr>
          <p:spPr>
            <a:xfrm>
              <a:off x="3152700" y="2996268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55" name="직사각형 54"/>
            <p:cNvSpPr/>
            <p:nvPr/>
          </p:nvSpPr>
          <p:spPr>
            <a:xfrm>
              <a:off x="3346371" y="2802597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56" name="직사각형 55"/>
            <p:cNvSpPr/>
            <p:nvPr/>
          </p:nvSpPr>
          <p:spPr>
            <a:xfrm>
              <a:off x="3346371" y="2996268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57" name="직사각형 56"/>
            <p:cNvSpPr/>
            <p:nvPr/>
          </p:nvSpPr>
          <p:spPr>
            <a:xfrm>
              <a:off x="3152700" y="3189940"/>
              <a:ext cx="193672" cy="19367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58" name="직사각형 57"/>
            <p:cNvSpPr/>
            <p:nvPr/>
          </p:nvSpPr>
          <p:spPr>
            <a:xfrm>
              <a:off x="3152700" y="3383612"/>
              <a:ext cx="193672" cy="19367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59" name="직사각형 58"/>
            <p:cNvSpPr/>
            <p:nvPr/>
          </p:nvSpPr>
          <p:spPr>
            <a:xfrm>
              <a:off x="3346371" y="3189940"/>
              <a:ext cx="193672" cy="19367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60" name="직사각형 59"/>
            <p:cNvSpPr/>
            <p:nvPr/>
          </p:nvSpPr>
          <p:spPr>
            <a:xfrm>
              <a:off x="3346371" y="3383612"/>
              <a:ext cx="193672" cy="19367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61" name="직사각형 60"/>
            <p:cNvSpPr/>
            <p:nvPr/>
          </p:nvSpPr>
          <p:spPr>
            <a:xfrm>
              <a:off x="3540042" y="2802597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62" name="직사각형 61"/>
            <p:cNvSpPr/>
            <p:nvPr/>
          </p:nvSpPr>
          <p:spPr>
            <a:xfrm>
              <a:off x="3540042" y="2996268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63" name="직사각형 62"/>
            <p:cNvSpPr/>
            <p:nvPr/>
          </p:nvSpPr>
          <p:spPr>
            <a:xfrm>
              <a:off x="3733714" y="2802597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64" name="직사각형 63"/>
            <p:cNvSpPr/>
            <p:nvPr/>
          </p:nvSpPr>
          <p:spPr>
            <a:xfrm>
              <a:off x="3733714" y="2996268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65" name="직사각형 64"/>
            <p:cNvSpPr/>
            <p:nvPr/>
          </p:nvSpPr>
          <p:spPr>
            <a:xfrm>
              <a:off x="3540042" y="3189940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66" name="직사각형 65"/>
            <p:cNvSpPr/>
            <p:nvPr/>
          </p:nvSpPr>
          <p:spPr>
            <a:xfrm>
              <a:off x="3540042" y="3383612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67" name="직사각형 66"/>
            <p:cNvSpPr/>
            <p:nvPr/>
          </p:nvSpPr>
          <p:spPr>
            <a:xfrm>
              <a:off x="3733714" y="3189940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68" name="직사각형 67"/>
            <p:cNvSpPr/>
            <p:nvPr/>
          </p:nvSpPr>
          <p:spPr>
            <a:xfrm>
              <a:off x="3733714" y="3383612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69" name="직사각형 68"/>
            <p:cNvSpPr/>
            <p:nvPr/>
          </p:nvSpPr>
          <p:spPr>
            <a:xfrm>
              <a:off x="2378013" y="2802597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70" name="직사각형 69"/>
            <p:cNvSpPr/>
            <p:nvPr/>
          </p:nvSpPr>
          <p:spPr>
            <a:xfrm>
              <a:off x="2378013" y="2996268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71" name="직사각형 70"/>
            <p:cNvSpPr/>
            <p:nvPr/>
          </p:nvSpPr>
          <p:spPr>
            <a:xfrm>
              <a:off x="2571685" y="2802597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72" name="직사각형 71"/>
            <p:cNvSpPr/>
            <p:nvPr/>
          </p:nvSpPr>
          <p:spPr>
            <a:xfrm>
              <a:off x="2571685" y="2996268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73" name="직사각형 72"/>
            <p:cNvSpPr/>
            <p:nvPr/>
          </p:nvSpPr>
          <p:spPr>
            <a:xfrm>
              <a:off x="2378013" y="3189940"/>
              <a:ext cx="193672" cy="19367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74" name="직사각형 73"/>
            <p:cNvSpPr/>
            <p:nvPr/>
          </p:nvSpPr>
          <p:spPr>
            <a:xfrm>
              <a:off x="2378013" y="3383612"/>
              <a:ext cx="193672" cy="19367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75" name="직사각형 74"/>
            <p:cNvSpPr/>
            <p:nvPr/>
          </p:nvSpPr>
          <p:spPr>
            <a:xfrm>
              <a:off x="2571685" y="3189940"/>
              <a:ext cx="193672" cy="19367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76" name="직사각형 75"/>
            <p:cNvSpPr/>
            <p:nvPr/>
          </p:nvSpPr>
          <p:spPr>
            <a:xfrm>
              <a:off x="2571685" y="3383612"/>
              <a:ext cx="193672" cy="19367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77" name="직사각형 76"/>
            <p:cNvSpPr/>
            <p:nvPr/>
          </p:nvSpPr>
          <p:spPr>
            <a:xfrm>
              <a:off x="2765357" y="2802597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78" name="직사각형 77"/>
            <p:cNvSpPr/>
            <p:nvPr/>
          </p:nvSpPr>
          <p:spPr>
            <a:xfrm>
              <a:off x="2765357" y="2996268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79" name="직사각형 78"/>
            <p:cNvSpPr/>
            <p:nvPr/>
          </p:nvSpPr>
          <p:spPr>
            <a:xfrm>
              <a:off x="2959028" y="2802597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80" name="직사각형 79"/>
            <p:cNvSpPr/>
            <p:nvPr/>
          </p:nvSpPr>
          <p:spPr>
            <a:xfrm>
              <a:off x="2959028" y="2996268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81" name="직사각형 80"/>
            <p:cNvSpPr/>
            <p:nvPr/>
          </p:nvSpPr>
          <p:spPr>
            <a:xfrm>
              <a:off x="2765357" y="3189940"/>
              <a:ext cx="193672" cy="19367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82" name="직사각형 81"/>
            <p:cNvSpPr/>
            <p:nvPr/>
          </p:nvSpPr>
          <p:spPr>
            <a:xfrm>
              <a:off x="2765357" y="3383612"/>
              <a:ext cx="193672" cy="19367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83" name="직사각형 82"/>
            <p:cNvSpPr/>
            <p:nvPr/>
          </p:nvSpPr>
          <p:spPr>
            <a:xfrm>
              <a:off x="2959028" y="3189940"/>
              <a:ext cx="193672" cy="19367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84" name="직사각형 83"/>
            <p:cNvSpPr/>
            <p:nvPr/>
          </p:nvSpPr>
          <p:spPr>
            <a:xfrm>
              <a:off x="2959028" y="3383612"/>
              <a:ext cx="193672" cy="19367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85" name="직사각형 84"/>
            <p:cNvSpPr/>
            <p:nvPr/>
          </p:nvSpPr>
          <p:spPr>
            <a:xfrm>
              <a:off x="5689240" y="1969807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86" name="직사각형 85"/>
            <p:cNvSpPr/>
            <p:nvPr/>
          </p:nvSpPr>
          <p:spPr>
            <a:xfrm>
              <a:off x="5689240" y="2163479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87" name="직사각형 86"/>
            <p:cNvSpPr/>
            <p:nvPr/>
          </p:nvSpPr>
          <p:spPr>
            <a:xfrm>
              <a:off x="5882911" y="1969807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88" name="직사각형 87"/>
            <p:cNvSpPr/>
            <p:nvPr/>
          </p:nvSpPr>
          <p:spPr>
            <a:xfrm>
              <a:off x="5882911" y="2163479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89" name="직사각형 88"/>
            <p:cNvSpPr/>
            <p:nvPr/>
          </p:nvSpPr>
          <p:spPr>
            <a:xfrm>
              <a:off x="5689240" y="2357150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90" name="직사각형 89"/>
            <p:cNvSpPr/>
            <p:nvPr/>
          </p:nvSpPr>
          <p:spPr>
            <a:xfrm>
              <a:off x="5689240" y="2550822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91" name="직사각형 90"/>
            <p:cNvSpPr/>
            <p:nvPr/>
          </p:nvSpPr>
          <p:spPr>
            <a:xfrm>
              <a:off x="5882911" y="2357150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92" name="직사각형 91"/>
            <p:cNvSpPr/>
            <p:nvPr/>
          </p:nvSpPr>
          <p:spPr>
            <a:xfrm>
              <a:off x="5882911" y="2550822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93" name="직사각형 92"/>
            <p:cNvSpPr/>
            <p:nvPr/>
          </p:nvSpPr>
          <p:spPr>
            <a:xfrm>
              <a:off x="6076583" y="1969807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94" name="직사각형 93"/>
            <p:cNvSpPr/>
            <p:nvPr/>
          </p:nvSpPr>
          <p:spPr>
            <a:xfrm>
              <a:off x="6076583" y="2163479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95" name="직사각형 94"/>
            <p:cNvSpPr/>
            <p:nvPr/>
          </p:nvSpPr>
          <p:spPr>
            <a:xfrm>
              <a:off x="6270254" y="1969807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96" name="직사각형 95"/>
            <p:cNvSpPr/>
            <p:nvPr/>
          </p:nvSpPr>
          <p:spPr>
            <a:xfrm>
              <a:off x="6270254" y="2163479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97" name="직사각형 96"/>
            <p:cNvSpPr/>
            <p:nvPr/>
          </p:nvSpPr>
          <p:spPr>
            <a:xfrm>
              <a:off x="6076583" y="2357150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98" name="직사각형 97"/>
            <p:cNvSpPr/>
            <p:nvPr/>
          </p:nvSpPr>
          <p:spPr>
            <a:xfrm>
              <a:off x="6076583" y="2550822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99" name="직사각형 98"/>
            <p:cNvSpPr/>
            <p:nvPr/>
          </p:nvSpPr>
          <p:spPr>
            <a:xfrm>
              <a:off x="6270254" y="2357150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00" name="직사각형 99"/>
            <p:cNvSpPr/>
            <p:nvPr/>
          </p:nvSpPr>
          <p:spPr>
            <a:xfrm>
              <a:off x="6270254" y="2550822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01" name="직사각형 100"/>
            <p:cNvSpPr/>
            <p:nvPr/>
          </p:nvSpPr>
          <p:spPr>
            <a:xfrm>
              <a:off x="4914554" y="1969807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02" name="직사각형 101"/>
            <p:cNvSpPr/>
            <p:nvPr/>
          </p:nvSpPr>
          <p:spPr>
            <a:xfrm>
              <a:off x="4914554" y="2163479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03" name="직사각형 102"/>
            <p:cNvSpPr/>
            <p:nvPr/>
          </p:nvSpPr>
          <p:spPr>
            <a:xfrm>
              <a:off x="5108225" y="1969807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04" name="직사각형 103"/>
            <p:cNvSpPr/>
            <p:nvPr/>
          </p:nvSpPr>
          <p:spPr>
            <a:xfrm>
              <a:off x="5108225" y="2163479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05" name="직사각형 104"/>
            <p:cNvSpPr/>
            <p:nvPr/>
          </p:nvSpPr>
          <p:spPr>
            <a:xfrm>
              <a:off x="4914554" y="2357150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06" name="직사각형 105"/>
            <p:cNvSpPr/>
            <p:nvPr/>
          </p:nvSpPr>
          <p:spPr>
            <a:xfrm>
              <a:off x="4914554" y="2550822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07" name="직사각형 106"/>
            <p:cNvSpPr/>
            <p:nvPr/>
          </p:nvSpPr>
          <p:spPr>
            <a:xfrm>
              <a:off x="5108225" y="2357150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08" name="직사각형 107"/>
            <p:cNvSpPr/>
            <p:nvPr/>
          </p:nvSpPr>
          <p:spPr>
            <a:xfrm>
              <a:off x="5108225" y="2550822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09" name="직사각형 108"/>
            <p:cNvSpPr/>
            <p:nvPr/>
          </p:nvSpPr>
          <p:spPr>
            <a:xfrm>
              <a:off x="5301897" y="1969807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10" name="직사각형 109"/>
            <p:cNvSpPr/>
            <p:nvPr/>
          </p:nvSpPr>
          <p:spPr>
            <a:xfrm>
              <a:off x="5301897" y="2163479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11" name="직사각형 110"/>
            <p:cNvSpPr/>
            <p:nvPr/>
          </p:nvSpPr>
          <p:spPr>
            <a:xfrm>
              <a:off x="5495568" y="1969807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12" name="직사각형 111"/>
            <p:cNvSpPr/>
            <p:nvPr/>
          </p:nvSpPr>
          <p:spPr>
            <a:xfrm>
              <a:off x="5495568" y="2163479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13" name="직사각형 112"/>
            <p:cNvSpPr/>
            <p:nvPr/>
          </p:nvSpPr>
          <p:spPr>
            <a:xfrm>
              <a:off x="5301897" y="2357150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14" name="직사각형 113"/>
            <p:cNvSpPr/>
            <p:nvPr/>
          </p:nvSpPr>
          <p:spPr>
            <a:xfrm>
              <a:off x="5301897" y="2550822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15" name="직사각형 114"/>
            <p:cNvSpPr/>
            <p:nvPr/>
          </p:nvSpPr>
          <p:spPr>
            <a:xfrm>
              <a:off x="5495568" y="2357150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16" name="직사각형 115"/>
            <p:cNvSpPr/>
            <p:nvPr/>
          </p:nvSpPr>
          <p:spPr>
            <a:xfrm>
              <a:off x="5495568" y="2550822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17" name="직사각형 116"/>
            <p:cNvSpPr/>
            <p:nvPr/>
          </p:nvSpPr>
          <p:spPr>
            <a:xfrm>
              <a:off x="5689240" y="2744493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18" name="직사각형 117"/>
            <p:cNvSpPr/>
            <p:nvPr/>
          </p:nvSpPr>
          <p:spPr>
            <a:xfrm>
              <a:off x="5689240" y="2938165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19" name="직사각형 118"/>
            <p:cNvSpPr/>
            <p:nvPr/>
          </p:nvSpPr>
          <p:spPr>
            <a:xfrm>
              <a:off x="5882911" y="2744493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20" name="직사각형 119"/>
            <p:cNvSpPr/>
            <p:nvPr/>
          </p:nvSpPr>
          <p:spPr>
            <a:xfrm>
              <a:off x="5882911" y="2938165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21" name="직사각형 120"/>
            <p:cNvSpPr/>
            <p:nvPr/>
          </p:nvSpPr>
          <p:spPr>
            <a:xfrm>
              <a:off x="5689240" y="3131836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22" name="직사각형 121"/>
            <p:cNvSpPr/>
            <p:nvPr/>
          </p:nvSpPr>
          <p:spPr>
            <a:xfrm>
              <a:off x="5689240" y="3325508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23" name="직사각형 122"/>
            <p:cNvSpPr/>
            <p:nvPr/>
          </p:nvSpPr>
          <p:spPr>
            <a:xfrm>
              <a:off x="5882911" y="3131836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24" name="직사각형 123"/>
            <p:cNvSpPr/>
            <p:nvPr/>
          </p:nvSpPr>
          <p:spPr>
            <a:xfrm>
              <a:off x="5882911" y="3325508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25" name="직사각형 124"/>
            <p:cNvSpPr/>
            <p:nvPr/>
          </p:nvSpPr>
          <p:spPr>
            <a:xfrm>
              <a:off x="6076583" y="2744493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26" name="직사각형 125"/>
            <p:cNvSpPr/>
            <p:nvPr/>
          </p:nvSpPr>
          <p:spPr>
            <a:xfrm>
              <a:off x="6076583" y="2938165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27" name="직사각형 126"/>
            <p:cNvSpPr/>
            <p:nvPr/>
          </p:nvSpPr>
          <p:spPr>
            <a:xfrm>
              <a:off x="6270254" y="2744493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28" name="직사각형 127"/>
            <p:cNvSpPr/>
            <p:nvPr/>
          </p:nvSpPr>
          <p:spPr>
            <a:xfrm>
              <a:off x="6270254" y="2938165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29" name="직사각형 128"/>
            <p:cNvSpPr/>
            <p:nvPr/>
          </p:nvSpPr>
          <p:spPr>
            <a:xfrm>
              <a:off x="6076583" y="3131836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30" name="직사각형 129"/>
            <p:cNvSpPr/>
            <p:nvPr/>
          </p:nvSpPr>
          <p:spPr>
            <a:xfrm>
              <a:off x="6076583" y="3325508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31" name="직사각형 130"/>
            <p:cNvSpPr/>
            <p:nvPr/>
          </p:nvSpPr>
          <p:spPr>
            <a:xfrm>
              <a:off x="6270254" y="3131836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32" name="직사각형 131"/>
            <p:cNvSpPr/>
            <p:nvPr/>
          </p:nvSpPr>
          <p:spPr>
            <a:xfrm>
              <a:off x="6270254" y="3325508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33" name="직사각형 132"/>
            <p:cNvSpPr/>
            <p:nvPr/>
          </p:nvSpPr>
          <p:spPr>
            <a:xfrm>
              <a:off x="4914554" y="2744493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34" name="직사각형 133"/>
            <p:cNvSpPr/>
            <p:nvPr/>
          </p:nvSpPr>
          <p:spPr>
            <a:xfrm>
              <a:off x="4914554" y="2938165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35" name="직사각형 134"/>
            <p:cNvSpPr/>
            <p:nvPr/>
          </p:nvSpPr>
          <p:spPr>
            <a:xfrm>
              <a:off x="5108225" y="2744493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36" name="직사각형 135"/>
            <p:cNvSpPr/>
            <p:nvPr/>
          </p:nvSpPr>
          <p:spPr>
            <a:xfrm>
              <a:off x="5108225" y="2938165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37" name="직사각형 136"/>
            <p:cNvSpPr/>
            <p:nvPr/>
          </p:nvSpPr>
          <p:spPr>
            <a:xfrm>
              <a:off x="4914554" y="3131836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38" name="직사각형 137"/>
            <p:cNvSpPr/>
            <p:nvPr/>
          </p:nvSpPr>
          <p:spPr>
            <a:xfrm>
              <a:off x="4914554" y="3325508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39" name="직사각형 138"/>
            <p:cNvSpPr/>
            <p:nvPr/>
          </p:nvSpPr>
          <p:spPr>
            <a:xfrm>
              <a:off x="5108225" y="3131836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40" name="직사각형 139"/>
            <p:cNvSpPr/>
            <p:nvPr/>
          </p:nvSpPr>
          <p:spPr>
            <a:xfrm>
              <a:off x="5108225" y="3325508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41" name="직사각형 140"/>
            <p:cNvSpPr/>
            <p:nvPr/>
          </p:nvSpPr>
          <p:spPr>
            <a:xfrm>
              <a:off x="5301897" y="2744493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42" name="직사각형 141"/>
            <p:cNvSpPr/>
            <p:nvPr/>
          </p:nvSpPr>
          <p:spPr>
            <a:xfrm>
              <a:off x="5301897" y="2938165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43" name="직사각형 142"/>
            <p:cNvSpPr/>
            <p:nvPr/>
          </p:nvSpPr>
          <p:spPr>
            <a:xfrm>
              <a:off x="5495568" y="2744493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44" name="직사각형 143"/>
            <p:cNvSpPr/>
            <p:nvPr/>
          </p:nvSpPr>
          <p:spPr>
            <a:xfrm>
              <a:off x="5495568" y="2938165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45" name="직사각형 144"/>
            <p:cNvSpPr/>
            <p:nvPr/>
          </p:nvSpPr>
          <p:spPr>
            <a:xfrm>
              <a:off x="5301897" y="3131836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46" name="직사각형 145"/>
            <p:cNvSpPr/>
            <p:nvPr/>
          </p:nvSpPr>
          <p:spPr>
            <a:xfrm>
              <a:off x="5301897" y="3325508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47" name="직사각형 146"/>
            <p:cNvSpPr/>
            <p:nvPr/>
          </p:nvSpPr>
          <p:spPr>
            <a:xfrm>
              <a:off x="5495568" y="3131836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48" name="직사각형 147"/>
            <p:cNvSpPr/>
            <p:nvPr/>
          </p:nvSpPr>
          <p:spPr>
            <a:xfrm>
              <a:off x="5495568" y="3325508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49" name="순서도: 데이터 148"/>
            <p:cNvSpPr/>
            <p:nvPr/>
          </p:nvSpPr>
          <p:spPr>
            <a:xfrm>
              <a:off x="2579395" y="3849933"/>
              <a:ext cx="968358" cy="1028906"/>
            </a:xfrm>
            <a:prstGeom prst="flowChartInputOutpu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50" name="순서도: 데이터 149"/>
            <p:cNvSpPr/>
            <p:nvPr/>
          </p:nvSpPr>
          <p:spPr>
            <a:xfrm>
              <a:off x="5019099" y="3849933"/>
              <a:ext cx="968358" cy="1028906"/>
            </a:xfrm>
            <a:prstGeom prst="flowChartInputOutpu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51" name="순서도: 데이터 150"/>
            <p:cNvSpPr/>
            <p:nvPr/>
          </p:nvSpPr>
          <p:spPr>
            <a:xfrm>
              <a:off x="2701241" y="4014272"/>
              <a:ext cx="221874" cy="235748"/>
            </a:xfrm>
            <a:prstGeom prst="flowChartInputOutpu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52" name="순서도: 데이터 151"/>
            <p:cNvSpPr/>
            <p:nvPr/>
          </p:nvSpPr>
          <p:spPr>
            <a:xfrm>
              <a:off x="5219730" y="3932081"/>
              <a:ext cx="221874" cy="235748"/>
            </a:xfrm>
            <a:prstGeom prst="flowChartInputOutpu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53" name="오른쪽 화살표 152"/>
            <p:cNvSpPr/>
            <p:nvPr/>
          </p:nvSpPr>
          <p:spPr>
            <a:xfrm rot="16200000">
              <a:off x="2659166" y="3700590"/>
              <a:ext cx="339585" cy="173269"/>
            </a:xfrm>
            <a:prstGeom prst="rightArrow">
              <a:avLst>
                <a:gd name="adj1" fmla="val 38050"/>
                <a:gd name="adj2" fmla="val 76886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54" name="오른쪽 화살표 153"/>
            <p:cNvSpPr/>
            <p:nvPr/>
          </p:nvSpPr>
          <p:spPr>
            <a:xfrm rot="16200000">
              <a:off x="5178032" y="3641725"/>
              <a:ext cx="339585" cy="173269"/>
            </a:xfrm>
            <a:prstGeom prst="rightArrow">
              <a:avLst>
                <a:gd name="adj1" fmla="val 38050"/>
                <a:gd name="adj2" fmla="val 76886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2374988" y="4876731"/>
              <a:ext cx="1124399" cy="258478"/>
            </a:xfrm>
            <a:prstGeom prst="rect">
              <a:avLst/>
            </a:prstGeom>
            <a:noFill/>
          </p:spPr>
          <p:txBody>
            <a:bodyPr wrap="none" tIns="36000" rtlCol="0">
              <a:spAutoFit/>
            </a:bodyPr>
            <a:lstStyle/>
            <a:p>
              <a:pPr algn="ctr"/>
              <a:r>
                <a:rPr lang="en-US" altLang="ko-KR" sz="1000" b="1" dirty="0"/>
                <a:t>Current Frame</a:t>
              </a:r>
              <a:endParaRPr lang="ko-KR" altLang="en-US" sz="1000" b="1" dirty="0"/>
            </a:p>
          </p:txBody>
        </p:sp>
        <p:sp>
          <p:nvSpPr>
            <p:cNvPr id="156" name="TextBox 155"/>
            <p:cNvSpPr txBox="1"/>
            <p:nvPr/>
          </p:nvSpPr>
          <p:spPr>
            <a:xfrm>
              <a:off x="4914554" y="4892582"/>
              <a:ext cx="1279566" cy="2692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b="1" dirty="0"/>
                <a:t>Reference Frame</a:t>
              </a:r>
              <a:endParaRPr lang="ko-KR" altLang="en-US" sz="1000" b="1" dirty="0"/>
            </a:p>
          </p:txBody>
        </p:sp>
        <p:cxnSp>
          <p:nvCxnSpPr>
            <p:cNvPr id="157" name="직선 연결선 156"/>
            <p:cNvCxnSpPr/>
            <p:nvPr/>
          </p:nvCxnSpPr>
          <p:spPr>
            <a:xfrm>
              <a:off x="2765357" y="2027158"/>
              <a:ext cx="0" cy="1558608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8" name="직사각형 157"/>
            <p:cNvSpPr/>
            <p:nvPr/>
          </p:nvSpPr>
          <p:spPr>
            <a:xfrm>
              <a:off x="2774001" y="2405380"/>
              <a:ext cx="770367" cy="790925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59" name="직사각형 158"/>
            <p:cNvSpPr/>
            <p:nvPr/>
          </p:nvSpPr>
          <p:spPr>
            <a:xfrm>
              <a:off x="5488045" y="2346984"/>
              <a:ext cx="770367" cy="778487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cxnSp>
          <p:nvCxnSpPr>
            <p:cNvPr id="160" name="직선 화살표 연결선 159"/>
            <p:cNvCxnSpPr>
              <a:stCxn id="152" idx="2"/>
              <a:endCxn id="151" idx="5"/>
            </p:cNvCxnSpPr>
            <p:nvPr/>
          </p:nvCxnSpPr>
          <p:spPr>
            <a:xfrm flipH="1">
              <a:off x="2900928" y="4049955"/>
              <a:ext cx="2340988" cy="82192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1" name="직사각형 160"/>
            <p:cNvSpPr/>
            <p:nvPr/>
          </p:nvSpPr>
          <p:spPr>
            <a:xfrm>
              <a:off x="2184342" y="2406290"/>
              <a:ext cx="573492" cy="791123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62" name="직사각형 161"/>
            <p:cNvSpPr/>
            <p:nvPr/>
          </p:nvSpPr>
          <p:spPr>
            <a:xfrm>
              <a:off x="4914553" y="2348789"/>
              <a:ext cx="580422" cy="776682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63" name="TextBox 162"/>
            <p:cNvSpPr txBox="1"/>
            <p:nvPr/>
          </p:nvSpPr>
          <p:spPr>
            <a:xfrm>
              <a:off x="3605649" y="4014272"/>
              <a:ext cx="1355550" cy="1575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none" lIns="36000" tIns="18000" rIns="36000" bIns="18000" rtlCol="0">
              <a:spAutoFit/>
            </a:bodyPr>
            <a:lstStyle/>
            <a:p>
              <a:pPr algn="ctr"/>
              <a:r>
                <a:rPr lang="en-US" altLang="ko-KR" sz="700" b="1" dirty="0"/>
                <a:t>Reference of boundary block</a:t>
              </a:r>
              <a:endParaRPr lang="ko-KR" altLang="en-US" sz="700" b="1" dirty="0"/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2042785" y="1904895"/>
              <a:ext cx="664864" cy="1575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none" lIns="36000" tIns="18000" rIns="36000" bIns="18000" rtlCol="0">
              <a:spAutoFit/>
            </a:bodyPr>
            <a:lstStyle/>
            <a:p>
              <a:pPr algn="ctr"/>
              <a:r>
                <a:rPr lang="en-US" altLang="ko-KR" sz="700" b="1" dirty="0"/>
                <a:t>Padding area</a:t>
              </a:r>
              <a:endParaRPr lang="ko-KR" altLang="en-US" sz="700" b="1" dirty="0"/>
            </a:p>
          </p:txBody>
        </p:sp>
        <p:sp>
          <p:nvSpPr>
            <p:cNvPr id="165" name="TextBox 164"/>
            <p:cNvSpPr txBox="1"/>
            <p:nvPr/>
          </p:nvSpPr>
          <p:spPr>
            <a:xfrm>
              <a:off x="5479243" y="3454673"/>
              <a:ext cx="617557" cy="1575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none" lIns="36000" tIns="18000" rIns="36000" bIns="18000" rtlCol="0">
              <a:spAutoFit/>
            </a:bodyPr>
            <a:lstStyle/>
            <a:p>
              <a:pPr algn="ctr"/>
              <a:r>
                <a:rPr lang="en-US" altLang="ko-KR" sz="700" b="1" dirty="0"/>
                <a:t>Picture area</a:t>
              </a:r>
              <a:endParaRPr lang="ko-KR" altLang="en-US" sz="700" b="1" dirty="0"/>
            </a:p>
          </p:txBody>
        </p:sp>
        <p:cxnSp>
          <p:nvCxnSpPr>
            <p:cNvPr id="166" name="구부러진 연결선 165"/>
            <p:cNvCxnSpPr>
              <a:stCxn id="104" idx="2"/>
              <a:endCxn id="161" idx="0"/>
            </p:cNvCxnSpPr>
            <p:nvPr/>
          </p:nvCxnSpPr>
          <p:spPr>
            <a:xfrm rot="5400000">
              <a:off x="3813505" y="1014734"/>
              <a:ext cx="49140" cy="2733973"/>
            </a:xfrm>
            <a:prstGeom prst="curvedConnector3">
              <a:avLst>
                <a:gd name="adj1" fmla="val -246629"/>
              </a:avLst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구부러진 연결선 166"/>
            <p:cNvCxnSpPr>
              <a:stCxn id="159" idx="2"/>
              <a:endCxn id="59" idx="0"/>
            </p:cNvCxnSpPr>
            <p:nvPr/>
          </p:nvCxnSpPr>
          <p:spPr>
            <a:xfrm rot="5400000">
              <a:off x="4625984" y="1942695"/>
              <a:ext cx="64469" cy="2430022"/>
            </a:xfrm>
            <a:prstGeom prst="curvedConnector3">
              <a:avLst>
                <a:gd name="adj1" fmla="val 375846"/>
              </a:avLst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8" name="TextBox 167"/>
            <p:cNvSpPr txBox="1"/>
            <p:nvPr/>
          </p:nvSpPr>
          <p:spPr>
            <a:xfrm>
              <a:off x="3805195" y="3283861"/>
              <a:ext cx="1240121" cy="1575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none" lIns="36000" tIns="18000" rIns="36000" bIns="18000" rtlCol="0">
              <a:spAutoFit/>
            </a:bodyPr>
            <a:lstStyle/>
            <a:p>
              <a:pPr algn="ctr"/>
              <a:r>
                <a:rPr lang="en-US" altLang="ko-KR" sz="700" b="1" dirty="0"/>
                <a:t>Reference for picture area</a:t>
              </a:r>
              <a:endParaRPr lang="ko-KR" altLang="en-US" sz="700" b="1" dirty="0"/>
            </a:p>
          </p:txBody>
        </p:sp>
        <p:sp>
          <p:nvSpPr>
            <p:cNvPr id="169" name="TextBox 168"/>
            <p:cNvSpPr txBox="1"/>
            <p:nvPr/>
          </p:nvSpPr>
          <p:spPr>
            <a:xfrm>
              <a:off x="3468677" y="2145937"/>
              <a:ext cx="1287427" cy="1575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none" lIns="36000" tIns="18000" rIns="36000" bIns="18000" rtlCol="0">
              <a:spAutoFit/>
            </a:bodyPr>
            <a:lstStyle/>
            <a:p>
              <a:pPr algn="ctr"/>
              <a:r>
                <a:rPr lang="en-US" altLang="ko-KR" sz="700" b="1" dirty="0"/>
                <a:t>Reference for padding area</a:t>
              </a:r>
              <a:endParaRPr lang="ko-KR" altLang="en-US" sz="700" b="1" dirty="0"/>
            </a:p>
          </p:txBody>
        </p:sp>
        <p:sp>
          <p:nvSpPr>
            <p:cNvPr id="170" name="직사각형 169"/>
            <p:cNvSpPr/>
            <p:nvPr/>
          </p:nvSpPr>
          <p:spPr>
            <a:xfrm>
              <a:off x="2769675" y="3204788"/>
              <a:ext cx="770367" cy="364269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71" name="TextBox 170"/>
            <p:cNvSpPr txBox="1"/>
            <p:nvPr/>
          </p:nvSpPr>
          <p:spPr>
            <a:xfrm>
              <a:off x="3099747" y="1906593"/>
              <a:ext cx="617557" cy="1575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none" lIns="36000" tIns="18000" rIns="36000" bIns="18000" rtlCol="0">
              <a:spAutoFit/>
            </a:bodyPr>
            <a:lstStyle/>
            <a:p>
              <a:pPr algn="ctr"/>
              <a:r>
                <a:rPr lang="en-US" altLang="ko-KR" sz="700" b="1" dirty="0"/>
                <a:t>Picture area</a:t>
              </a:r>
              <a:endParaRPr lang="ko-KR" altLang="en-US" sz="700" b="1" dirty="0"/>
            </a:p>
          </p:txBody>
        </p:sp>
      </p:grpSp>
      <p:sp>
        <p:nvSpPr>
          <p:cNvPr id="175" name="순서도: 데이터 174"/>
          <p:cNvSpPr/>
          <p:nvPr/>
        </p:nvSpPr>
        <p:spPr>
          <a:xfrm>
            <a:off x="545637" y="4574955"/>
            <a:ext cx="549611" cy="616907"/>
          </a:xfrm>
          <a:prstGeom prst="flowChartInputOutpu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 sz="1000" b="1"/>
          </a:p>
        </p:txBody>
      </p:sp>
      <p:sp>
        <p:nvSpPr>
          <p:cNvPr id="176" name="순서도: 데이터 175"/>
          <p:cNvSpPr/>
          <p:nvPr/>
        </p:nvSpPr>
        <p:spPr>
          <a:xfrm>
            <a:off x="1556306" y="4574955"/>
            <a:ext cx="549611" cy="616907"/>
          </a:xfrm>
          <a:prstGeom prst="flowChartInputOutpu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 sz="1000" b="1"/>
          </a:p>
        </p:txBody>
      </p:sp>
      <p:sp>
        <p:nvSpPr>
          <p:cNvPr id="177" name="순서도: 데이터 176"/>
          <p:cNvSpPr/>
          <p:nvPr/>
        </p:nvSpPr>
        <p:spPr>
          <a:xfrm>
            <a:off x="614793" y="4673489"/>
            <a:ext cx="125929" cy="141348"/>
          </a:xfrm>
          <a:prstGeom prst="flowChartInputOutpu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 sz="1000" b="1"/>
          </a:p>
        </p:txBody>
      </p:sp>
      <p:sp>
        <p:nvSpPr>
          <p:cNvPr id="178" name="TextBox 177"/>
          <p:cNvSpPr txBox="1"/>
          <p:nvPr/>
        </p:nvSpPr>
        <p:spPr>
          <a:xfrm>
            <a:off x="547579" y="5250425"/>
            <a:ext cx="688257" cy="137651"/>
          </a:xfrm>
          <a:prstGeom prst="rect">
            <a:avLst/>
          </a:prstGeom>
          <a:noFill/>
        </p:spPr>
        <p:txBody>
          <a:bodyPr wrap="none" lIns="36000" tIns="7200" rIns="36000" bIns="7200" rtlCol="0" anchor="ctr" anchorCtr="0">
            <a:spAutoFit/>
          </a:bodyPr>
          <a:lstStyle/>
          <a:p>
            <a:pPr algn="ctr"/>
            <a:r>
              <a:rPr lang="en-US" altLang="ko-KR" sz="800" b="1" dirty="0"/>
              <a:t>Current Frame</a:t>
            </a:r>
            <a:endParaRPr lang="ko-KR" altLang="en-US" sz="800" b="1" dirty="0"/>
          </a:p>
        </p:txBody>
      </p:sp>
      <p:sp>
        <p:nvSpPr>
          <p:cNvPr id="179" name="TextBox 178"/>
          <p:cNvSpPr txBox="1"/>
          <p:nvPr/>
        </p:nvSpPr>
        <p:spPr>
          <a:xfrm>
            <a:off x="1504462" y="5259931"/>
            <a:ext cx="794055" cy="137651"/>
          </a:xfrm>
          <a:prstGeom prst="rect">
            <a:avLst/>
          </a:prstGeom>
          <a:noFill/>
        </p:spPr>
        <p:txBody>
          <a:bodyPr wrap="none" lIns="36000" tIns="7200" rIns="36000" bIns="7200" rtlCol="0" anchor="ctr" anchorCtr="0">
            <a:spAutoFit/>
          </a:bodyPr>
          <a:lstStyle/>
          <a:p>
            <a:pPr algn="ctr"/>
            <a:r>
              <a:rPr lang="en-US" altLang="ko-KR" sz="800" b="1" dirty="0"/>
              <a:t>Reference Frame</a:t>
            </a:r>
            <a:endParaRPr lang="ko-KR" altLang="en-US" sz="800" b="1" dirty="0"/>
          </a:p>
        </p:txBody>
      </p:sp>
      <p:cxnSp>
        <p:nvCxnSpPr>
          <p:cNvPr id="180" name="직선 화살표 연결선 179"/>
          <p:cNvCxnSpPr>
            <a:stCxn id="186" idx="2"/>
            <a:endCxn id="177" idx="5"/>
          </p:cNvCxnSpPr>
          <p:nvPr/>
        </p:nvCxnSpPr>
        <p:spPr>
          <a:xfrm flipH="1">
            <a:off x="728130" y="4707393"/>
            <a:ext cx="866951" cy="3677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1" name="순서도: 데이터 180"/>
          <p:cNvSpPr/>
          <p:nvPr/>
        </p:nvSpPr>
        <p:spPr>
          <a:xfrm>
            <a:off x="2885146" y="4556509"/>
            <a:ext cx="549611" cy="616907"/>
          </a:xfrm>
          <a:prstGeom prst="flowChartInputOutpu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 sz="1000" b="1"/>
          </a:p>
        </p:txBody>
      </p:sp>
      <p:sp>
        <p:nvSpPr>
          <p:cNvPr id="182" name="순서도: 데이터 181"/>
          <p:cNvSpPr/>
          <p:nvPr/>
        </p:nvSpPr>
        <p:spPr>
          <a:xfrm>
            <a:off x="1637150" y="4636718"/>
            <a:ext cx="125929" cy="141348"/>
          </a:xfrm>
          <a:prstGeom prst="flowChartInputOutpu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 sz="1000" b="1"/>
          </a:p>
        </p:txBody>
      </p:sp>
      <p:sp>
        <p:nvSpPr>
          <p:cNvPr id="183" name="순서도: 데이터 182"/>
          <p:cNvSpPr/>
          <p:nvPr/>
        </p:nvSpPr>
        <p:spPr>
          <a:xfrm>
            <a:off x="3031756" y="4652701"/>
            <a:ext cx="125929" cy="141348"/>
          </a:xfrm>
          <a:prstGeom prst="flowChartInputOutpu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 sz="1000" b="1"/>
          </a:p>
        </p:txBody>
      </p:sp>
      <p:sp>
        <p:nvSpPr>
          <p:cNvPr id="184" name="TextBox 183"/>
          <p:cNvSpPr txBox="1"/>
          <p:nvPr/>
        </p:nvSpPr>
        <p:spPr>
          <a:xfrm>
            <a:off x="2445197" y="5254129"/>
            <a:ext cx="1800741" cy="137651"/>
          </a:xfrm>
          <a:prstGeom prst="rect">
            <a:avLst/>
          </a:prstGeom>
          <a:noFill/>
        </p:spPr>
        <p:txBody>
          <a:bodyPr wrap="none" lIns="36000" tIns="7200" rIns="36000" bIns="7200" rtlCol="0" anchor="ctr" anchorCtr="0">
            <a:spAutoFit/>
          </a:bodyPr>
          <a:lstStyle/>
          <a:p>
            <a:pPr algn="ctr"/>
            <a:r>
              <a:rPr lang="en-US" altLang="ko-KR" sz="800" b="1" dirty="0"/>
              <a:t>Reference Frame_01 of Reference Frame</a:t>
            </a:r>
            <a:endParaRPr lang="ko-KR" altLang="en-US" sz="800" b="1" dirty="0"/>
          </a:p>
        </p:txBody>
      </p:sp>
      <p:cxnSp>
        <p:nvCxnSpPr>
          <p:cNvPr id="185" name="직선 화살표 연결선 184"/>
          <p:cNvCxnSpPr>
            <a:stCxn id="183" idx="2"/>
            <a:endCxn id="182" idx="5"/>
          </p:cNvCxnSpPr>
          <p:nvPr/>
        </p:nvCxnSpPr>
        <p:spPr>
          <a:xfrm flipH="1" flipV="1">
            <a:off x="1750486" y="4707392"/>
            <a:ext cx="1293863" cy="15983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" name="순서도: 데이터 185"/>
          <p:cNvSpPr/>
          <p:nvPr/>
        </p:nvSpPr>
        <p:spPr>
          <a:xfrm>
            <a:off x="1582488" y="4636718"/>
            <a:ext cx="125929" cy="141348"/>
          </a:xfrm>
          <a:prstGeom prst="flowChartInputOutput">
            <a:avLst/>
          </a:prstGeom>
          <a:solidFill>
            <a:schemeClr val="accent1">
              <a:lumMod val="60000"/>
              <a:lumOff val="40000"/>
              <a:alpha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 sz="1000" b="1"/>
          </a:p>
        </p:txBody>
      </p:sp>
      <p:sp>
        <p:nvSpPr>
          <p:cNvPr id="187" name="직사각형 186"/>
          <p:cNvSpPr/>
          <p:nvPr/>
        </p:nvSpPr>
        <p:spPr>
          <a:xfrm>
            <a:off x="1422334" y="3085887"/>
            <a:ext cx="455722" cy="48141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 sz="1000" b="1"/>
          </a:p>
        </p:txBody>
      </p:sp>
      <p:sp>
        <p:nvSpPr>
          <p:cNvPr id="188" name="직사각형 187"/>
          <p:cNvSpPr/>
          <p:nvPr/>
        </p:nvSpPr>
        <p:spPr>
          <a:xfrm>
            <a:off x="1422334" y="3570980"/>
            <a:ext cx="455722" cy="48141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 sz="1000" b="1"/>
          </a:p>
        </p:txBody>
      </p:sp>
      <p:sp>
        <p:nvSpPr>
          <p:cNvPr id="189" name="직사각형 188"/>
          <p:cNvSpPr/>
          <p:nvPr/>
        </p:nvSpPr>
        <p:spPr>
          <a:xfrm>
            <a:off x="1878056" y="3085441"/>
            <a:ext cx="455722" cy="4814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 sz="1000" b="1"/>
          </a:p>
        </p:txBody>
      </p:sp>
      <p:sp>
        <p:nvSpPr>
          <p:cNvPr id="190" name="직사각형 189"/>
          <p:cNvSpPr/>
          <p:nvPr/>
        </p:nvSpPr>
        <p:spPr>
          <a:xfrm>
            <a:off x="1878056" y="3570979"/>
            <a:ext cx="455722" cy="4814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 sz="1000" b="1"/>
          </a:p>
        </p:txBody>
      </p:sp>
      <p:cxnSp>
        <p:nvCxnSpPr>
          <p:cNvPr id="191" name="직선 연결선 190"/>
          <p:cNvCxnSpPr/>
          <p:nvPr/>
        </p:nvCxnSpPr>
        <p:spPr>
          <a:xfrm>
            <a:off x="1877804" y="2816701"/>
            <a:ext cx="0" cy="150031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직사각형 191"/>
          <p:cNvSpPr/>
          <p:nvPr/>
        </p:nvSpPr>
        <p:spPr>
          <a:xfrm>
            <a:off x="1422334" y="3082205"/>
            <a:ext cx="911445" cy="97019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 sz="1000" b="1"/>
          </a:p>
        </p:txBody>
      </p:sp>
      <p:sp>
        <p:nvSpPr>
          <p:cNvPr id="193" name="TextBox 192"/>
          <p:cNvSpPr txBox="1"/>
          <p:nvPr/>
        </p:nvSpPr>
        <p:spPr>
          <a:xfrm>
            <a:off x="1468039" y="4006090"/>
            <a:ext cx="851764" cy="12226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lIns="36000" tIns="7200" rIns="36000" bIns="7200" rtlCol="0" anchor="ctr" anchorCtr="0">
            <a:spAutoFit/>
          </a:bodyPr>
          <a:lstStyle/>
          <a:p>
            <a:pPr algn="ctr"/>
            <a:r>
              <a:rPr lang="en-US" altLang="ko-KR" sz="700" b="1" dirty="0"/>
              <a:t>Reference of Current</a:t>
            </a:r>
            <a:endParaRPr lang="ko-KR" altLang="en-US" sz="700" b="1" dirty="0"/>
          </a:p>
        </p:txBody>
      </p:sp>
      <p:sp>
        <p:nvSpPr>
          <p:cNvPr id="194" name="TextBox 193"/>
          <p:cNvSpPr txBox="1"/>
          <p:nvPr/>
        </p:nvSpPr>
        <p:spPr>
          <a:xfrm>
            <a:off x="1269886" y="2908934"/>
            <a:ext cx="572840" cy="12226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lIns="36000" tIns="7200" rIns="36000" bIns="7200" rtlCol="0" anchor="ctr" anchorCtr="0">
            <a:spAutoFit/>
          </a:bodyPr>
          <a:lstStyle/>
          <a:p>
            <a:pPr algn="ctr"/>
            <a:r>
              <a:rPr lang="en-US" altLang="ko-KR" sz="700" b="1" dirty="0"/>
              <a:t>Padding Area</a:t>
            </a:r>
            <a:endParaRPr lang="ko-KR" altLang="en-US" sz="700" b="1" dirty="0"/>
          </a:p>
        </p:txBody>
      </p:sp>
      <p:sp>
        <p:nvSpPr>
          <p:cNvPr id="195" name="TextBox 194"/>
          <p:cNvSpPr txBox="1"/>
          <p:nvPr/>
        </p:nvSpPr>
        <p:spPr>
          <a:xfrm>
            <a:off x="1893919" y="2908443"/>
            <a:ext cx="500705" cy="12226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lIns="36000" tIns="7200" rIns="36000" bIns="7200" rtlCol="0" anchor="ctr" anchorCtr="0">
            <a:spAutoFit/>
          </a:bodyPr>
          <a:lstStyle/>
          <a:p>
            <a:pPr algn="ctr"/>
            <a:r>
              <a:rPr lang="en-US" altLang="ko-KR" sz="700" b="1" dirty="0"/>
              <a:t>Image Area</a:t>
            </a:r>
            <a:endParaRPr lang="ko-KR" altLang="en-US" sz="700" b="1" dirty="0"/>
          </a:p>
        </p:txBody>
      </p:sp>
      <p:sp>
        <p:nvSpPr>
          <p:cNvPr id="200" name="직사각형 199"/>
          <p:cNvSpPr/>
          <p:nvPr/>
        </p:nvSpPr>
        <p:spPr>
          <a:xfrm>
            <a:off x="3044600" y="3109278"/>
            <a:ext cx="965804" cy="4814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 sz="1000" b="1"/>
          </a:p>
        </p:txBody>
      </p:sp>
      <p:sp>
        <p:nvSpPr>
          <p:cNvPr id="201" name="직사각형 200"/>
          <p:cNvSpPr/>
          <p:nvPr/>
        </p:nvSpPr>
        <p:spPr>
          <a:xfrm>
            <a:off x="3044600" y="3590202"/>
            <a:ext cx="965804" cy="4814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 sz="1000" b="1"/>
          </a:p>
        </p:txBody>
      </p:sp>
      <p:sp>
        <p:nvSpPr>
          <p:cNvPr id="204" name="직사각형 203"/>
          <p:cNvSpPr/>
          <p:nvPr/>
        </p:nvSpPr>
        <p:spPr>
          <a:xfrm>
            <a:off x="2588376" y="3109576"/>
            <a:ext cx="455722" cy="48141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 sz="1000" b="1"/>
          </a:p>
        </p:txBody>
      </p:sp>
      <p:sp>
        <p:nvSpPr>
          <p:cNvPr id="205" name="직사각형 204"/>
          <p:cNvSpPr/>
          <p:nvPr/>
        </p:nvSpPr>
        <p:spPr>
          <a:xfrm>
            <a:off x="2587873" y="3590202"/>
            <a:ext cx="455722" cy="48141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 sz="1000" b="1"/>
          </a:p>
        </p:txBody>
      </p:sp>
      <p:sp>
        <p:nvSpPr>
          <p:cNvPr id="208" name="오른쪽 화살표 207"/>
          <p:cNvSpPr/>
          <p:nvPr/>
        </p:nvSpPr>
        <p:spPr>
          <a:xfrm rot="16200000">
            <a:off x="1798931" y="4400283"/>
            <a:ext cx="137709" cy="98343"/>
          </a:xfrm>
          <a:prstGeom prst="rightArrow">
            <a:avLst>
              <a:gd name="adj1" fmla="val 38050"/>
              <a:gd name="adj2" fmla="val 76886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 sz="1000" b="1"/>
          </a:p>
        </p:txBody>
      </p:sp>
      <p:sp>
        <p:nvSpPr>
          <p:cNvPr id="209" name="오른쪽 화살표 208"/>
          <p:cNvSpPr/>
          <p:nvPr/>
        </p:nvSpPr>
        <p:spPr>
          <a:xfrm rot="16200000">
            <a:off x="3116248" y="4390387"/>
            <a:ext cx="137709" cy="98343"/>
          </a:xfrm>
          <a:prstGeom prst="rightArrow">
            <a:avLst>
              <a:gd name="adj1" fmla="val 38050"/>
              <a:gd name="adj2" fmla="val 76886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 sz="1000" b="1"/>
          </a:p>
        </p:txBody>
      </p:sp>
      <p:sp>
        <p:nvSpPr>
          <p:cNvPr id="210" name="직사각형 209"/>
          <p:cNvSpPr/>
          <p:nvPr/>
        </p:nvSpPr>
        <p:spPr>
          <a:xfrm>
            <a:off x="1271104" y="2679686"/>
            <a:ext cx="1124696" cy="2552526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/>
          </a:p>
        </p:txBody>
      </p:sp>
      <p:sp>
        <p:nvSpPr>
          <p:cNvPr id="211" name="직사각형 210"/>
          <p:cNvSpPr/>
          <p:nvPr/>
        </p:nvSpPr>
        <p:spPr>
          <a:xfrm>
            <a:off x="2469673" y="2679686"/>
            <a:ext cx="1631501" cy="2552526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/>
          </a:p>
        </p:txBody>
      </p:sp>
      <p:sp>
        <p:nvSpPr>
          <p:cNvPr id="212" name="직사각형 211"/>
          <p:cNvSpPr/>
          <p:nvPr/>
        </p:nvSpPr>
        <p:spPr>
          <a:xfrm>
            <a:off x="374154" y="2561521"/>
            <a:ext cx="3857117" cy="306360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/>
          </a:p>
        </p:txBody>
      </p:sp>
      <p:sp>
        <p:nvSpPr>
          <p:cNvPr id="214" name="직사각형 213"/>
          <p:cNvSpPr/>
          <p:nvPr/>
        </p:nvSpPr>
        <p:spPr>
          <a:xfrm>
            <a:off x="3067813" y="3101263"/>
            <a:ext cx="911445" cy="97019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 sz="1000" b="1"/>
          </a:p>
        </p:txBody>
      </p:sp>
      <p:sp>
        <p:nvSpPr>
          <p:cNvPr id="213" name="TextBox 212"/>
          <p:cNvSpPr txBox="1"/>
          <p:nvPr/>
        </p:nvSpPr>
        <p:spPr>
          <a:xfrm>
            <a:off x="2969203" y="4023723"/>
            <a:ext cx="1079389" cy="12226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lIns="36000" tIns="7200" rIns="36000" bIns="7200" rtlCol="0" anchor="ctr" anchorCtr="0">
            <a:spAutoFit/>
          </a:bodyPr>
          <a:lstStyle/>
          <a:p>
            <a:pPr algn="ctr"/>
            <a:r>
              <a:rPr lang="en-US" altLang="ko-KR" sz="700" b="1" dirty="0"/>
              <a:t>Reference_01 of Reference</a:t>
            </a:r>
            <a:endParaRPr lang="ko-KR" altLang="en-US" sz="700" b="1" dirty="0"/>
          </a:p>
        </p:txBody>
      </p:sp>
      <p:sp>
        <p:nvSpPr>
          <p:cNvPr id="257" name="직사각형 256"/>
          <p:cNvSpPr/>
          <p:nvPr/>
        </p:nvSpPr>
        <p:spPr>
          <a:xfrm>
            <a:off x="4660362" y="2556373"/>
            <a:ext cx="4072014" cy="306875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/>
          </a:p>
        </p:txBody>
      </p:sp>
      <p:sp>
        <p:nvSpPr>
          <p:cNvPr id="206" name="TextBox 205"/>
          <p:cNvSpPr txBox="1"/>
          <p:nvPr/>
        </p:nvSpPr>
        <p:spPr>
          <a:xfrm>
            <a:off x="1298768" y="5686893"/>
            <a:ext cx="16142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" b="1" dirty="0"/>
              <a:t>Concept of MC Padding</a:t>
            </a:r>
            <a:endParaRPr lang="ko-KR" altLang="en-US" sz="800" b="1" dirty="0"/>
          </a:p>
        </p:txBody>
      </p:sp>
      <p:sp>
        <p:nvSpPr>
          <p:cNvPr id="207" name="TextBox 206"/>
          <p:cNvSpPr txBox="1"/>
          <p:nvPr/>
        </p:nvSpPr>
        <p:spPr>
          <a:xfrm>
            <a:off x="5927064" y="5666749"/>
            <a:ext cx="16142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" b="1" dirty="0"/>
              <a:t>Implementation of MC Padding</a:t>
            </a:r>
            <a:endParaRPr lang="ko-KR" altLang="en-US" sz="800" b="1" dirty="0"/>
          </a:p>
        </p:txBody>
      </p:sp>
    </p:spTree>
    <p:extLst>
      <p:ext uri="{BB962C8B-B14F-4D97-AF65-F5344CB8AC3E}">
        <p14:creationId xmlns:p14="http://schemas.microsoft.com/office/powerpoint/2010/main" val="1790180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>
                <a:sym typeface="Wingdings" panose="05000000000000000000" pitchFamily="2" charset="2"/>
              </a:rPr>
              <a:t>Simplified </a:t>
            </a:r>
            <a:r>
              <a:rPr lang="en-US" altLang="ko-KR" dirty="0" smtClean="0">
                <a:sym typeface="Wingdings" panose="05000000000000000000" pitchFamily="2" charset="2"/>
              </a:rPr>
              <a:t>OBMC</a:t>
            </a:r>
            <a:endParaRPr lang="en-US" altLang="ko-KR" dirty="0">
              <a:sym typeface="Wingdings" panose="05000000000000000000" pitchFamily="2" charset="2"/>
            </a:endParaRPr>
          </a:p>
          <a:p>
            <a:pPr lvl="1"/>
            <a:r>
              <a:rPr lang="en-US" altLang="ko-KR" sz="1400" dirty="0">
                <a:sym typeface="Wingdings" panose="05000000000000000000" pitchFamily="2" charset="2"/>
              </a:rPr>
              <a:t>Always divided into sub-blocks(4x4) and apply OBMC even MVs are same or not available</a:t>
            </a:r>
          </a:p>
          <a:p>
            <a:pPr lvl="1"/>
            <a:r>
              <a:rPr lang="en-US" altLang="ko-KR" sz="1400" dirty="0">
                <a:sym typeface="Wingdings" panose="05000000000000000000" pitchFamily="2" charset="2"/>
              </a:rPr>
              <a:t>Weighted sum of 5 predictors from current and neighboring MVs (Above &amp; Left &amp; Below &amp; Right)</a:t>
            </a:r>
          </a:p>
          <a:p>
            <a:pPr lvl="2"/>
            <a:r>
              <a:rPr lang="en-US" altLang="ko-KR" sz="1200" dirty="0">
                <a:sym typeface="Wingdings" panose="05000000000000000000" pitchFamily="2" charset="2"/>
              </a:rPr>
              <a:t>Weighting table: H.263 like weighting: 4x4, 2x2  ( 2 line for each side for </a:t>
            </a:r>
            <a:r>
              <a:rPr lang="en-US" altLang="ko-KR" sz="1200" dirty="0" err="1">
                <a:sym typeface="Wingdings" panose="05000000000000000000" pitchFamily="2" charset="2"/>
              </a:rPr>
              <a:t>luma</a:t>
            </a:r>
            <a:r>
              <a:rPr lang="en-US" altLang="ko-KR" sz="1200" dirty="0">
                <a:sym typeface="Wingdings" panose="05000000000000000000" pitchFamily="2" charset="2"/>
              </a:rPr>
              <a:t>, 1 line for </a:t>
            </a:r>
            <a:r>
              <a:rPr lang="en-US" altLang="ko-KR" sz="1200" dirty="0" err="1">
                <a:sym typeface="Wingdings" panose="05000000000000000000" pitchFamily="2" charset="2"/>
              </a:rPr>
              <a:t>chroma</a:t>
            </a:r>
            <a:r>
              <a:rPr lang="en-US" altLang="ko-KR" sz="1200" dirty="0">
                <a:sym typeface="Wingdings" panose="05000000000000000000" pitchFamily="2" charset="2"/>
              </a:rPr>
              <a:t>)</a:t>
            </a:r>
          </a:p>
          <a:p>
            <a:pPr lvl="1"/>
            <a:r>
              <a:rPr lang="en-US" altLang="ko-KR" sz="1400" dirty="0">
                <a:sym typeface="Wingdings" panose="05000000000000000000" pitchFamily="2" charset="2"/>
              </a:rPr>
              <a:t>Process</a:t>
            </a:r>
          </a:p>
          <a:p>
            <a:pPr lvl="2"/>
            <a:r>
              <a:rPr lang="en-US" altLang="ko-KR" sz="12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Pred</a:t>
            </a:r>
            <a:r>
              <a:rPr lang="en-US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’=(</a:t>
            </a:r>
            <a:r>
              <a:rPr lang="en-US" altLang="ko-KR" sz="12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Pred</a:t>
            </a:r>
            <a:r>
              <a:rPr lang="en-US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(</a:t>
            </a:r>
            <a:r>
              <a:rPr lang="en-US" altLang="ko-KR" sz="12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mvC</a:t>
            </a:r>
            <a:r>
              <a:rPr lang="en-US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)*</a:t>
            </a:r>
            <a:r>
              <a:rPr lang="en-US" altLang="ko-KR" sz="12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wC</a:t>
            </a:r>
            <a:r>
              <a:rPr lang="en-US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+ </a:t>
            </a:r>
            <a:r>
              <a:rPr lang="en-US" altLang="ko-KR" sz="12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Pred</a:t>
            </a:r>
            <a:r>
              <a:rPr lang="en-US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(</a:t>
            </a:r>
            <a:r>
              <a:rPr lang="en-US" altLang="ko-KR" sz="12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mvA</a:t>
            </a:r>
            <a:r>
              <a:rPr lang="en-US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)*</a:t>
            </a:r>
            <a:r>
              <a:rPr lang="en-US" altLang="ko-KR" sz="12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wA</a:t>
            </a:r>
            <a:r>
              <a:rPr lang="en-US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+ </a:t>
            </a:r>
            <a:r>
              <a:rPr lang="en-US" altLang="ko-KR" sz="12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Pred</a:t>
            </a:r>
            <a:r>
              <a:rPr lang="en-US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(</a:t>
            </a:r>
            <a:r>
              <a:rPr lang="en-US" altLang="ko-KR" sz="12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mvL</a:t>
            </a:r>
            <a:r>
              <a:rPr lang="en-US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)*</a:t>
            </a:r>
            <a:r>
              <a:rPr lang="en-US" altLang="ko-KR" sz="12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wL</a:t>
            </a:r>
            <a:r>
              <a:rPr lang="en-US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+ </a:t>
            </a:r>
            <a:r>
              <a:rPr lang="en-US" altLang="ko-KR" sz="12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Pred</a:t>
            </a:r>
            <a:r>
              <a:rPr lang="en-US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(</a:t>
            </a:r>
            <a:r>
              <a:rPr lang="en-US" altLang="ko-KR" sz="12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mvB</a:t>
            </a:r>
            <a:r>
              <a:rPr lang="en-US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)*</a:t>
            </a:r>
            <a:r>
              <a:rPr lang="en-US" altLang="ko-KR" sz="12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wB</a:t>
            </a:r>
            <a:r>
              <a:rPr lang="en-US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+ </a:t>
            </a:r>
            <a:r>
              <a:rPr lang="en-US" altLang="ko-KR" sz="12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Pred</a:t>
            </a:r>
            <a:r>
              <a:rPr lang="en-US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(</a:t>
            </a:r>
            <a:r>
              <a:rPr lang="en-US" altLang="ko-KR" sz="12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mvR</a:t>
            </a:r>
            <a:r>
              <a:rPr lang="en-US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)*</a:t>
            </a:r>
            <a:r>
              <a:rPr lang="en-US" altLang="ko-KR" sz="12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wR</a:t>
            </a:r>
            <a:r>
              <a:rPr lang="en-US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+ offset) &gt;&gt; scale</a:t>
            </a:r>
          </a:p>
          <a:p>
            <a:pPr lvl="2"/>
            <a:r>
              <a:rPr lang="en-US" altLang="ko-KR" sz="1200" dirty="0">
                <a:sym typeface="Wingdings" panose="05000000000000000000" pitchFamily="2" charset="2"/>
              </a:rPr>
              <a:t>If neighboring MV is not available, </a:t>
            </a:r>
            <a:r>
              <a:rPr lang="en-US" altLang="ko-KR" sz="12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Pred</a:t>
            </a:r>
            <a:r>
              <a:rPr lang="en-US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(</a:t>
            </a:r>
            <a:r>
              <a:rPr lang="en-US" altLang="ko-KR" sz="12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mvX</a:t>
            </a:r>
            <a:r>
              <a:rPr lang="en-US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) = </a:t>
            </a:r>
            <a:r>
              <a:rPr lang="en-US" altLang="ko-KR" sz="12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Pred</a:t>
            </a:r>
            <a:r>
              <a:rPr lang="en-US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(</a:t>
            </a:r>
            <a:r>
              <a:rPr lang="en-US" altLang="ko-KR" sz="12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mvC</a:t>
            </a:r>
            <a:r>
              <a:rPr lang="en-US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),  </a:t>
            </a:r>
          </a:p>
          <a:p>
            <a:pPr lvl="3"/>
            <a:r>
              <a:rPr lang="en-US" altLang="ko-KR" sz="1000" dirty="0">
                <a:sym typeface="Wingdings" panose="05000000000000000000" pitchFamily="2" charset="2"/>
              </a:rPr>
              <a:t>where </a:t>
            </a:r>
            <a:r>
              <a:rPr lang="en-US" altLang="ko-KR" sz="10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X = A, L, B, R, offset = 1&lt;&lt;(scale-1), scale = 3</a:t>
            </a:r>
          </a:p>
          <a:p>
            <a:pPr lvl="1"/>
            <a:endParaRPr lang="en-US" altLang="ko-KR" dirty="0">
              <a:sym typeface="Wingdings" panose="05000000000000000000" pitchFamily="2" charset="2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Inter </a:t>
            </a:r>
            <a:r>
              <a:rPr lang="en-US" altLang="ko-KR" dirty="0" smtClean="0"/>
              <a:t>prediction</a:t>
            </a:r>
            <a:r>
              <a:rPr lang="en-US" dirty="0"/>
              <a:t> (J0025)</a:t>
            </a:r>
          </a:p>
        </p:txBody>
      </p:sp>
      <p:graphicFrame>
        <p:nvGraphicFramePr>
          <p:cNvPr id="41" name="Table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3487726"/>
              </p:ext>
            </p:extLst>
          </p:nvPr>
        </p:nvGraphicFramePr>
        <p:xfrm>
          <a:off x="716616" y="3544420"/>
          <a:ext cx="4691844" cy="19617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81974">
                  <a:extLst>
                    <a:ext uri="{9D8B030D-6E8A-4147-A177-3AD203B41FA5}">
                      <a16:colId xmlns="" xmlns:a16="http://schemas.microsoft.com/office/drawing/2014/main" val="2131158771"/>
                    </a:ext>
                  </a:extLst>
                </a:gridCol>
                <a:gridCol w="781974">
                  <a:extLst>
                    <a:ext uri="{9D8B030D-6E8A-4147-A177-3AD203B41FA5}">
                      <a16:colId xmlns="" xmlns:a16="http://schemas.microsoft.com/office/drawing/2014/main" val="4218528072"/>
                    </a:ext>
                  </a:extLst>
                </a:gridCol>
                <a:gridCol w="781974">
                  <a:extLst>
                    <a:ext uri="{9D8B030D-6E8A-4147-A177-3AD203B41FA5}">
                      <a16:colId xmlns="" xmlns:a16="http://schemas.microsoft.com/office/drawing/2014/main" val="2708196597"/>
                    </a:ext>
                  </a:extLst>
                </a:gridCol>
                <a:gridCol w="781974">
                  <a:extLst>
                    <a:ext uri="{9D8B030D-6E8A-4147-A177-3AD203B41FA5}">
                      <a16:colId xmlns="" xmlns:a16="http://schemas.microsoft.com/office/drawing/2014/main" val="2930152966"/>
                    </a:ext>
                  </a:extLst>
                </a:gridCol>
                <a:gridCol w="781974">
                  <a:extLst>
                    <a:ext uri="{9D8B030D-6E8A-4147-A177-3AD203B41FA5}">
                      <a16:colId xmlns="" xmlns:a16="http://schemas.microsoft.com/office/drawing/2014/main" val="2269084028"/>
                    </a:ext>
                  </a:extLst>
                </a:gridCol>
                <a:gridCol w="781974">
                  <a:extLst>
                    <a:ext uri="{9D8B030D-6E8A-4147-A177-3AD203B41FA5}">
                      <a16:colId xmlns="" xmlns:a16="http://schemas.microsoft.com/office/drawing/2014/main" val="2567808912"/>
                    </a:ext>
                  </a:extLst>
                </a:gridCol>
              </a:tblGrid>
              <a:tr h="220621">
                <a:tc>
                  <a:txBody>
                    <a:bodyPr/>
                    <a:lstStyle/>
                    <a:p>
                      <a:endParaRPr lang="en-US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wC</a:t>
                      </a:r>
                      <a:endParaRPr lang="en-US" sz="1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</a:t>
                      </a:r>
                      <a:endParaRPr lang="en-US" sz="1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wL</a:t>
                      </a:r>
                      <a:endParaRPr lang="en-US" sz="1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wB</a:t>
                      </a:r>
                      <a:endParaRPr lang="en-US" sz="1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wR</a:t>
                      </a:r>
                      <a:endParaRPr lang="en-US" sz="1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91112839"/>
                  </a:ext>
                </a:extLst>
              </a:tr>
              <a:tr h="858969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4x4 </a:t>
                      </a:r>
                    </a:p>
                    <a:p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luma</a:t>
                      </a:r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09527743"/>
                  </a:ext>
                </a:extLst>
              </a:tr>
              <a:tr h="858969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2x2 </a:t>
                      </a:r>
                    </a:p>
                    <a:p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chroma</a:t>
                      </a:r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="" xmlns:a16="http://schemas.microsoft.com/office/drawing/2014/main" val="3410889545"/>
                  </a:ext>
                </a:extLst>
              </a:tr>
            </a:tbl>
          </a:graphicData>
        </a:graphic>
      </p:graphicFrame>
      <p:grpSp>
        <p:nvGrpSpPr>
          <p:cNvPr id="42" name="Group 41"/>
          <p:cNvGrpSpPr/>
          <p:nvPr/>
        </p:nvGrpSpPr>
        <p:grpSpPr>
          <a:xfrm>
            <a:off x="1520028" y="3855321"/>
            <a:ext cx="3880292" cy="1440160"/>
            <a:chOff x="1115616" y="3356992"/>
            <a:chExt cx="3880292" cy="1440160"/>
          </a:xfrm>
        </p:grpSpPr>
        <p:sp>
          <p:nvSpPr>
            <p:cNvPr id="43" name="Rectangle 42"/>
            <p:cNvSpPr/>
            <p:nvPr/>
          </p:nvSpPr>
          <p:spPr>
            <a:xfrm>
              <a:off x="1115616" y="3356992"/>
              <a:ext cx="706055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050" dirty="0"/>
                <a:t>4,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5,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5,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4,</a:t>
              </a:r>
              <a:endParaRPr lang="ko-KR" altLang="en-US" sz="1050" b="1" dirty="0"/>
            </a:p>
            <a:p>
              <a:r>
                <a:rPr lang="en-US" altLang="ko-KR" sz="1050" dirty="0"/>
                <a:t>5,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6,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6,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5,</a:t>
              </a:r>
              <a:endParaRPr lang="ko-KR" altLang="en-US" sz="1050" b="1" dirty="0"/>
            </a:p>
            <a:p>
              <a:r>
                <a:rPr lang="en-US" altLang="ko-KR" sz="1050" dirty="0"/>
                <a:t>5,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6,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6,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5,</a:t>
              </a:r>
              <a:endParaRPr lang="ko-KR" altLang="en-US" sz="1050" b="1" dirty="0"/>
            </a:p>
            <a:p>
              <a:r>
                <a:rPr lang="en-US" altLang="ko-KR" sz="1050" dirty="0"/>
                <a:t>4,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5,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5,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4,</a:t>
              </a: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1889322" y="3356992"/>
              <a:ext cx="73919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050" dirty="0"/>
                <a:t>2,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2,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2,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2,</a:t>
              </a:r>
              <a:endParaRPr lang="ko-KR" altLang="en-US" sz="1050" b="1" dirty="0"/>
            </a:p>
            <a:p>
              <a:r>
                <a:rPr lang="en-US" altLang="ko-KR" sz="1050" dirty="0"/>
                <a:t>1,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1,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1,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1,</a:t>
              </a:r>
              <a:endParaRPr lang="ko-KR" altLang="en-US" sz="1050" b="1" dirty="0"/>
            </a:p>
            <a:p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endParaRPr lang="ko-KR" altLang="en-US" sz="1050" b="1" dirty="0"/>
            </a:p>
            <a:p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2696166" y="3356992"/>
              <a:ext cx="73919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050" dirty="0"/>
                <a:t>2,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1,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endParaRPr lang="ko-KR" altLang="en-US" sz="1050" b="1" dirty="0"/>
            </a:p>
            <a:p>
              <a:r>
                <a:rPr lang="en-US" altLang="ko-KR" sz="1050" dirty="0"/>
                <a:t>2,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1,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endParaRPr lang="ko-KR" altLang="en-US" sz="1050" b="1" dirty="0"/>
            </a:p>
            <a:p>
              <a:r>
                <a:rPr lang="en-US" altLang="ko-KR" sz="1050" dirty="0"/>
                <a:t>2,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1,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endParaRPr lang="ko-KR" altLang="en-US" sz="1050" b="1" dirty="0"/>
            </a:p>
            <a:p>
              <a:r>
                <a:rPr lang="en-US" altLang="ko-KR" sz="1050" dirty="0"/>
                <a:t>2,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1,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3472767" y="3356992"/>
              <a:ext cx="73919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endParaRPr lang="ko-KR" altLang="en-US" sz="1050" b="1" dirty="0"/>
            </a:p>
            <a:p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endParaRPr lang="ko-KR" altLang="en-US" sz="1050" b="1" dirty="0"/>
            </a:p>
            <a:p>
              <a:r>
                <a:rPr lang="en-US" altLang="ko-KR" sz="1050" dirty="0"/>
                <a:t>1,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1,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1,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1,</a:t>
              </a:r>
              <a:endParaRPr lang="ko-KR" altLang="en-US" sz="1050" b="1" dirty="0"/>
            </a:p>
            <a:p>
              <a:r>
                <a:rPr lang="en-US" altLang="ko-KR" sz="1050" dirty="0"/>
                <a:t>2,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2,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2,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2,</a:t>
              </a: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4256715" y="3356992"/>
              <a:ext cx="73919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1,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2,</a:t>
              </a:r>
              <a:endParaRPr lang="ko-KR" altLang="en-US" sz="1050" b="1" dirty="0"/>
            </a:p>
            <a:p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1,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2,</a:t>
              </a:r>
              <a:endParaRPr lang="ko-KR" altLang="en-US" sz="1050" b="1" dirty="0"/>
            </a:p>
            <a:p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1,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2,</a:t>
              </a:r>
              <a:endParaRPr lang="ko-KR" altLang="en-US" sz="1050" b="1" dirty="0"/>
            </a:p>
            <a:p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1,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2,</a:t>
              </a: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1299023" y="4381654"/>
              <a:ext cx="464665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050" dirty="0"/>
                <a:t>4,4,</a:t>
              </a:r>
              <a:endParaRPr lang="ko-KR" altLang="en-US" sz="1050" b="1" dirty="0"/>
            </a:p>
            <a:p>
              <a:r>
                <a:rPr lang="en-US" altLang="ko-KR" sz="1050" dirty="0"/>
                <a:t>4,4,</a:t>
              </a: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2105821" y="4381654"/>
              <a:ext cx="377947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050" dirty="0"/>
                <a:t>2,2,</a:t>
              </a:r>
              <a:endParaRPr lang="ko-KR" altLang="en-US" sz="1050" b="1" dirty="0"/>
            </a:p>
            <a:p>
              <a:r>
                <a:rPr lang="en-US" altLang="ko-KR" sz="1050" dirty="0"/>
                <a:t>0,0,</a:t>
              </a: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2843808" y="4381654"/>
              <a:ext cx="373878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050" dirty="0"/>
                <a:t>2,0,</a:t>
              </a:r>
              <a:endParaRPr lang="ko-KR" altLang="en-US" sz="1050" b="1" dirty="0"/>
            </a:p>
            <a:p>
              <a:r>
                <a:rPr lang="en-US" altLang="ko-KR" sz="1050" dirty="0"/>
                <a:t>2,0,</a:t>
              </a: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3690553" y="4381654"/>
              <a:ext cx="449399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050" dirty="0"/>
                <a:t>0,0,</a:t>
              </a:r>
              <a:endParaRPr lang="ko-KR" altLang="en-US" sz="1050" b="1" dirty="0"/>
            </a:p>
            <a:p>
              <a:r>
                <a:rPr lang="en-US" altLang="ko-KR" sz="1050" dirty="0"/>
                <a:t>2,2,</a:t>
              </a: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427984" y="4381654"/>
              <a:ext cx="537357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050" dirty="0"/>
                <a:t>0,2,</a:t>
              </a:r>
              <a:endParaRPr lang="ko-KR" altLang="en-US" sz="1050" b="1" dirty="0"/>
            </a:p>
            <a:p>
              <a:r>
                <a:rPr lang="en-US" altLang="ko-KR" sz="1050" dirty="0"/>
                <a:t>0,2,</a:t>
              </a: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5938871" y="3427016"/>
            <a:ext cx="3024336" cy="2376264"/>
            <a:chOff x="5940152" y="692696"/>
            <a:chExt cx="3024336" cy="2376264"/>
          </a:xfrm>
        </p:grpSpPr>
        <p:sp>
          <p:nvSpPr>
            <p:cNvPr id="55" name="Rectangle 54"/>
            <p:cNvSpPr/>
            <p:nvPr/>
          </p:nvSpPr>
          <p:spPr>
            <a:xfrm>
              <a:off x="6372200" y="704923"/>
              <a:ext cx="432048" cy="43204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6" name="Rectangle 55"/>
            <p:cNvSpPr/>
            <p:nvPr/>
          </p:nvSpPr>
          <p:spPr>
            <a:xfrm>
              <a:off x="6804248" y="704923"/>
              <a:ext cx="432048" cy="432048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7" name="Rectangle 56"/>
            <p:cNvSpPr/>
            <p:nvPr/>
          </p:nvSpPr>
          <p:spPr>
            <a:xfrm>
              <a:off x="7236296" y="704923"/>
              <a:ext cx="432048" cy="432048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8" name="Rectangle 57"/>
            <p:cNvSpPr/>
            <p:nvPr/>
          </p:nvSpPr>
          <p:spPr>
            <a:xfrm>
              <a:off x="7668344" y="704923"/>
              <a:ext cx="432048" cy="432048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9" name="Rectangle 58"/>
            <p:cNvSpPr/>
            <p:nvPr/>
          </p:nvSpPr>
          <p:spPr>
            <a:xfrm>
              <a:off x="6372200" y="1136971"/>
              <a:ext cx="432048" cy="432048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0" name="Rectangle 59"/>
            <p:cNvSpPr/>
            <p:nvPr/>
          </p:nvSpPr>
          <p:spPr>
            <a:xfrm>
              <a:off x="6804248" y="1136971"/>
              <a:ext cx="432048" cy="43204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" name="Rectangle 60"/>
            <p:cNvSpPr/>
            <p:nvPr/>
          </p:nvSpPr>
          <p:spPr>
            <a:xfrm>
              <a:off x="7236296" y="1136971"/>
              <a:ext cx="432048" cy="432048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" name="Rectangle 61"/>
            <p:cNvSpPr/>
            <p:nvPr/>
          </p:nvSpPr>
          <p:spPr>
            <a:xfrm>
              <a:off x="7668344" y="1136971"/>
              <a:ext cx="432048" cy="432048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" name="Rectangle 62"/>
            <p:cNvSpPr/>
            <p:nvPr/>
          </p:nvSpPr>
          <p:spPr>
            <a:xfrm>
              <a:off x="6372200" y="1569019"/>
              <a:ext cx="432048" cy="43204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" name="Rectangle 63"/>
            <p:cNvSpPr/>
            <p:nvPr/>
          </p:nvSpPr>
          <p:spPr>
            <a:xfrm>
              <a:off x="6804248" y="1569019"/>
              <a:ext cx="432048" cy="432048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5" name="Rectangle 64"/>
            <p:cNvSpPr/>
            <p:nvPr/>
          </p:nvSpPr>
          <p:spPr>
            <a:xfrm>
              <a:off x="7236296" y="1569019"/>
              <a:ext cx="432048" cy="432048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6" name="Rectangle 65"/>
            <p:cNvSpPr/>
            <p:nvPr/>
          </p:nvSpPr>
          <p:spPr>
            <a:xfrm>
              <a:off x="7668344" y="1569019"/>
              <a:ext cx="432048" cy="432048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7" name="Rectangle 66"/>
            <p:cNvSpPr/>
            <p:nvPr/>
          </p:nvSpPr>
          <p:spPr>
            <a:xfrm>
              <a:off x="6372200" y="2001067"/>
              <a:ext cx="432048" cy="432048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8" name="Rectangle 67"/>
            <p:cNvSpPr/>
            <p:nvPr/>
          </p:nvSpPr>
          <p:spPr>
            <a:xfrm>
              <a:off x="6804248" y="2001067"/>
              <a:ext cx="432048" cy="432048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9" name="Rectangle 68"/>
            <p:cNvSpPr/>
            <p:nvPr/>
          </p:nvSpPr>
          <p:spPr>
            <a:xfrm>
              <a:off x="7236296" y="2001067"/>
              <a:ext cx="432048" cy="432048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0" name="Rectangle 69"/>
            <p:cNvSpPr/>
            <p:nvPr/>
          </p:nvSpPr>
          <p:spPr>
            <a:xfrm>
              <a:off x="7668344" y="2001067"/>
              <a:ext cx="432048" cy="432048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71" name="Straight Connector 70"/>
            <p:cNvCxnSpPr/>
            <p:nvPr/>
          </p:nvCxnSpPr>
          <p:spPr>
            <a:xfrm flipV="1">
              <a:off x="6379702" y="703428"/>
              <a:ext cx="2584786" cy="1495"/>
            </a:xfrm>
            <a:prstGeom prst="line">
              <a:avLst/>
            </a:prstGeom>
            <a:ln w="222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Rectangle 71"/>
            <p:cNvSpPr/>
            <p:nvPr/>
          </p:nvSpPr>
          <p:spPr>
            <a:xfrm>
              <a:off x="5940152" y="1138260"/>
              <a:ext cx="432048" cy="43204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73" name="Straight Connector 72"/>
            <p:cNvCxnSpPr/>
            <p:nvPr/>
          </p:nvCxnSpPr>
          <p:spPr>
            <a:xfrm>
              <a:off x="6372200" y="692696"/>
              <a:ext cx="0" cy="2376264"/>
            </a:xfrm>
            <a:prstGeom prst="line">
              <a:avLst/>
            </a:prstGeom>
            <a:ln w="222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4" name="Group 73"/>
            <p:cNvGrpSpPr/>
            <p:nvPr/>
          </p:nvGrpSpPr>
          <p:grpSpPr>
            <a:xfrm>
              <a:off x="7236296" y="1570308"/>
              <a:ext cx="1296144" cy="1296144"/>
              <a:chOff x="7524328" y="5373216"/>
              <a:chExt cx="1296144" cy="1296144"/>
            </a:xfrm>
          </p:grpSpPr>
          <p:sp>
            <p:nvSpPr>
              <p:cNvPr id="86" name="Rectangle 85"/>
              <p:cNvSpPr/>
              <p:nvPr/>
            </p:nvSpPr>
            <p:spPr>
              <a:xfrm>
                <a:off x="7524328" y="5805264"/>
                <a:ext cx="432048" cy="432048"/>
              </a:xfrm>
              <a:prstGeom prst="rect">
                <a:avLst/>
              </a:prstGeom>
              <a:solidFill>
                <a:srgbClr val="8CE8EA">
                  <a:alpha val="42000"/>
                </a:srgbClr>
              </a:solidFill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7" name="Rectangle 86"/>
              <p:cNvSpPr/>
              <p:nvPr/>
            </p:nvSpPr>
            <p:spPr>
              <a:xfrm>
                <a:off x="7956376" y="5805264"/>
                <a:ext cx="432048" cy="432048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8" name="Rectangle 87"/>
              <p:cNvSpPr/>
              <p:nvPr/>
            </p:nvSpPr>
            <p:spPr>
              <a:xfrm>
                <a:off x="8388424" y="5803975"/>
                <a:ext cx="432048" cy="432048"/>
              </a:xfrm>
              <a:prstGeom prst="rect">
                <a:avLst/>
              </a:prstGeom>
              <a:solidFill>
                <a:srgbClr val="8CE8EA">
                  <a:alpha val="42000"/>
                </a:srgbClr>
              </a:solidFill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9" name="Rectangle 88"/>
              <p:cNvSpPr/>
              <p:nvPr/>
            </p:nvSpPr>
            <p:spPr>
              <a:xfrm>
                <a:off x="7956376" y="6237312"/>
                <a:ext cx="432048" cy="432048"/>
              </a:xfrm>
              <a:prstGeom prst="rect">
                <a:avLst/>
              </a:prstGeom>
              <a:solidFill>
                <a:srgbClr val="8CE8EA">
                  <a:alpha val="42000"/>
                </a:srgbClr>
              </a:solidFill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0" name="Rectangle 89"/>
              <p:cNvSpPr/>
              <p:nvPr/>
            </p:nvSpPr>
            <p:spPr>
              <a:xfrm>
                <a:off x="7956376" y="5373216"/>
                <a:ext cx="432048" cy="432048"/>
              </a:xfrm>
              <a:prstGeom prst="rect">
                <a:avLst/>
              </a:prstGeom>
              <a:solidFill>
                <a:srgbClr val="8CE8EA">
                  <a:alpha val="42000"/>
                </a:srgbClr>
              </a:solidFill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75" name="Group 74"/>
            <p:cNvGrpSpPr/>
            <p:nvPr/>
          </p:nvGrpSpPr>
          <p:grpSpPr>
            <a:xfrm>
              <a:off x="5940152" y="703428"/>
              <a:ext cx="1368152" cy="1296145"/>
              <a:chOff x="4067944" y="703428"/>
              <a:chExt cx="1368152" cy="1296145"/>
            </a:xfrm>
          </p:grpSpPr>
          <p:sp>
            <p:nvSpPr>
              <p:cNvPr id="76" name="Rectangle 75"/>
              <p:cNvSpPr/>
              <p:nvPr/>
            </p:nvSpPr>
            <p:spPr>
              <a:xfrm>
                <a:off x="4499992" y="1335732"/>
                <a:ext cx="432048" cy="663841"/>
              </a:xfrm>
              <a:prstGeom prst="rect">
                <a:avLst/>
              </a:prstGeom>
              <a:solidFill>
                <a:srgbClr val="FFC000">
                  <a:alpha val="50000"/>
                </a:srgbClr>
              </a:solidFill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4499992" y="703428"/>
                <a:ext cx="432048" cy="632303"/>
              </a:xfrm>
              <a:prstGeom prst="rect">
                <a:avLst/>
              </a:prstGeom>
              <a:solidFill>
                <a:srgbClr val="C00000">
                  <a:alpha val="30000"/>
                </a:srgbClr>
              </a:solidFill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8" name="Rectangle 77"/>
              <p:cNvSpPr/>
              <p:nvPr/>
            </p:nvSpPr>
            <p:spPr>
              <a:xfrm>
                <a:off x="4499992" y="1135477"/>
                <a:ext cx="432048" cy="432048"/>
              </a:xfrm>
              <a:prstGeom prst="rect">
                <a:avLst/>
              </a:prstGeom>
              <a:solidFill>
                <a:schemeClr val="accent4">
                  <a:alpha val="50000"/>
                </a:schemeClr>
              </a:solidFill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4716016" y="1135477"/>
                <a:ext cx="648072" cy="432048"/>
              </a:xfrm>
              <a:prstGeom prst="rect">
                <a:avLst/>
              </a:prstGeom>
              <a:solidFill>
                <a:srgbClr val="00B0F0">
                  <a:alpha val="50000"/>
                </a:srgbClr>
              </a:solidFill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4067944" y="1136766"/>
                <a:ext cx="648072" cy="432048"/>
              </a:xfrm>
              <a:prstGeom prst="rect">
                <a:avLst/>
              </a:prstGeom>
              <a:solidFill>
                <a:srgbClr val="92D050">
                  <a:alpha val="50000"/>
                </a:srgbClr>
              </a:solidFill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1" name="TextBox 80"/>
              <p:cNvSpPr txBox="1"/>
              <p:nvPr/>
            </p:nvSpPr>
            <p:spPr>
              <a:xfrm>
                <a:off x="4499992" y="810842"/>
                <a:ext cx="504056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050" i="1" dirty="0" err="1"/>
                  <a:t>mvA</a:t>
                </a:r>
                <a:endParaRPr lang="ko-KR" altLang="en-US" sz="1050" i="1" dirty="0"/>
              </a:p>
            </p:txBody>
          </p:sp>
          <p:sp>
            <p:nvSpPr>
              <p:cNvPr id="82" name="TextBox 81"/>
              <p:cNvSpPr txBox="1"/>
              <p:nvPr/>
            </p:nvSpPr>
            <p:spPr>
              <a:xfrm>
                <a:off x="4067944" y="1208774"/>
                <a:ext cx="504056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050" i="1" dirty="0" err="1"/>
                  <a:t>mvL</a:t>
                </a:r>
                <a:endParaRPr lang="ko-KR" altLang="en-US" sz="1050" i="1" dirty="0"/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4932040" y="1208774"/>
                <a:ext cx="504056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050" i="1" dirty="0" err="1"/>
                  <a:t>mvR</a:t>
                </a:r>
                <a:endParaRPr lang="ko-KR" altLang="en-US" sz="1050" i="1" dirty="0"/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4499992" y="1208774"/>
                <a:ext cx="504056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050" i="1" dirty="0" err="1"/>
                  <a:t>mvC</a:t>
                </a:r>
                <a:endParaRPr lang="ko-KR" altLang="en-US" sz="1050" i="1" dirty="0"/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4499992" y="1676438"/>
                <a:ext cx="465349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050" i="1" dirty="0" err="1"/>
                  <a:t>mvB</a:t>
                </a:r>
                <a:endParaRPr lang="ko-KR" altLang="en-US" sz="1050" i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1723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Motion Vector Difference Sign Derivation</a:t>
            </a:r>
          </a:p>
          <a:p>
            <a:pPr lvl="1"/>
            <a:r>
              <a:rPr lang="en-US" altLang="ko-KR" dirty="0" smtClean="0"/>
              <a:t>Concept: instead of signaling MVD signs in EP mode, MVD signs are sorted and coded with context model</a:t>
            </a:r>
          </a:p>
          <a:p>
            <a:pPr lvl="1"/>
            <a:endParaRPr lang="en-US" altLang="ko-KR" sz="1400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Inter prediction (J0025)</a:t>
            </a:r>
            <a:endParaRPr lang="ko-KR" altLang="en-US" dirty="0"/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659908" y="2286213"/>
            <a:ext cx="4787900" cy="3722364"/>
            <a:chOff x="0" y="0"/>
            <a:chExt cx="47879" cy="37242"/>
          </a:xfrm>
        </p:grpSpPr>
        <p:sp>
          <p:nvSpPr>
            <p:cNvPr id="5" name="Rectangle 4"/>
            <p:cNvSpPr>
              <a:spLocks noChangeArrowheads="1"/>
            </p:cNvSpPr>
            <p:nvPr/>
          </p:nvSpPr>
          <p:spPr bwMode="auto">
            <a:xfrm>
              <a:off x="2794" y="22179"/>
              <a:ext cx="5297" cy="5000"/>
            </a:xfrm>
            <a:prstGeom prst="rect">
              <a:avLst/>
            </a:prstGeom>
            <a:noFill/>
            <a:ln w="25400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6" name="TextBox 55"/>
            <p:cNvSpPr txBox="1">
              <a:spLocks noChangeArrowheads="1"/>
            </p:cNvSpPr>
            <p:nvPr/>
          </p:nvSpPr>
          <p:spPr bwMode="auto">
            <a:xfrm>
              <a:off x="33362" y="21838"/>
              <a:ext cx="14517" cy="2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fontAlgn="base">
                <a:spcBef>
                  <a:spcPts val="375"/>
                </a:spcBef>
                <a:spcAft>
                  <a:spcPts val="0"/>
                </a:spcAft>
              </a:pPr>
              <a:r>
                <a:rPr lang="en-CA" sz="1050" kern="12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MVD </a:t>
              </a:r>
              <a:r>
                <a:rPr lang="en-CA" sz="1000">
                  <a:effectLst/>
                  <a:latin typeface="Arial" panose="020B0604020202020204" pitchFamily="34" charset="0"/>
                  <a:ea typeface="SimSun" panose="02010600030101010101" pitchFamily="2" charset="-122"/>
                </a:rPr>
                <a:t>candidates</a:t>
              </a:r>
              <a:endParaRPr lang="zh-CN" sz="1000">
                <a:effectLst/>
                <a:latin typeface="Arial" panose="020B0604020202020204" pitchFamily="34" charset="0"/>
                <a:ea typeface="SimSun" panose="02010600030101010101" pitchFamily="2" charset="-122"/>
              </a:endParaRPr>
            </a:p>
          </p:txBody>
        </p:sp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1470" y="20929"/>
              <a:ext cx="6621" cy="6250"/>
              <a:chOff x="1470" y="20929"/>
              <a:chExt cx="11430" cy="11430"/>
            </a:xfrm>
          </p:grpSpPr>
          <p:sp>
            <p:nvSpPr>
              <p:cNvPr id="37" name="Rectangle 36"/>
              <p:cNvSpPr>
                <a:spLocks noChangeArrowheads="1"/>
              </p:cNvSpPr>
              <p:nvPr/>
            </p:nvSpPr>
            <p:spPr bwMode="auto">
              <a:xfrm>
                <a:off x="3756" y="20929"/>
                <a:ext cx="9144" cy="2286"/>
              </a:xfrm>
              <a:prstGeom prst="rect">
                <a:avLst/>
              </a:prstGeom>
              <a:pattFill prst="wdUpDiag">
                <a:fgClr>
                  <a:schemeClr val="tx1">
                    <a:lumMod val="100000"/>
                    <a:lumOff val="0"/>
                  </a:schemeClr>
                </a:fgClr>
                <a:bgClr>
                  <a:schemeClr val="bg1">
                    <a:lumMod val="100000"/>
                    <a:lumOff val="0"/>
                  </a:schemeClr>
                </a:bgClr>
              </a:pattFill>
              <a:ln w="25400">
                <a:solidFill>
                  <a:schemeClr val="tx1">
                    <a:lumMod val="100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8" name="Rectangle 37"/>
              <p:cNvSpPr>
                <a:spLocks noChangeArrowheads="1"/>
              </p:cNvSpPr>
              <p:nvPr/>
            </p:nvSpPr>
            <p:spPr bwMode="auto">
              <a:xfrm>
                <a:off x="1470" y="23215"/>
                <a:ext cx="2286" cy="9144"/>
              </a:xfrm>
              <a:prstGeom prst="rect">
                <a:avLst/>
              </a:prstGeom>
              <a:pattFill prst="wdDnDiag">
                <a:fgClr>
                  <a:schemeClr val="tx1">
                    <a:lumMod val="100000"/>
                    <a:lumOff val="0"/>
                  </a:schemeClr>
                </a:fgClr>
                <a:bgClr>
                  <a:schemeClr val="bg1">
                    <a:lumMod val="100000"/>
                    <a:lumOff val="0"/>
                  </a:schemeClr>
                </a:bgClr>
              </a:pattFill>
              <a:ln w="25400">
                <a:solidFill>
                  <a:schemeClr val="tx1">
                    <a:lumMod val="100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10702" y="3557"/>
              <a:ext cx="6620" cy="6250"/>
              <a:chOff x="10702" y="3557"/>
              <a:chExt cx="11430" cy="11430"/>
            </a:xfrm>
          </p:grpSpPr>
          <p:sp>
            <p:nvSpPr>
              <p:cNvPr id="35" name="Rectangle 34"/>
              <p:cNvSpPr>
                <a:spLocks noChangeArrowheads="1"/>
              </p:cNvSpPr>
              <p:nvPr/>
            </p:nvSpPr>
            <p:spPr bwMode="auto">
              <a:xfrm>
                <a:off x="12988" y="3557"/>
                <a:ext cx="9144" cy="2286"/>
              </a:xfrm>
              <a:prstGeom prst="rect">
                <a:avLst/>
              </a:prstGeom>
              <a:pattFill prst="wdUpDiag">
                <a:fgClr>
                  <a:schemeClr val="tx1">
                    <a:lumMod val="100000"/>
                    <a:lumOff val="0"/>
                  </a:schemeClr>
                </a:fgClr>
                <a:bgClr>
                  <a:schemeClr val="bg1">
                    <a:lumMod val="100000"/>
                    <a:lumOff val="0"/>
                  </a:schemeClr>
                </a:bgClr>
              </a:pattFill>
              <a:ln w="25400">
                <a:solidFill>
                  <a:schemeClr val="tx1">
                    <a:lumMod val="100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" name="Rectangle 35"/>
              <p:cNvSpPr>
                <a:spLocks noChangeArrowheads="1"/>
              </p:cNvSpPr>
              <p:nvPr/>
            </p:nvSpPr>
            <p:spPr bwMode="auto">
              <a:xfrm>
                <a:off x="10702" y="5843"/>
                <a:ext cx="2286" cy="9144"/>
              </a:xfrm>
              <a:prstGeom prst="rect">
                <a:avLst/>
              </a:prstGeom>
              <a:pattFill prst="wdDnDiag">
                <a:fgClr>
                  <a:schemeClr val="tx1">
                    <a:lumMod val="100000"/>
                    <a:lumOff val="0"/>
                  </a:schemeClr>
                </a:fgClr>
                <a:bgClr>
                  <a:schemeClr val="bg1">
                    <a:lumMod val="100000"/>
                    <a:lumOff val="0"/>
                  </a:schemeClr>
                </a:bgClr>
              </a:pattFill>
              <a:ln w="25400">
                <a:solidFill>
                  <a:schemeClr val="tx1">
                    <a:lumMod val="100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1294" y="3557"/>
              <a:ext cx="6620" cy="6250"/>
              <a:chOff x="21294" y="3557"/>
              <a:chExt cx="11430" cy="11430"/>
            </a:xfrm>
          </p:grpSpPr>
          <p:sp>
            <p:nvSpPr>
              <p:cNvPr id="33" name="Rectangle 32"/>
              <p:cNvSpPr>
                <a:spLocks noChangeArrowheads="1"/>
              </p:cNvSpPr>
              <p:nvPr/>
            </p:nvSpPr>
            <p:spPr bwMode="auto">
              <a:xfrm>
                <a:off x="23580" y="3557"/>
                <a:ext cx="9144" cy="2286"/>
              </a:xfrm>
              <a:prstGeom prst="rect">
                <a:avLst/>
              </a:prstGeom>
              <a:pattFill prst="wdUpDiag">
                <a:fgClr>
                  <a:schemeClr val="tx1">
                    <a:lumMod val="100000"/>
                    <a:lumOff val="0"/>
                  </a:schemeClr>
                </a:fgClr>
                <a:bgClr>
                  <a:schemeClr val="bg1">
                    <a:lumMod val="100000"/>
                    <a:lumOff val="0"/>
                  </a:schemeClr>
                </a:bgClr>
              </a:pattFill>
              <a:ln w="25400">
                <a:solidFill>
                  <a:schemeClr val="tx1">
                    <a:lumMod val="100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" name="Rectangle 33"/>
              <p:cNvSpPr>
                <a:spLocks noChangeArrowheads="1"/>
              </p:cNvSpPr>
              <p:nvPr/>
            </p:nvSpPr>
            <p:spPr bwMode="auto">
              <a:xfrm>
                <a:off x="21294" y="5843"/>
                <a:ext cx="2286" cy="9144"/>
              </a:xfrm>
              <a:prstGeom prst="rect">
                <a:avLst/>
              </a:prstGeom>
              <a:pattFill prst="wdDnDiag">
                <a:fgClr>
                  <a:schemeClr val="tx1">
                    <a:lumMod val="100000"/>
                    <a:lumOff val="0"/>
                  </a:schemeClr>
                </a:fgClr>
                <a:bgClr>
                  <a:schemeClr val="bg1">
                    <a:lumMod val="100000"/>
                    <a:lumOff val="0"/>
                  </a:schemeClr>
                </a:bgClr>
              </a:pattFill>
              <a:ln w="25400">
                <a:solidFill>
                  <a:schemeClr val="tx1">
                    <a:lumMod val="100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21294" y="10824"/>
              <a:ext cx="6620" cy="6250"/>
              <a:chOff x="21294" y="10824"/>
              <a:chExt cx="11430" cy="11430"/>
            </a:xfrm>
          </p:grpSpPr>
          <p:sp>
            <p:nvSpPr>
              <p:cNvPr id="31" name="Rectangle 30"/>
              <p:cNvSpPr>
                <a:spLocks noChangeArrowheads="1"/>
              </p:cNvSpPr>
              <p:nvPr/>
            </p:nvSpPr>
            <p:spPr bwMode="auto">
              <a:xfrm>
                <a:off x="23580" y="10824"/>
                <a:ext cx="9144" cy="2286"/>
              </a:xfrm>
              <a:prstGeom prst="rect">
                <a:avLst/>
              </a:prstGeom>
              <a:pattFill prst="wdUpDiag">
                <a:fgClr>
                  <a:schemeClr val="tx1">
                    <a:lumMod val="100000"/>
                    <a:lumOff val="0"/>
                  </a:schemeClr>
                </a:fgClr>
                <a:bgClr>
                  <a:schemeClr val="bg1">
                    <a:lumMod val="100000"/>
                    <a:lumOff val="0"/>
                  </a:schemeClr>
                </a:bgClr>
              </a:pattFill>
              <a:ln w="25400">
                <a:solidFill>
                  <a:schemeClr val="tx1">
                    <a:lumMod val="100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" name="Rectangle 31"/>
              <p:cNvSpPr>
                <a:spLocks noChangeArrowheads="1"/>
              </p:cNvSpPr>
              <p:nvPr/>
            </p:nvSpPr>
            <p:spPr bwMode="auto">
              <a:xfrm>
                <a:off x="21294" y="13110"/>
                <a:ext cx="2286" cy="9144"/>
              </a:xfrm>
              <a:prstGeom prst="rect">
                <a:avLst/>
              </a:prstGeom>
              <a:pattFill prst="wdDnDiag">
                <a:fgClr>
                  <a:schemeClr val="tx1">
                    <a:lumMod val="100000"/>
                    <a:lumOff val="0"/>
                  </a:schemeClr>
                </a:fgClr>
                <a:bgClr>
                  <a:schemeClr val="bg1">
                    <a:lumMod val="100000"/>
                    <a:lumOff val="0"/>
                  </a:schemeClr>
                </a:bgClr>
              </a:pattFill>
              <a:ln w="25400">
                <a:solidFill>
                  <a:schemeClr val="tx1">
                    <a:lumMod val="100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" name="Group 10"/>
            <p:cNvGrpSpPr>
              <a:grpSpLocks/>
            </p:cNvGrpSpPr>
            <p:nvPr/>
          </p:nvGrpSpPr>
          <p:grpSpPr bwMode="auto">
            <a:xfrm>
              <a:off x="10702" y="10824"/>
              <a:ext cx="6620" cy="6250"/>
              <a:chOff x="10702" y="10824"/>
              <a:chExt cx="11430" cy="11430"/>
            </a:xfrm>
          </p:grpSpPr>
          <p:sp>
            <p:nvSpPr>
              <p:cNvPr id="29" name="Rectangle 28"/>
              <p:cNvSpPr>
                <a:spLocks noChangeArrowheads="1"/>
              </p:cNvSpPr>
              <p:nvPr/>
            </p:nvSpPr>
            <p:spPr bwMode="auto">
              <a:xfrm>
                <a:off x="12988" y="10824"/>
                <a:ext cx="9144" cy="2286"/>
              </a:xfrm>
              <a:prstGeom prst="rect">
                <a:avLst/>
              </a:prstGeom>
              <a:pattFill prst="wdUpDiag">
                <a:fgClr>
                  <a:schemeClr val="tx1">
                    <a:lumMod val="100000"/>
                    <a:lumOff val="0"/>
                  </a:schemeClr>
                </a:fgClr>
                <a:bgClr>
                  <a:schemeClr val="bg1">
                    <a:lumMod val="100000"/>
                    <a:lumOff val="0"/>
                  </a:schemeClr>
                </a:bgClr>
              </a:pattFill>
              <a:ln w="25400">
                <a:solidFill>
                  <a:schemeClr val="tx1">
                    <a:lumMod val="100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0" name="Rectangle 29"/>
              <p:cNvSpPr>
                <a:spLocks noChangeArrowheads="1"/>
              </p:cNvSpPr>
              <p:nvPr/>
            </p:nvSpPr>
            <p:spPr bwMode="auto">
              <a:xfrm>
                <a:off x="10702" y="13110"/>
                <a:ext cx="2286" cy="9144"/>
              </a:xfrm>
              <a:prstGeom prst="rect">
                <a:avLst/>
              </a:prstGeom>
              <a:pattFill prst="wdDnDiag">
                <a:fgClr>
                  <a:schemeClr val="tx1">
                    <a:lumMod val="100000"/>
                    <a:lumOff val="0"/>
                  </a:schemeClr>
                </a:fgClr>
                <a:bgClr>
                  <a:schemeClr val="bg1">
                    <a:lumMod val="100000"/>
                    <a:lumOff val="0"/>
                  </a:schemeClr>
                </a:bgClr>
              </a:pattFill>
              <a:ln w="25400">
                <a:solidFill>
                  <a:schemeClr val="tx1">
                    <a:lumMod val="100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Group 12"/>
            <p:cNvGrpSpPr>
              <a:grpSpLocks/>
            </p:cNvGrpSpPr>
            <p:nvPr/>
          </p:nvGrpSpPr>
          <p:grpSpPr bwMode="auto">
            <a:xfrm>
              <a:off x="14273" y="7175"/>
              <a:ext cx="11028" cy="7500"/>
              <a:chOff x="14273" y="7175"/>
              <a:chExt cx="19038" cy="13716"/>
            </a:xfrm>
          </p:grpSpPr>
          <p:cxnSp>
            <p:nvCxnSpPr>
              <p:cNvPr id="25" name="Straight Arrow Connector 24"/>
              <p:cNvCxnSpPr>
                <a:cxnSpLocks noChangeShapeType="1"/>
              </p:cNvCxnSpPr>
              <p:nvPr/>
            </p:nvCxnSpPr>
            <p:spPr bwMode="auto">
              <a:xfrm flipH="1" flipV="1">
                <a:off x="14273" y="7175"/>
                <a:ext cx="9519" cy="6858"/>
              </a:xfrm>
              <a:prstGeom prst="straightConnector1">
                <a:avLst/>
              </a:prstGeom>
              <a:noFill/>
              <a:ln w="12700">
                <a:solidFill>
                  <a:srgbClr val="00B0F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6" name="Straight Arrow Connector 25"/>
              <p:cNvCxnSpPr>
                <a:cxnSpLocks noChangeShapeType="1"/>
              </p:cNvCxnSpPr>
              <p:nvPr/>
            </p:nvCxnSpPr>
            <p:spPr bwMode="auto">
              <a:xfrm flipV="1">
                <a:off x="23792" y="7175"/>
                <a:ext cx="9519" cy="6858"/>
              </a:xfrm>
              <a:prstGeom prst="straightConnector1">
                <a:avLst/>
              </a:prstGeom>
              <a:noFill/>
              <a:ln w="12700">
                <a:solidFill>
                  <a:srgbClr val="00B0F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7" name="Straight Arrow Connector 26"/>
              <p:cNvCxnSpPr>
                <a:cxnSpLocks noChangeShapeType="1"/>
              </p:cNvCxnSpPr>
              <p:nvPr/>
            </p:nvCxnSpPr>
            <p:spPr bwMode="auto">
              <a:xfrm>
                <a:off x="23792" y="14033"/>
                <a:ext cx="9519" cy="6858"/>
              </a:xfrm>
              <a:prstGeom prst="straightConnector1">
                <a:avLst/>
              </a:prstGeom>
              <a:noFill/>
              <a:ln w="12700">
                <a:solidFill>
                  <a:srgbClr val="00B0F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8" name="Straight Arrow Connector 27"/>
              <p:cNvCxnSpPr>
                <a:cxnSpLocks noChangeShapeType="1"/>
              </p:cNvCxnSpPr>
              <p:nvPr/>
            </p:nvCxnSpPr>
            <p:spPr bwMode="auto">
              <a:xfrm flipH="1">
                <a:off x="14273" y="14007"/>
                <a:ext cx="9519" cy="6858"/>
              </a:xfrm>
              <a:prstGeom prst="straightConnector1">
                <a:avLst/>
              </a:prstGeom>
              <a:noFill/>
              <a:ln w="12700">
                <a:solidFill>
                  <a:srgbClr val="00B0F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cxnSp>
          <p:nvCxnSpPr>
            <p:cNvPr id="14" name="Straight Arrow Connector 13"/>
            <p:cNvCxnSpPr>
              <a:cxnSpLocks noChangeShapeType="1"/>
            </p:cNvCxnSpPr>
            <p:nvPr/>
          </p:nvCxnSpPr>
          <p:spPr bwMode="auto">
            <a:xfrm>
              <a:off x="30274" y="23088"/>
              <a:ext cx="3089" cy="0"/>
            </a:xfrm>
            <a:prstGeom prst="straightConnector1">
              <a:avLst/>
            </a:prstGeom>
            <a:noFill/>
            <a:ln w="12700">
              <a:solidFill>
                <a:srgbClr val="00B0F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Straight Arrow Connector 14"/>
            <p:cNvCxnSpPr>
              <a:cxnSpLocks noChangeShapeType="1"/>
            </p:cNvCxnSpPr>
            <p:nvPr/>
          </p:nvCxnSpPr>
          <p:spPr bwMode="auto">
            <a:xfrm>
              <a:off x="30274" y="25172"/>
              <a:ext cx="3089" cy="0"/>
            </a:xfrm>
            <a:prstGeom prst="straightConnector1">
              <a:avLst/>
            </a:prstGeom>
            <a:noFill/>
            <a:ln w="25400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" name="TextBox 75"/>
            <p:cNvSpPr txBox="1">
              <a:spLocks noChangeArrowheads="1"/>
            </p:cNvSpPr>
            <p:nvPr/>
          </p:nvSpPr>
          <p:spPr bwMode="auto">
            <a:xfrm>
              <a:off x="33376" y="23938"/>
              <a:ext cx="4585" cy="2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fontAlgn="base">
                <a:spcBef>
                  <a:spcPts val="375"/>
                </a:spcBef>
                <a:spcAft>
                  <a:spcPts val="0"/>
                </a:spcAft>
              </a:pPr>
              <a:r>
                <a:rPr lang="en-CA" sz="1000" kern="12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MVP</a:t>
              </a:r>
              <a:endParaRPr lang="zh-CN" sz="1000">
                <a:effectLst/>
                <a:latin typeface="Arial" panose="020B0604020202020204" pitchFamily="34" charset="0"/>
                <a:ea typeface="SimSun" panose="02010600030101010101" pitchFamily="2" charset="-122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8351" y="2182"/>
              <a:ext cx="27027" cy="15814"/>
            </a:xfrm>
            <a:prstGeom prst="rect">
              <a:avLst/>
            </a:prstGeom>
            <a:noFill/>
            <a:ln w="12700">
              <a:solidFill>
                <a:schemeClr val="bg2">
                  <a:lumMod val="100000"/>
                  <a:lumOff val="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0" y="19372"/>
              <a:ext cx="27027" cy="15814"/>
            </a:xfrm>
            <a:prstGeom prst="rect">
              <a:avLst/>
            </a:prstGeom>
            <a:noFill/>
            <a:ln w="12700">
              <a:solidFill>
                <a:schemeClr val="bg2">
                  <a:lumMod val="100000"/>
                  <a:lumOff val="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9" name="TextBox 35"/>
            <p:cNvSpPr txBox="1">
              <a:spLocks noChangeArrowheads="1"/>
            </p:cNvSpPr>
            <p:nvPr/>
          </p:nvSpPr>
          <p:spPr bwMode="auto">
            <a:xfrm>
              <a:off x="17926" y="34866"/>
              <a:ext cx="10090" cy="2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fontAlgn="base">
                <a:spcBef>
                  <a:spcPts val="375"/>
                </a:spcBef>
                <a:spcAft>
                  <a:spcPts val="0"/>
                </a:spcAft>
              </a:pPr>
              <a:r>
                <a:rPr lang="en-CA" sz="1000" kern="1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Current Frame</a:t>
              </a:r>
              <a:endParaRPr lang="zh-CN" sz="1000" dirty="0">
                <a:effectLst/>
                <a:latin typeface="Arial" panose="020B0604020202020204" pitchFamily="34" charset="0"/>
                <a:ea typeface="SimSun" panose="02010600030101010101" pitchFamily="2" charset="-122"/>
              </a:endParaRPr>
            </a:p>
          </p:txBody>
        </p:sp>
        <p:sp>
          <p:nvSpPr>
            <p:cNvPr id="20" name="TextBox 36"/>
            <p:cNvSpPr txBox="1">
              <a:spLocks noChangeArrowheads="1"/>
            </p:cNvSpPr>
            <p:nvPr/>
          </p:nvSpPr>
          <p:spPr bwMode="auto">
            <a:xfrm>
              <a:off x="24384" y="0"/>
              <a:ext cx="11716" cy="2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fontAlgn="base">
                <a:spcBef>
                  <a:spcPts val="375"/>
                </a:spcBef>
                <a:spcAft>
                  <a:spcPts val="0"/>
                </a:spcAft>
              </a:pPr>
              <a:r>
                <a:rPr lang="en-CA" sz="1000" kern="1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Reference Frame</a:t>
              </a:r>
              <a:endParaRPr lang="zh-CN" sz="1000" dirty="0">
                <a:effectLst/>
                <a:latin typeface="Arial" panose="020B0604020202020204" pitchFamily="34" charset="0"/>
                <a:ea typeface="SimSun" panose="02010600030101010101" pitchFamily="2" charset="-122"/>
              </a:endParaRPr>
            </a:p>
          </p:txBody>
        </p:sp>
        <p:sp>
          <p:nvSpPr>
            <p:cNvPr id="21" name="TextBox 37"/>
            <p:cNvSpPr txBox="1">
              <a:spLocks noChangeArrowheads="1"/>
            </p:cNvSpPr>
            <p:nvPr/>
          </p:nvSpPr>
          <p:spPr bwMode="auto">
            <a:xfrm>
              <a:off x="13329" y="5063"/>
              <a:ext cx="2680" cy="2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fontAlgn="base">
                <a:spcBef>
                  <a:spcPts val="375"/>
                </a:spcBef>
                <a:spcAft>
                  <a:spcPts val="0"/>
                </a:spcAft>
              </a:pPr>
              <a:r>
                <a:rPr lang="en-CA" sz="1000" kern="12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A</a:t>
              </a:r>
              <a:endParaRPr lang="zh-CN" sz="1000">
                <a:effectLst/>
                <a:latin typeface="Arial" panose="020B0604020202020204" pitchFamily="34" charset="0"/>
                <a:ea typeface="SimSun" panose="02010600030101010101" pitchFamily="2" charset="-122"/>
              </a:endParaRPr>
            </a:p>
          </p:txBody>
        </p:sp>
        <p:sp>
          <p:nvSpPr>
            <p:cNvPr id="22" name="TextBox 38"/>
            <p:cNvSpPr txBox="1">
              <a:spLocks noChangeArrowheads="1"/>
            </p:cNvSpPr>
            <p:nvPr/>
          </p:nvSpPr>
          <p:spPr bwMode="auto">
            <a:xfrm>
              <a:off x="23959" y="5114"/>
              <a:ext cx="2680" cy="2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fontAlgn="base">
                <a:spcBef>
                  <a:spcPts val="375"/>
                </a:spcBef>
                <a:spcAft>
                  <a:spcPts val="0"/>
                </a:spcAft>
              </a:pPr>
              <a:r>
                <a:rPr lang="en-CA" sz="1000" kern="12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B</a:t>
              </a:r>
              <a:endParaRPr lang="zh-CN" sz="1000">
                <a:effectLst/>
                <a:latin typeface="Arial" panose="020B0604020202020204" pitchFamily="34" charset="0"/>
                <a:ea typeface="SimSun" panose="02010600030101010101" pitchFamily="2" charset="-122"/>
              </a:endParaRPr>
            </a:p>
          </p:txBody>
        </p:sp>
        <p:sp>
          <p:nvSpPr>
            <p:cNvPr id="23" name="TextBox 39"/>
            <p:cNvSpPr txBox="1">
              <a:spLocks noChangeArrowheads="1"/>
            </p:cNvSpPr>
            <p:nvPr/>
          </p:nvSpPr>
          <p:spPr bwMode="auto">
            <a:xfrm>
              <a:off x="13329" y="11880"/>
              <a:ext cx="2743" cy="2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fontAlgn="base">
                <a:spcBef>
                  <a:spcPts val="375"/>
                </a:spcBef>
                <a:spcAft>
                  <a:spcPts val="0"/>
                </a:spcAft>
              </a:pPr>
              <a:r>
                <a:rPr lang="en-CA" sz="1000" kern="12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C</a:t>
              </a:r>
              <a:endParaRPr lang="zh-CN" sz="1000">
                <a:effectLst/>
                <a:latin typeface="Arial" panose="020B0604020202020204" pitchFamily="34" charset="0"/>
                <a:ea typeface="SimSun" panose="02010600030101010101" pitchFamily="2" charset="-122"/>
              </a:endParaRPr>
            </a:p>
          </p:txBody>
        </p:sp>
        <p:sp>
          <p:nvSpPr>
            <p:cNvPr id="24" name="TextBox 40"/>
            <p:cNvSpPr txBox="1">
              <a:spLocks noChangeArrowheads="1"/>
            </p:cNvSpPr>
            <p:nvPr/>
          </p:nvSpPr>
          <p:spPr bwMode="auto">
            <a:xfrm>
              <a:off x="23832" y="11880"/>
              <a:ext cx="2750" cy="2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fontAlgn="base">
                <a:spcBef>
                  <a:spcPts val="375"/>
                </a:spcBef>
                <a:spcAft>
                  <a:spcPts val="0"/>
                </a:spcAft>
              </a:pPr>
              <a:r>
                <a:rPr lang="en-CA" sz="1000" kern="12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D</a:t>
              </a:r>
              <a:endParaRPr lang="zh-CN" sz="1000">
                <a:effectLst/>
                <a:latin typeface="Arial" panose="020B0604020202020204" pitchFamily="34" charset="0"/>
                <a:ea typeface="SimSun" panose="02010600030101010101" pitchFamily="2" charset="-122"/>
              </a:endParaRPr>
            </a:p>
          </p:txBody>
        </p:sp>
        <p:cxnSp>
          <p:nvCxnSpPr>
            <p:cNvPr id="12" name="Straight Arrow Connector 11"/>
            <p:cNvCxnSpPr>
              <a:cxnSpLocks noChangeShapeType="1"/>
            </p:cNvCxnSpPr>
            <p:nvPr/>
          </p:nvCxnSpPr>
          <p:spPr bwMode="auto">
            <a:xfrm flipV="1">
              <a:off x="5001" y="10928"/>
              <a:ext cx="14785" cy="13751"/>
            </a:xfrm>
            <a:prstGeom prst="straightConnector1">
              <a:avLst/>
            </a:prstGeom>
            <a:noFill/>
            <a:ln w="25400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0" name="Rectangle 39"/>
          <p:cNvSpPr/>
          <p:nvPr/>
        </p:nvSpPr>
        <p:spPr>
          <a:xfrm>
            <a:off x="4595101" y="2356078"/>
            <a:ext cx="425212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sz="1400" dirty="0" smtClean="0"/>
              <a:t>Generate </a:t>
            </a:r>
            <a:r>
              <a:rPr lang="en-US" altLang="ko-KR" sz="1400" dirty="0"/>
              <a:t>list of MVD candidates with all possible signs </a:t>
            </a:r>
            <a:r>
              <a:rPr lang="en-US" altLang="ko-KR" sz="1400" dirty="0" smtClean="0"/>
              <a:t>combinations</a:t>
            </a:r>
            <a:br>
              <a:rPr lang="en-US" altLang="ko-KR" sz="1400" dirty="0" smtClean="0"/>
            </a:br>
            <a:r>
              <a:rPr lang="en-CA" altLang="zh-CN" sz="1400" dirty="0" smtClean="0"/>
              <a:t>(+/– </a:t>
            </a:r>
            <a:r>
              <a:rPr lang="en-CA" altLang="zh-CN" sz="1400" dirty="0" err="1"/>
              <a:t>mvd_abs.x</a:t>
            </a:r>
            <a:r>
              <a:rPr lang="en-CA" altLang="zh-CN" sz="1400" dirty="0"/>
              <a:t>, +/– </a:t>
            </a:r>
            <a:r>
              <a:rPr lang="en-CA" altLang="zh-CN" sz="1400" dirty="0" err="1"/>
              <a:t>mvd_abs.y</a:t>
            </a:r>
            <a:r>
              <a:rPr lang="en-CA" altLang="zh-CN" sz="1400" dirty="0"/>
              <a:t>);</a:t>
            </a:r>
            <a:endParaRPr lang="en-US" altLang="ko-KR" sz="1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sz="1400" dirty="0" smtClean="0"/>
              <a:t>Calculate </a:t>
            </a:r>
            <a:r>
              <a:rPr lang="en-US" altLang="ko-KR" sz="1400" dirty="0"/>
              <a:t>cost for each MVD candidate using template matching;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sz="1400" dirty="0" smtClean="0"/>
              <a:t>Rank </a:t>
            </a:r>
            <a:r>
              <a:rPr lang="en-US" altLang="ko-KR" sz="1400" dirty="0"/>
              <a:t>candidates by sorting based on calculated cost;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sz="1400" dirty="0" smtClean="0"/>
              <a:t>Signal </a:t>
            </a:r>
            <a:r>
              <a:rPr lang="en-US" altLang="ko-KR" sz="1400" dirty="0"/>
              <a:t>index of true MVD in sorted candidates </a:t>
            </a:r>
            <a:r>
              <a:rPr lang="en-US" altLang="ko-KR" sz="1400" dirty="0" smtClean="0"/>
              <a:t>list.</a:t>
            </a:r>
            <a:endParaRPr lang="en-US" altLang="ko-KR" sz="1400" dirty="0"/>
          </a:p>
        </p:txBody>
      </p:sp>
      <p:sp>
        <p:nvSpPr>
          <p:cNvPr id="41" name="Rectangle 40"/>
          <p:cNvSpPr/>
          <p:nvPr/>
        </p:nvSpPr>
        <p:spPr>
          <a:xfrm>
            <a:off x="4311940" y="2046514"/>
            <a:ext cx="45352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en-US" altLang="ko-KR" sz="1400" dirty="0"/>
              <a:t>Motion Vector difference Signs Derivation procedure:</a:t>
            </a:r>
          </a:p>
        </p:txBody>
      </p:sp>
    </p:spTree>
    <p:extLst>
      <p:ext uri="{BB962C8B-B14F-4D97-AF65-F5344CB8AC3E}">
        <p14:creationId xmlns:p14="http://schemas.microsoft.com/office/powerpoint/2010/main" val="230348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altLang="zh-CN" sz="1400" dirty="0" smtClean="0"/>
              <a:t>Decoder </a:t>
            </a:r>
            <a:r>
              <a:rPr lang="en-US" altLang="zh-CN" sz="1400" dirty="0"/>
              <a:t>side motion derivation (DMVD</a:t>
            </a:r>
            <a:r>
              <a:rPr lang="en-US" altLang="zh-CN" sz="1400" dirty="0" smtClean="0"/>
              <a:t>)</a:t>
            </a:r>
          </a:p>
          <a:p>
            <a:pPr lvl="1"/>
            <a:r>
              <a:rPr lang="en-US" altLang="zh-CN" sz="1200" dirty="0" smtClean="0"/>
              <a:t>CU level DMVD is similar to the JEM method</a:t>
            </a:r>
          </a:p>
          <a:p>
            <a:pPr lvl="1"/>
            <a:r>
              <a:rPr lang="en-US" altLang="zh-CN" sz="1200" dirty="0" smtClean="0"/>
              <a:t>Bilateral matching DMVD mode</a:t>
            </a:r>
          </a:p>
          <a:p>
            <a:pPr lvl="1"/>
            <a:r>
              <a:rPr lang="en-US" altLang="zh-CN" sz="1200" dirty="0" smtClean="0"/>
              <a:t>Template matching DVMD mode</a:t>
            </a:r>
            <a:endParaRPr lang="en-US" altLang="zh-CN" sz="1200" dirty="0"/>
          </a:p>
          <a:p>
            <a:r>
              <a:rPr lang="en-US" altLang="zh-CN" sz="1400" dirty="0" smtClean="0"/>
              <a:t>Difference to DMVD in JEM</a:t>
            </a:r>
          </a:p>
          <a:p>
            <a:pPr lvl="1"/>
            <a:r>
              <a:rPr lang="en-US" altLang="zh-CN" sz="1200" dirty="0" smtClean="0"/>
              <a:t>No Sub-CU level motion refinement</a:t>
            </a:r>
            <a:endParaRPr lang="en-US" altLang="zh-CN" sz="1200" dirty="0"/>
          </a:p>
          <a:p>
            <a:pPr lvl="1"/>
            <a:r>
              <a:rPr lang="en-US" altLang="zh-CN" sz="1200" dirty="0" smtClean="0"/>
              <a:t>One additional flag “TMP_DIR” is signaled to indicate whether it is bi-TM mode or </a:t>
            </a:r>
            <a:r>
              <a:rPr lang="en-US" altLang="zh-CN" sz="1200" dirty="0" err="1" smtClean="0"/>
              <a:t>uni</a:t>
            </a:r>
            <a:r>
              <a:rPr lang="en-US" altLang="zh-CN" sz="1200" dirty="0" smtClean="0"/>
              <a:t>-TM mode.</a:t>
            </a:r>
          </a:p>
          <a:p>
            <a:pPr marL="743099" lvl="1" indent="-285807">
              <a:buFontTx/>
              <a:buChar char="-"/>
            </a:pPr>
            <a:r>
              <a:rPr lang="en-US" altLang="zh-CN" sz="1200" dirty="0" smtClean="0"/>
              <a:t>In bi-TM mode, bi-directional MCP is performed</a:t>
            </a:r>
          </a:p>
          <a:p>
            <a:pPr marL="743099" lvl="1" indent="-285807">
              <a:buFontTx/>
              <a:buChar char="-"/>
            </a:pPr>
            <a:r>
              <a:rPr lang="en-US" altLang="zh-CN" sz="1200" dirty="0" smtClean="0"/>
              <a:t>If </a:t>
            </a:r>
            <a:r>
              <a:rPr lang="en-US" altLang="zh-CN" sz="1200" dirty="0" err="1" smtClean="0"/>
              <a:t>uni</a:t>
            </a:r>
            <a:r>
              <a:rPr lang="en-US" altLang="zh-CN" sz="1200" dirty="0" smtClean="0"/>
              <a:t>-TM mode, </a:t>
            </a:r>
            <a:r>
              <a:rPr lang="en-US" altLang="zh-CN" sz="1200" dirty="0"/>
              <a:t>prediction direction is derived based on template matching cost, </a:t>
            </a:r>
            <a:r>
              <a:rPr lang="en-US" altLang="zh-CN" sz="1200" dirty="0" smtClean="0"/>
              <a:t>similar as </a:t>
            </a:r>
            <a:r>
              <a:rPr lang="en-US" altLang="zh-CN" sz="1200" dirty="0"/>
              <a:t>that in JEM7</a:t>
            </a:r>
            <a:endParaRPr lang="zh-CN" altLang="en-US" sz="12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</p:spPr>
        <p:txBody>
          <a:bodyPr/>
          <a:lstStyle/>
          <a:p>
            <a:r>
              <a:rPr lang="en-US" altLang="ko-KR" dirty="0"/>
              <a:t>Inter </a:t>
            </a:r>
            <a:r>
              <a:rPr lang="en-US" altLang="ko-KR" dirty="0" smtClean="0"/>
              <a:t>prediction (</a:t>
            </a:r>
            <a:r>
              <a:rPr lang="en-US" altLang="zh-CN" dirty="0"/>
              <a:t>J0025</a:t>
            </a:r>
            <a:r>
              <a:rPr lang="en-US" altLang="ko-KR" dirty="0" smtClean="0"/>
              <a:t>)</a:t>
            </a:r>
            <a:endParaRPr lang="zh-CN" altLang="en-US" dirty="0"/>
          </a:p>
        </p:txBody>
      </p:sp>
      <p:pic>
        <p:nvPicPr>
          <p:cNvPr id="26" name="그림 138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1997" y="3059870"/>
            <a:ext cx="4994910" cy="30568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258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/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en-US" dirty="0" smtClean="0"/>
                  <a:t>Weighted distortion RDO (PRDO)</a:t>
                </a:r>
              </a:p>
              <a:p>
                <a:pPr lvl="1"/>
                <a:r>
                  <a:rPr lang="en-US" sz="1400" dirty="0" smtClean="0"/>
                  <a:t>Distortion metric used in </a:t>
                </a:r>
                <a:r>
                  <a:rPr lang="en-US" altLang="zh-CN" sz="1400" dirty="0" err="1"/>
                  <a:t>luma</a:t>
                </a:r>
                <a:r>
                  <a:rPr lang="en-US" altLang="zh-CN" sz="1400" dirty="0"/>
                  <a:t> </a:t>
                </a:r>
                <a:r>
                  <a:rPr lang="en-US" sz="1400" dirty="0" smtClean="0"/>
                  <a:t>RD cost calculation</a:t>
                </a:r>
              </a:p>
              <a:p>
                <a:pPr lvl="2"/>
                <a:r>
                  <a:rPr lang="en-US" sz="1200" dirty="0" smtClean="0"/>
                  <a:t>An 8x8-block based weight map is derived by analyzing the original image</a:t>
                </a:r>
              </a:p>
              <a:p>
                <a:pPr lvl="2"/>
                <a:r>
                  <a:rPr lang="en-US" sz="1200" dirty="0" smtClean="0"/>
                  <a:t>The weight is based on </a:t>
                </a:r>
                <a:r>
                  <a:rPr lang="en-US" altLang="zh-CN" sz="1200" dirty="0"/>
                  <a:t>a luminance masking factor </a:t>
                </a:r>
                <a:r>
                  <a:rPr lang="en-US" altLang="zh-CN" sz="1200" dirty="0" smtClean="0"/>
                  <a:t>and several </a:t>
                </a:r>
                <a:r>
                  <a:rPr lang="en-US" sz="1200" dirty="0" smtClean="0"/>
                  <a:t>contrast masking factors of multi-scale images</a:t>
                </a:r>
              </a:p>
              <a:p>
                <a:pPr lvl="2"/>
                <a:r>
                  <a:rPr lang="en-US" sz="1200" dirty="0" smtClean="0"/>
                  <a:t>For distortion calculation, each block is divided into sub-blocks and the weighted SSD of all the sub-blocks are summed up.</a:t>
                </a:r>
              </a:p>
              <a:p>
                <a:pPr lvl="1"/>
                <a:endParaRPr lang="en-US" sz="1400" dirty="0" smtClean="0"/>
              </a:p>
              <a:p>
                <a:pPr lvl="1"/>
                <a:endParaRPr lang="en-US" sz="1400" dirty="0"/>
              </a:p>
              <a:p>
                <a:r>
                  <a:rPr lang="en-US" dirty="0" smtClean="0"/>
                  <a:t>Adaptive Quantization step size Scaling (AQS)</a:t>
                </a:r>
              </a:p>
              <a:p>
                <a:pPr lvl="1"/>
                <a:r>
                  <a:rPr lang="en-US" sz="1400" dirty="0" smtClean="0"/>
                  <a:t>Quantization step size is adapted to masking effects of the CU background</a:t>
                </a:r>
              </a:p>
              <a:p>
                <a:pPr lvl="2"/>
                <a:r>
                  <a:rPr lang="en-US" sz="1200" dirty="0" smtClean="0"/>
                  <a:t>A contrast masking factor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zh-CN" sz="1200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CA" altLang="zh-CN" sz="1200" i="1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d>
                      <m:dPr>
                        <m:ctrlPr>
                          <a:rPr lang="zh-CN" altLang="zh-CN" sz="1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altLang="zh-CN" sz="1200" i="1">
                            <a:latin typeface="Cambria Math" panose="02040503050406030204" pitchFamily="18" charset="0"/>
                          </a:rPr>
                          <m:t>𝐵𝑐</m:t>
                        </m:r>
                      </m:e>
                    </m:d>
                    <m:r>
                      <a:rPr lang="en-CA" altLang="zh-CN" sz="1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200" dirty="0" smtClean="0"/>
                  <a:t> and a luminance masking factor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zh-CN" sz="1200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CA" altLang="zh-CN" sz="1200" i="1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n-CA" altLang="zh-CN" sz="12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CA" altLang="zh-CN" sz="1200" i="1">
                        <a:latin typeface="Cambria Math" panose="02040503050406030204" pitchFamily="18" charset="0"/>
                      </a:rPr>
                      <m:t>𝐵𝑎</m:t>
                    </m:r>
                    <m:r>
                      <a:rPr lang="en-CA" altLang="zh-CN" sz="1200" i="1">
                        <a:latin typeface="Cambria Math" panose="02040503050406030204" pitchFamily="18" charset="0"/>
                      </a:rPr>
                      <m:t>) </m:t>
                    </m:r>
                  </m:oMath>
                </a14:m>
                <a:r>
                  <a:rPr lang="en-US" sz="1200" dirty="0" smtClean="0"/>
                  <a:t> are measured from reconstructed pixels </a:t>
                </a:r>
                <a:endParaRPr lang="en-US" sz="1200" dirty="0"/>
              </a:p>
              <a:p>
                <a:pPr lvl="2"/>
                <a:r>
                  <a:rPr lang="en-US" sz="1200" dirty="0" smtClean="0"/>
                  <a:t>A scaling factor is derived based on the masking factors and a slice-level normalizer </a:t>
                </a:r>
                <a14:m>
                  <m:oMath xmlns:m="http://schemas.openxmlformats.org/officeDocument/2006/math">
                    <m:r>
                      <a:rPr lang="zh-CN" altLang="en-US" sz="1200" i="1">
                        <a:latin typeface="Cambria Math" panose="02040503050406030204" pitchFamily="18" charset="0"/>
                      </a:rPr>
                      <m:t>𝑠</m:t>
                    </m:r>
                  </m:oMath>
                </a14:m>
                <a:r>
                  <a:rPr lang="en-US" altLang="zh-CN" sz="1200" dirty="0" smtClean="0"/>
                  <a:t> (signaled in slice header)</a:t>
                </a:r>
              </a:p>
              <a:p>
                <a:pPr lvl="2"/>
                <a:r>
                  <a:rPr lang="en-US" sz="1200" dirty="0" smtClean="0"/>
                  <a:t>The scaling factor is used to scale the quantization step size</a:t>
                </a:r>
              </a:p>
              <a:p>
                <a:pPr lvl="2"/>
                <a:r>
                  <a:rPr lang="en-US" altLang="zh-CN" sz="1200" dirty="0" smtClean="0"/>
                  <a:t>The scaler </a:t>
                </a:r>
                <a:r>
                  <a:rPr lang="en-US" altLang="zh-CN" sz="1200" dirty="0"/>
                  <a:t>is limited in a </a:t>
                </a:r>
                <a:r>
                  <a:rPr lang="en-US" altLang="zh-CN" sz="1200" dirty="0" smtClean="0"/>
                  <a:t>small range </a:t>
                </a:r>
                <a:r>
                  <a:rPr lang="en-US" altLang="zh-CN" sz="1200" dirty="0"/>
                  <a:t>of [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12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2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12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altLang="zh-CN" sz="1200" i="1">
                        <a:latin typeface="Cambria Math" panose="02040503050406030204" pitchFamily="18" charset="0"/>
                      </a:rPr>
                      <m:t>,</m:t>
                    </m:r>
                    <m:rad>
                      <m:radPr>
                        <m:degHide m:val="on"/>
                        <m:ctrlPr>
                          <a:rPr lang="en-US" altLang="zh-CN" sz="12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12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200" dirty="0" smtClean="0"/>
                  <a:t>].</a:t>
                </a:r>
              </a:p>
              <a:p>
                <a:pPr lvl="2"/>
                <a:r>
                  <a:rPr lang="en-US" altLang="zh-CN" sz="1200" dirty="0" smtClean="0"/>
                  <a:t>At encoder, the normalizer</a:t>
                </a:r>
                <a14:m>
                  <m:oMath xmlns:m="http://schemas.openxmlformats.org/officeDocument/2006/math">
                    <m:r>
                      <a:rPr lang="en-US" altLang="zh-CN" sz="12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zh-CN" altLang="en-US" sz="1200" i="1">
                        <a:latin typeface="Cambria Math" panose="02040503050406030204" pitchFamily="18" charset="0"/>
                      </a:rPr>
                      <m:t>𝑠</m:t>
                    </m:r>
                  </m:oMath>
                </a14:m>
                <a:r>
                  <a:rPr lang="en-US" altLang="zh-CN" sz="1200" dirty="0" smtClean="0"/>
                  <a:t> is decided by </a:t>
                </a:r>
                <a:r>
                  <a:rPr lang="en-CA" altLang="zh-CN" sz="1200" dirty="0" smtClean="0"/>
                  <a:t>the </a:t>
                </a:r>
                <a:r>
                  <a:rPr lang="en-CA" altLang="zh-CN" sz="1200" dirty="0"/>
                  <a:t>geometric mean of masking </a:t>
                </a:r>
                <a:r>
                  <a:rPr lang="en-CA" altLang="zh-CN" sz="1200" dirty="0" smtClean="0"/>
                  <a:t>factors of a slice</a:t>
                </a:r>
                <a:endParaRPr lang="en-US" altLang="zh-CN" sz="1200" dirty="0"/>
              </a:p>
              <a:p>
                <a:pPr marL="630237" lvl="2" indent="0">
                  <a:buNone/>
                </a:pPr>
                <a:endParaRPr lang="en-US" sz="1200" dirty="0" smtClean="0"/>
              </a:p>
              <a:p>
                <a:pPr lvl="1"/>
                <a:endParaRPr lang="en-US" sz="1400" dirty="0" smtClean="0"/>
              </a:p>
            </p:txBody>
          </p:sp>
        </mc:Choice>
        <mc:Fallback xmlns="">
          <p:sp>
            <p:nvSpPr>
              <p:cNvPr id="2" name="Tex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 rotWithShape="0">
                <a:blip r:embed="rId2"/>
                <a:stretch>
                  <a:fillRect t="-11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Perceptual Video </a:t>
            </a:r>
            <a:r>
              <a:rPr lang="en-US" dirty="0"/>
              <a:t>Coding (J0025)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341120" y="1676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1341120" y="4653193"/>
                <a:ext cx="5416117" cy="637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1200" i="1">
                          <a:latin typeface="Cambria Math" panose="02040503050406030204" pitchFamily="18" charset="0"/>
                        </a:rPr>
                        <m:t>𝑞</m:t>
                      </m:r>
                      <m:sSup>
                        <m:sSupPr>
                          <m:ctrlPr>
                            <a:rPr lang="zh-CN" altLang="en-US" sz="12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zh-CN" altLang="en-US" sz="1200" i="1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p>
                          <m:r>
                            <a:rPr lang="zh-CN" altLang="en-US" sz="1200" i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zh-CN" altLang="en-US" sz="1200" i="0">
                          <a:latin typeface="Cambria Math" panose="02040503050406030204" pitchFamily="18" charset="0"/>
                        </a:rPr>
                        <m:t>= </m:t>
                      </m:r>
                      <m:r>
                        <a:rPr lang="zh-CN" altLang="en-US" sz="1200" i="1">
                          <a:latin typeface="Cambria Math" panose="02040503050406030204" pitchFamily="18" charset="0"/>
                        </a:rPr>
                        <m:t>𝑞𝑠</m:t>
                      </m:r>
                      <m:d>
                        <m:dPr>
                          <m:ctrlPr>
                            <a:rPr lang="zh-CN" altLang="en-US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sz="1200" i="1">
                              <a:latin typeface="Cambria Math" panose="02040503050406030204" pitchFamily="18" charset="0"/>
                            </a:rPr>
                            <m:t>𝑄𝑃</m:t>
                          </m:r>
                        </m:e>
                      </m:d>
                      <m:r>
                        <a:rPr lang="zh-CN" altLang="en-US" sz="1200" i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zh-CN" altLang="en-US" sz="1200" i="1">
                          <a:latin typeface="Cambria Math" panose="02040503050406030204" pitchFamily="18" charset="0"/>
                        </a:rPr>
                        <m:t>𝑠𝑐𝑎𝑙𝑒𝑟</m:t>
                      </m:r>
                      <m:r>
                        <a:rPr lang="zh-CN" altLang="en-US" sz="120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zh-CN" altLang="en-US" sz="1200" i="1">
                          <a:latin typeface="Cambria Math" panose="02040503050406030204" pitchFamily="18" charset="0"/>
                        </a:rPr>
                        <m:t>𝑞𝑠</m:t>
                      </m:r>
                      <m:d>
                        <m:dPr>
                          <m:ctrlPr>
                            <a:rPr lang="zh-CN" altLang="en-US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sz="1200" i="1">
                              <a:latin typeface="Cambria Math" panose="02040503050406030204" pitchFamily="18" charset="0"/>
                            </a:rPr>
                            <m:t>𝑄𝑃</m:t>
                          </m:r>
                        </m:e>
                      </m:d>
                      <m:r>
                        <a:rPr lang="zh-CN" altLang="en-US" sz="1200" i="0">
                          <a:latin typeface="Cambria Math" panose="02040503050406030204" pitchFamily="18" charset="0"/>
                        </a:rPr>
                        <m:t>×</m:t>
                      </m:r>
                      <m:rad>
                        <m:radPr>
                          <m:degHide m:val="on"/>
                          <m:ctrlPr>
                            <a:rPr lang="zh-CN" altLang="en-US" sz="12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zh-CN" altLang="en-US" sz="1200" i="1">
                              <a:latin typeface="Cambria Math" panose="02040503050406030204" pitchFamily="18" charset="0"/>
                            </a:rPr>
                            <m:t>𝑐𝑙𝑖𝑝</m:t>
                          </m:r>
                          <m:d>
                            <m:dPr>
                              <m:ctrlPr>
                                <a:rPr lang="zh-CN" altLang="en-US" sz="12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zh-CN" altLang="en-US" sz="12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zh-CN" alt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sSub>
                                        <m:sSubPr>
                                          <m:ctrlPr>
                                            <a:rPr lang="zh-CN" altLang="en-US" sz="12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zh-CN" altLang="en-US" sz="1200" i="1">
                                              <a:latin typeface="Cambria Math" panose="02040503050406030204" pitchFamily="18" charset="0"/>
                                            </a:rPr>
                                            <m:t>𝑓</m:t>
                                          </m:r>
                                        </m:e>
                                        <m:sub>
                                          <m:r>
                                            <a:rPr lang="zh-CN" altLang="en-US" sz="1200" i="1">
                                              <a:latin typeface="Cambria Math" panose="02040503050406030204" pitchFamily="18" charset="0"/>
                                            </a:rPr>
                                            <m:t>𝑙</m:t>
                                          </m:r>
                                        </m:sub>
                                      </m:sSub>
                                      <m:d>
                                        <m:dPr>
                                          <m:ctrlPr>
                                            <a:rPr lang="zh-CN" altLang="en-US" sz="12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zh-CN" altLang="en-US" sz="1200" i="1">
                                              <a:latin typeface="Cambria Math" panose="02040503050406030204" pitchFamily="18" charset="0"/>
                                            </a:rPr>
                                            <m:t>𝐵𝑎</m:t>
                                          </m:r>
                                        </m:e>
                                      </m:d>
                                      <m:r>
                                        <a:rPr lang="zh-CN" altLang="en-US" sz="1200" i="0">
                                          <a:latin typeface="Cambria Math" panose="02040503050406030204" pitchFamily="18" charset="0"/>
                                        </a:rPr>
                                        <m:t>×</m:t>
                                      </m:r>
                                      <m:r>
                                        <a:rPr lang="zh-CN" altLang="en-US" sz="1200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zh-CN" altLang="en-US" sz="1200" i="1">
                                          <a:latin typeface="Cambria Math" panose="02040503050406030204" pitchFamily="18" charset="0"/>
                                        </a:rPr>
                                        <m:t>𝑐</m:t>
                                      </m:r>
                                    </m:sub>
                                  </m:sSub>
                                  <m:d>
                                    <m:dPr>
                                      <m:ctrlPr>
                                        <a:rPr lang="zh-CN" alt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zh-CN" altLang="en-US" sz="1200" i="1">
                                          <a:latin typeface="Cambria Math" panose="02040503050406030204" pitchFamily="18" charset="0"/>
                                        </a:rPr>
                                        <m:t>𝐵𝑐</m:t>
                                      </m:r>
                                    </m:e>
                                  </m:d>
                                  <m:r>
                                    <a:rPr lang="zh-CN" altLang="en-US" sz="1200" i="0">
                                      <a:latin typeface="Cambria Math" panose="02040503050406030204" pitchFamily="18" charset="0"/>
                                    </a:rPr>
                                    <m:t>×</m:t>
                                  </m:r>
                                  <m:r>
                                    <a:rPr lang="zh-CN" altLang="en-US" sz="1200" i="1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num>
                                <m:den>
                                  <m:r>
                                    <a:rPr lang="zh-CN" altLang="en-US" sz="1200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zh-CN" altLang="en-US" sz="1200" i="0">
                                  <a:latin typeface="Cambria Math" panose="02040503050406030204" pitchFamily="18" charset="0"/>
                                </a:rPr>
                                <m:t>, 0.5, 2.0</m:t>
                              </m:r>
                            </m:e>
                          </m:d>
                        </m:e>
                      </m:rad>
                    </m:oMath>
                  </m:oMathPara>
                </a14:m>
                <a:endParaRPr lang="zh-CN" altLang="en-US" sz="1200" dirty="0"/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1120" y="4653193"/>
                <a:ext cx="5416117" cy="637995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1991859" y="2178723"/>
                <a:ext cx="2817391" cy="3730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zh-CN" altLang="en-US" sz="1400" i="1">
                        <a:latin typeface="Cambria Math" panose="02040503050406030204" pitchFamily="18" charset="0"/>
                      </a:rPr>
                      <m:t>𝐷</m:t>
                    </m:r>
                    <m:d>
                      <m:dPr>
                        <m:ctrlPr>
                          <a:rPr lang="zh-CN" altLang="en-US" sz="1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zh-CN" altLang="en-US" sz="1400" i="1">
                            <a:latin typeface="Cambria Math" panose="02040503050406030204" pitchFamily="18" charset="0"/>
                          </a:rPr>
                          <m:t>𝑅</m:t>
                        </m:r>
                        <m:r>
                          <a:rPr lang="zh-CN" altLang="en-US" sz="140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zh-CN" altLang="en-US" sz="1400" i="1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</m:d>
                    <m:r>
                      <a:rPr lang="zh-CN" altLang="en-US" sz="1400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ctrlPr>
                          <a:rPr lang="zh-CN" altLang="en-US" sz="14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zh-CN" altLang="en-US" sz="1400" i="1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zh-CN" altLang="en-US" sz="1400"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zh-CN" altLang="en-US" sz="1400" i="1">
                            <a:latin typeface="Cambria Math" panose="02040503050406030204" pitchFamily="18" charset="0"/>
                          </a:rPr>
                          <m:t>𝐽</m:t>
                        </m:r>
                      </m:sup>
                      <m:e>
                        <m:sSub>
                          <m:sSubPr>
                            <m:ctrlPr>
                              <a:rPr lang="zh-CN" altLang="en-US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sz="1400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zh-CN" altLang="en-US" sz="1400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</m:e>
                    </m:nary>
                    <m:r>
                      <a:rPr lang="zh-CN" altLang="en-US" sz="1400">
                        <a:latin typeface="Cambria Math" panose="02040503050406030204" pitchFamily="18" charset="0"/>
                      </a:rPr>
                      <m:t>×</m:t>
                    </m:r>
                    <m:r>
                      <a:rPr lang="zh-CN" altLang="en-US" sz="1400" i="1">
                        <a:latin typeface="Cambria Math" panose="02040503050406030204" pitchFamily="18" charset="0"/>
                      </a:rPr>
                      <m:t>𝑆𝑆𝐷</m:t>
                    </m:r>
                    <m:r>
                      <a:rPr lang="zh-CN" altLang="en-US" sz="140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zh-CN" alt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140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zh-CN" altLang="en-US" sz="1400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zh-CN" altLang="en-US" sz="140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1400" i="1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zh-CN" altLang="en-US" sz="1400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altLang="zh-CN" sz="1400" dirty="0">
                    <a:latin typeface="Cambria Math" panose="02040503050406030204" pitchFamily="18" charset="0"/>
                  </a:rPr>
                  <a:t>)</a:t>
                </a:r>
                <a:endParaRPr lang="zh-CN" altLang="en-US" sz="1400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1859" y="2178723"/>
                <a:ext cx="2817391" cy="373051"/>
              </a:xfrm>
              <a:prstGeom prst="rect">
                <a:avLst/>
              </a:prstGeom>
              <a:blipFill rotWithShape="0">
                <a:blip r:embed="rId4"/>
                <a:stretch>
                  <a:fillRect t="-75806" b="-1193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72268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results SDR J0025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1828800" y="813325"/>
          <a:ext cx="5619508" cy="3030855"/>
        </p:xfrm>
        <a:graphic>
          <a:graphicData uri="http://schemas.openxmlformats.org/drawingml/2006/table">
            <a:tbl>
              <a:tblPr/>
              <a:tblGrid>
                <a:gridCol w="1661762"/>
                <a:gridCol w="520370"/>
                <a:gridCol w="520370"/>
                <a:gridCol w="520370"/>
                <a:gridCol w="666954"/>
                <a:gridCol w="586333"/>
                <a:gridCol w="579004"/>
                <a:gridCol w="564345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Constraint Set 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HM16.16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BD-rate(Y)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BD-rate(U)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BD-rate(V)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BD-rate(ssim)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BD-PSNR(Y)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BD-PSNR(U)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BD-PSNR(V)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FoodMarket4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1.77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0.76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0.95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CatRobot1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-51.7%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-46.9%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1.63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0.94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1.31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DaylightRoad2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-54.8%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-46.6%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1.15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1.16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0.76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ParkRunning3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-43.2%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-53.3%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1.53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Campfire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-53.5%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-52.8%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1.45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0.87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1.68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BQTerrace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-44.0%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-50.6%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0.94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0.80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0.92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RitualDance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1.65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0.88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1.19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MarketPlace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1.17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0.47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0.44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BasketballDrive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-43.2%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1.27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0.92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1.23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Cactus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1.45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0.61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0.90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SDR-A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-48.1%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1.51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0.79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0.97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SDR-B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1.30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0.73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0.94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all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-44.2%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1.40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0.76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0.95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3810" marR="3810" marT="38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3810" marR="3810" marT="38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1837037" y="4058681"/>
          <a:ext cx="5611270" cy="1884045"/>
        </p:xfrm>
        <a:graphic>
          <a:graphicData uri="http://schemas.openxmlformats.org/drawingml/2006/table">
            <a:tbl>
              <a:tblPr/>
              <a:tblGrid>
                <a:gridCol w="1653524"/>
                <a:gridCol w="520370"/>
                <a:gridCol w="520370"/>
                <a:gridCol w="520370"/>
                <a:gridCol w="666954"/>
                <a:gridCol w="586333"/>
                <a:gridCol w="579004"/>
                <a:gridCol w="564345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Constraint Set 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HM16.16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BD-rate(Y)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BD-rate(U)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BD-rate(V)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BD-rate(ssim)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BD-PSNR(Y)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BD-PSNR(U)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BD-PSNR(V)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BQTerrace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0.66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RitualDance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1.23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0.82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MarketPlace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0.75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BasketballDrive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-37.8%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1.14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0.76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1.17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Cactus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0.73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SDR-B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-32.7%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0.95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0.69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3810" marR="3810" marT="38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859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3810" marR="3810" marT="38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236814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results SDR J0025 – w/o PVC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1679835" y="822261"/>
          <a:ext cx="5537201" cy="2914650"/>
        </p:xfrm>
        <a:graphic>
          <a:graphicData uri="http://schemas.openxmlformats.org/drawingml/2006/table">
            <a:tbl>
              <a:tblPr/>
              <a:tblGrid>
                <a:gridCol w="1267819"/>
                <a:gridCol w="675114"/>
                <a:gridCol w="675114"/>
                <a:gridCol w="675114"/>
                <a:gridCol w="760691"/>
                <a:gridCol w="751183"/>
                <a:gridCol w="732166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Constraint Set 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HM16.16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BD-rate(Y)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BD-rate(U)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BD-rate(V)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BD-PSNR(U)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BD-PSNR(V)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FoodMarket4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CatRobot1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-43.84%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-53.51%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-47.81%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DaylightRoad2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-43.57%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-58.97%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ParkRunning3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Campfire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-46.87%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-51.71%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BQTerrace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-48.56%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RitualDance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MarketPlace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-33.49%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BasketballDrive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-35.87%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Cactus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-37.59%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SDR-A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-42.88%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SDR-B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-34.65%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-38.76%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/>
          </p:nvPr>
        </p:nvGraphicFramePr>
        <p:xfrm>
          <a:off x="1679834" y="4255765"/>
          <a:ext cx="5537201" cy="1781175"/>
        </p:xfrm>
        <a:graphic>
          <a:graphicData uri="http://schemas.openxmlformats.org/drawingml/2006/table">
            <a:tbl>
              <a:tblPr/>
              <a:tblGrid>
                <a:gridCol w="1267819"/>
                <a:gridCol w="675114"/>
                <a:gridCol w="675114"/>
                <a:gridCol w="675114"/>
                <a:gridCol w="760691"/>
                <a:gridCol w="751183"/>
                <a:gridCol w="732166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Constraint Set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HM16.16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BD-rate(Y)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BD-rate(U)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BD-rate(V)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BD-PSNR(U)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BD-PSNR(V)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BQTerrace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RitualDance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-24.81%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MarketPlace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BasketballDrive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-29.83%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Cactus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SDR-B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-26.67%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624685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HDR Pre-encoding/Post-decoding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HDR (J0025)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396" y="1275414"/>
            <a:ext cx="8766161" cy="210725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41190" y="5835111"/>
            <a:ext cx="85734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/>
              <a:t>Three metadata, average/max/min are 12bit/10bit/10bit respectively, and totally 32bit coded in </a:t>
            </a:r>
            <a:r>
              <a:rPr lang="en-US" altLang="zh-CN" sz="1400" dirty="0" err="1" smtClean="0"/>
              <a:t>sps</a:t>
            </a:r>
            <a:r>
              <a:rPr lang="en-US" altLang="zh-CN" sz="1400" dirty="0" smtClean="0"/>
              <a:t>.</a:t>
            </a:r>
          </a:p>
          <a:p>
            <a:r>
              <a:rPr lang="en-US" altLang="zh-CN" sz="1400" dirty="0" smtClean="0"/>
              <a:t>In HDR application, they are provided by SMPTE 2086 static metadata.</a:t>
            </a:r>
            <a:endParaRPr lang="zh-CN" altLang="en-US" sz="1400" dirty="0"/>
          </a:p>
        </p:txBody>
      </p:sp>
      <p:graphicFrame>
        <p:nvGraphicFramePr>
          <p:cNvPr id="7" name="Object 4"/>
          <p:cNvGraphicFramePr>
            <a:graphicFrameLocks noChangeAspect="1"/>
          </p:cNvGraphicFramePr>
          <p:nvPr>
            <p:extLst/>
          </p:nvPr>
        </p:nvGraphicFramePr>
        <p:xfrm>
          <a:off x="490966" y="3742980"/>
          <a:ext cx="3487381" cy="5507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3" name="Equation" r:id="rId5" imgW="3632040" imgH="457200" progId="Equation.DSMT4">
                  <p:embed/>
                </p:oleObj>
              </mc:Choice>
              <mc:Fallback>
                <p:oleObj name="Equation" r:id="rId5" imgW="363204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0966" y="3742980"/>
                        <a:ext cx="3487381" cy="55077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474491" y="3423529"/>
            <a:ext cx="20227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 smtClean="0"/>
              <a:t>Adaptive quantization</a:t>
            </a:r>
            <a:r>
              <a:rPr lang="en-US" altLang="zh-CN" sz="1400" dirty="0" smtClean="0"/>
              <a:t>:</a:t>
            </a:r>
          </a:p>
        </p:txBody>
      </p:sp>
      <p:sp>
        <p:nvSpPr>
          <p:cNvPr id="12" name="矩形 11"/>
          <p:cNvSpPr/>
          <p:nvPr/>
        </p:nvSpPr>
        <p:spPr>
          <a:xfrm>
            <a:off x="4039639" y="3938595"/>
            <a:ext cx="48175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/>
              <a:t>Where T=0.15,w=-0.33,b=0.05,weight=876 offset=64 for 10bit </a:t>
            </a:r>
            <a:endParaRPr lang="zh-CN" altLang="en-US" sz="1400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64502" y="4587278"/>
            <a:ext cx="4704607" cy="401458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90967" y="4550997"/>
            <a:ext cx="13681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/>
              <a:t>Remapping:</a:t>
            </a:r>
            <a:endParaRPr lang="zh-CN" altLang="en-US" sz="1600" dirty="0"/>
          </a:p>
        </p:txBody>
      </p:sp>
      <p:graphicFrame>
        <p:nvGraphicFramePr>
          <p:cNvPr id="15" name="Object 2"/>
          <p:cNvGraphicFramePr>
            <a:graphicFrameLocks noChangeAspect="1"/>
          </p:cNvGraphicFramePr>
          <p:nvPr>
            <p:extLst/>
          </p:nvPr>
        </p:nvGraphicFramePr>
        <p:xfrm>
          <a:off x="490967" y="4973195"/>
          <a:ext cx="2016587" cy="4482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4" name="Equation" r:id="rId8" imgW="2273040" imgH="495000" progId="Equation.DSMT4">
                  <p:embed/>
                </p:oleObj>
              </mc:Choice>
              <mc:Fallback>
                <p:oleObj name="Equation" r:id="rId8" imgW="2273040" imgH="495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0967" y="4973195"/>
                        <a:ext cx="2016587" cy="44826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"/>
          <p:cNvGraphicFramePr>
            <a:graphicFrameLocks noChangeAspect="1"/>
          </p:cNvGraphicFramePr>
          <p:nvPr>
            <p:extLst/>
          </p:nvPr>
        </p:nvGraphicFramePr>
        <p:xfrm>
          <a:off x="2913001" y="5010912"/>
          <a:ext cx="2253277" cy="6297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5" name="Equation" r:id="rId10" imgW="2565360" imgH="711000" progId="Equation.DSMT4">
                  <p:embed/>
                </p:oleObj>
              </mc:Choice>
              <mc:Fallback>
                <p:oleObj name="Equation" r:id="rId10" imgW="2565360" imgH="711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3001" y="5010912"/>
                        <a:ext cx="2253277" cy="62977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/>
        </p:nvSpPr>
        <p:spPr>
          <a:xfrm>
            <a:off x="5383887" y="4968230"/>
            <a:ext cx="19175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/>
              <a:t>In which, </a:t>
            </a:r>
            <a:r>
              <a:rPr lang="en-GB" altLang="zh-CN" sz="1400" dirty="0" smtClean="0"/>
              <a:t> a, b=1.12762,</a:t>
            </a:r>
            <a:endParaRPr lang="zh-CN" altLang="en-US" sz="1400" dirty="0"/>
          </a:p>
        </p:txBody>
      </p:sp>
      <p:sp>
        <p:nvSpPr>
          <p:cNvPr id="18" name="矩形 17"/>
          <p:cNvSpPr/>
          <p:nvPr/>
        </p:nvSpPr>
        <p:spPr>
          <a:xfrm>
            <a:off x="5383887" y="5196555"/>
            <a:ext cx="28351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400" dirty="0" smtClean="0"/>
              <a:t>m= 0.14</a:t>
            </a:r>
            <a:r>
              <a:rPr lang="zh-CN" altLang="en-US" sz="1400" dirty="0" smtClean="0"/>
              <a:t>，</a:t>
            </a:r>
            <a:r>
              <a:rPr lang="en-GB" altLang="zh-CN" sz="1400" dirty="0" smtClean="0"/>
              <a:t>p=1.4 for PQ signal, </a:t>
            </a:r>
          </a:p>
          <a:p>
            <a:r>
              <a:rPr lang="en-GB" altLang="zh-CN" sz="1400" dirty="0" smtClean="0"/>
              <a:t>m= 0.3</a:t>
            </a:r>
            <a:r>
              <a:rPr lang="zh-CN" altLang="en-US" sz="1400" dirty="0" smtClean="0"/>
              <a:t>，  </a:t>
            </a:r>
            <a:r>
              <a:rPr lang="en-GB" altLang="zh-CN" sz="1400" dirty="0" smtClean="0"/>
              <a:t>p=2.3 for HLG signal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154830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2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</p:spPr>
        <p:txBody>
          <a:bodyPr/>
          <a:lstStyle/>
          <a:p>
            <a:pPr algn="l"/>
            <a:r>
              <a:rPr lang="en-US" dirty="0" smtClean="0"/>
              <a:t>HDR </a:t>
            </a:r>
            <a:r>
              <a:rPr lang="en-US" dirty="0" err="1" smtClean="0"/>
              <a:t>CfP</a:t>
            </a:r>
            <a:r>
              <a:rPr lang="en-US" dirty="0" smtClean="0"/>
              <a:t> </a:t>
            </a:r>
            <a:r>
              <a:rPr lang="en-US" dirty="0"/>
              <a:t>response – Results (</a:t>
            </a:r>
            <a:r>
              <a:rPr lang="en-US" dirty="0" smtClean="0"/>
              <a:t>J0025)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450419" y="1045145"/>
            <a:ext cx="17107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US" b="1" dirty="0">
                <a:solidFill>
                  <a:srgbClr val="000000"/>
                </a:solidFill>
                <a:latin typeface="Arial"/>
              </a:rPr>
              <a:t>Over HM16.16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248445" y="1577122"/>
          <a:ext cx="8819911" cy="2518374"/>
        </p:xfrm>
        <a:graphic>
          <a:graphicData uri="http://schemas.openxmlformats.org/drawingml/2006/table">
            <a:tbl>
              <a:tblPr/>
              <a:tblGrid>
                <a:gridCol w="541573"/>
                <a:gridCol w="1717562"/>
                <a:gridCol w="820097"/>
                <a:gridCol w="820097"/>
                <a:gridCol w="820097"/>
                <a:gridCol w="820097"/>
                <a:gridCol w="820097"/>
                <a:gridCol w="820097"/>
                <a:gridCol w="820097"/>
                <a:gridCol w="820097"/>
              </a:tblGrid>
              <a:tr h="275534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DE100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PSNRL100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wPsnrY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8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HDR-A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DayStreet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-54.1%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-39.7%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-59.1%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-43.0%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-54.5%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2755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PeopleInShoppingCenter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-44.7%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-52.9%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-44.0%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-48.5%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91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SunsetBeach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-59.3%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-28.9%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-74.0%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-73.8%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-41.8%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-69.8%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-70.3%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368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HDR-B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Market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-24.4%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-41.9%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91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ShowGirl2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-25.9%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-46.7%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-50.1%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91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Hurdles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-36.7%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91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Starting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-27.9%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-41.7%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91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Cosmos1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-27.9%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-56.8%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-61.4%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-57.2%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39187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HDR-A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-52.7%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-33.6%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-57.9%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-59.0%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-34.8%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-53.8%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-55.9%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39187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HDR-B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-28.6%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-46.7%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39187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all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-30.4%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27512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Only coding engine has been up-dated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360 (J0025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607581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Complexity consideration. </a:t>
            </a:r>
            <a:r>
              <a:rPr lang="en-CA" altLang="en-US" dirty="0" smtClean="0"/>
              <a:t>Tool Level 1/10</a:t>
            </a:r>
            <a:endParaRPr lang="en-CA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4368250"/>
              </p:ext>
            </p:extLst>
          </p:nvPr>
        </p:nvGraphicFramePr>
        <p:xfrm>
          <a:off x="122916" y="777308"/>
          <a:ext cx="8772639" cy="2098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1691">
                  <a:extLst>
                    <a:ext uri="{9D8B030D-6E8A-4147-A177-3AD203B41FA5}">
                      <a16:colId xmlns="" xmlns:a16="http://schemas.microsoft.com/office/drawing/2014/main" val="2521209386"/>
                    </a:ext>
                  </a:extLst>
                </a:gridCol>
                <a:gridCol w="2751499">
                  <a:extLst>
                    <a:ext uri="{9D8B030D-6E8A-4147-A177-3AD203B41FA5}">
                      <a16:colId xmlns="" xmlns:a16="http://schemas.microsoft.com/office/drawing/2014/main" val="1014252666"/>
                    </a:ext>
                  </a:extLst>
                </a:gridCol>
                <a:gridCol w="1927185">
                  <a:extLst>
                    <a:ext uri="{9D8B030D-6E8A-4147-A177-3AD203B41FA5}">
                      <a16:colId xmlns="" xmlns:a16="http://schemas.microsoft.com/office/drawing/2014/main" val="109319134"/>
                    </a:ext>
                  </a:extLst>
                </a:gridCol>
                <a:gridCol w="1360025">
                  <a:extLst>
                    <a:ext uri="{9D8B030D-6E8A-4147-A177-3AD203B41FA5}">
                      <a16:colId xmlns="" xmlns:a16="http://schemas.microsoft.com/office/drawing/2014/main" val="1324970918"/>
                    </a:ext>
                  </a:extLst>
                </a:gridCol>
                <a:gridCol w="2182239">
                  <a:extLst>
                    <a:ext uri="{9D8B030D-6E8A-4147-A177-3AD203B41FA5}">
                      <a16:colId xmlns="" xmlns:a16="http://schemas.microsoft.com/office/drawing/2014/main" val="2888409378"/>
                    </a:ext>
                  </a:extLst>
                </a:gridCol>
              </a:tblGrid>
              <a:tr h="137689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Category 1. Partitioning structure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HM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JVET-J0024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JEM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011504471"/>
                  </a:ext>
                </a:extLst>
              </a:tr>
              <a:tr h="413066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1.a</a:t>
                      </a:r>
                      <a:endParaRPr lang="en-CA" sz="10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Whether the prediction unit partitioning is different from transform unit partitioning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Yes, </a:t>
                      </a:r>
                      <a:r>
                        <a:rPr lang="en-CA" sz="1400" dirty="0" smtClean="0">
                          <a:effectLst/>
                        </a:rPr>
                        <a:t>PU </a:t>
                      </a:r>
                      <a:r>
                        <a:rPr lang="en-CA" sz="1400" dirty="0">
                          <a:effectLst/>
                        </a:rPr>
                        <a:t>and TU </a:t>
                      </a:r>
                      <a:r>
                        <a:rPr lang="en-CA" sz="1400" dirty="0" smtClean="0">
                          <a:effectLst/>
                        </a:rPr>
                        <a:t>for  </a:t>
                      </a:r>
                      <a:r>
                        <a:rPr lang="en-CA" sz="1400" dirty="0">
                          <a:effectLst/>
                        </a:rPr>
                        <a:t>CU can </a:t>
                      </a:r>
                      <a:r>
                        <a:rPr lang="en-CA" sz="1400" dirty="0" smtClean="0">
                          <a:effectLst/>
                        </a:rPr>
                        <a:t>different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PU &lt; TU (</a:t>
                      </a:r>
                      <a:r>
                        <a:rPr lang="en-CA" sz="1400" dirty="0">
                          <a:solidFill>
                            <a:srgbClr val="00B050"/>
                          </a:solidFill>
                          <a:effectLst/>
                        </a:rPr>
                        <a:t>affine</a:t>
                      </a:r>
                      <a:r>
                        <a:rPr lang="en-CA" sz="1400" dirty="0">
                          <a:effectLst/>
                        </a:rPr>
                        <a:t>)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PU &lt; TU (affine, </a:t>
                      </a:r>
                      <a:r>
                        <a:rPr lang="en-CA" sz="1400" dirty="0" err="1">
                          <a:effectLst/>
                        </a:rPr>
                        <a:t>subCU</a:t>
                      </a:r>
                      <a:r>
                        <a:rPr lang="en-CA" sz="1400" dirty="0">
                          <a:effectLst/>
                        </a:rPr>
                        <a:t>, OBMC)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845229560"/>
                  </a:ext>
                </a:extLst>
              </a:tr>
              <a:tr h="849080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1.b</a:t>
                      </a:r>
                      <a:endParaRPr lang="en-CA" sz="10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Maximum tree depth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CU maximum depth 4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TU maximum depth 3 PU maximum depth 1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QT 256</a:t>
                      </a:r>
                      <a:r>
                        <a:rPr lang="en-CA" sz="1400" dirty="0">
                          <a:effectLst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CA" sz="1400" dirty="0">
                          <a:effectLst/>
                        </a:rPr>
                        <a:t>128 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Max/Min size signaled in SPS, default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BT/TT 128</a:t>
                      </a:r>
                      <a:r>
                        <a:rPr lang="en-CA" sz="1400" dirty="0">
                          <a:effectLst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CA" sz="1400" dirty="0">
                          <a:effectLst/>
                        </a:rPr>
                        <a:t>4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QT maximum depth 5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BT maximum depth 3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20917223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1007091"/>
              </p:ext>
            </p:extLst>
          </p:nvPr>
        </p:nvGraphicFramePr>
        <p:xfrm>
          <a:off x="122915" y="2875348"/>
          <a:ext cx="8772639" cy="33621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25420">
                  <a:extLst>
                    <a:ext uri="{9D8B030D-6E8A-4147-A177-3AD203B41FA5}">
                      <a16:colId xmlns="" xmlns:a16="http://schemas.microsoft.com/office/drawing/2014/main" val="3762164607"/>
                    </a:ext>
                  </a:extLst>
                </a:gridCol>
                <a:gridCol w="2733123">
                  <a:extLst>
                    <a:ext uri="{9D8B030D-6E8A-4147-A177-3AD203B41FA5}">
                      <a16:colId xmlns="" xmlns:a16="http://schemas.microsoft.com/office/drawing/2014/main" val="1355831987"/>
                    </a:ext>
                  </a:extLst>
                </a:gridCol>
                <a:gridCol w="1989090">
                  <a:extLst>
                    <a:ext uri="{9D8B030D-6E8A-4147-A177-3AD203B41FA5}">
                      <a16:colId xmlns="" xmlns:a16="http://schemas.microsoft.com/office/drawing/2014/main" val="723371000"/>
                    </a:ext>
                  </a:extLst>
                </a:gridCol>
                <a:gridCol w="1327624">
                  <a:extLst>
                    <a:ext uri="{9D8B030D-6E8A-4147-A177-3AD203B41FA5}">
                      <a16:colId xmlns="" xmlns:a16="http://schemas.microsoft.com/office/drawing/2014/main" val="701879149"/>
                    </a:ext>
                  </a:extLst>
                </a:gridCol>
                <a:gridCol w="2197382">
                  <a:extLst>
                    <a:ext uri="{9D8B030D-6E8A-4147-A177-3AD203B41FA5}">
                      <a16:colId xmlns="" xmlns:a16="http://schemas.microsoft.com/office/drawing/2014/main" val="885939271"/>
                    </a:ext>
                  </a:extLst>
                </a:gridCol>
              </a:tblGrid>
              <a:tr h="213471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Category 2. Entropy coding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HM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JVET-J0024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JEM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638275013"/>
                  </a:ext>
                </a:extLst>
              </a:tr>
              <a:tr h="213471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2.a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Total number of context models 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186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007AC2"/>
                          </a:solidFill>
                          <a:effectLst/>
                        </a:rPr>
                        <a:t>302</a:t>
                      </a:r>
                      <a:endParaRPr lang="en-CA" sz="1400" dirty="0">
                        <a:solidFill>
                          <a:srgbClr val="007AC2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329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269373801"/>
                  </a:ext>
                </a:extLst>
              </a:tr>
              <a:tr h="426942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2.b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Memory storage size for each context model 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8-bit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32-bit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30-bit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946768165"/>
                  </a:ext>
                </a:extLst>
              </a:tr>
              <a:tr h="640413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2.c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Range table size if table look up is used for range update 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effectLst/>
                        </a:rPr>
                        <a:t>LPSTable</a:t>
                      </a:r>
                      <a:r>
                        <a:rPr lang="en-CA" sz="1400" dirty="0">
                          <a:effectLst/>
                        </a:rPr>
                        <a:t>[64×4×8bits]; </a:t>
                      </a:r>
                      <a:r>
                        <a:rPr lang="en-CA" sz="1400" dirty="0" err="1">
                          <a:effectLst/>
                        </a:rPr>
                        <a:t>RenormTable</a:t>
                      </a:r>
                      <a:r>
                        <a:rPr lang="en-CA" sz="1400" dirty="0">
                          <a:effectLst/>
                        </a:rPr>
                        <a:t>[32× 3bits]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00B050"/>
                          </a:solidFill>
                          <a:effectLst/>
                        </a:rPr>
                        <a:t>n/a</a:t>
                      </a:r>
                      <a:endParaRPr lang="en-CA" sz="14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LPSTable[512×64×9bits]; RenormTable[128×3bits]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341337143"/>
                  </a:ext>
                </a:extLst>
              </a:tr>
              <a:tr h="640413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2.d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Initialization table size 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3×186×8 bits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2× 302 ×16 + 302×13 ×5   bits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3×329×8 + 329×15×5 bits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778192479"/>
                  </a:ext>
                </a:extLst>
              </a:tr>
              <a:tr h="1227457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2.e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Other memory associated with context model adaptation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LPS transition table:</a:t>
                      </a:r>
                    </a:p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64*6 bits</a:t>
                      </a:r>
                    </a:p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MPS transition table: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64*6 bits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00B050"/>
                          </a:solidFill>
                          <a:effectLst/>
                        </a:rPr>
                        <a:t>n/a</a:t>
                      </a:r>
                      <a:endParaRPr lang="en-CA" sz="14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00B050"/>
                          </a:solidFill>
                          <a:effectLst/>
                        </a:rPr>
                        <a:t>n/a</a:t>
                      </a:r>
                      <a:endParaRPr lang="en-CA" sz="14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1764115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181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2"/>
          <p:cNvSpPr>
            <a:spLocks noGrp="1"/>
          </p:cNvSpPr>
          <p:nvPr>
            <p:ph type="title"/>
          </p:nvPr>
        </p:nvSpPr>
        <p:spPr>
          <a:xfrm>
            <a:off x="248445" y="97149"/>
            <a:ext cx="8647112" cy="523220"/>
          </a:xfrm>
        </p:spPr>
        <p:txBody>
          <a:bodyPr/>
          <a:lstStyle/>
          <a:p>
            <a:pPr algn="l"/>
            <a:r>
              <a:rPr lang="en-US" dirty="0"/>
              <a:t>360° CfP response – Results (J0025)</a:t>
            </a:r>
          </a:p>
        </p:txBody>
      </p:sp>
      <p:graphicFrame>
        <p:nvGraphicFramePr>
          <p:cNvPr id="5" name="Content Placeholder 4"/>
          <p:cNvGraphicFramePr>
            <a:graphicFrameLocks/>
          </p:cNvGraphicFramePr>
          <p:nvPr>
            <p:extLst/>
          </p:nvPr>
        </p:nvGraphicFramePr>
        <p:xfrm>
          <a:off x="395536" y="999386"/>
          <a:ext cx="8280922" cy="2285598"/>
        </p:xfrm>
        <a:graphic>
          <a:graphicData uri="http://schemas.openxmlformats.org/drawingml/2006/table">
            <a:tbl>
              <a:tblPr/>
              <a:tblGrid>
                <a:gridCol w="19704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6405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4927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4927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492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4927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04927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161925">
                <a:tc gridSpan="7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Over HM16.16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 E2E WS-PSNR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 E2E SPSNR-NN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BD-rate(Y)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BD-rate(U)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BD-rate(V)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BD-rate(Y)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BD-rate(U)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BD-rate(V)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Balboa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-45.1%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-54.8%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-58.0%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-45.1%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-54.8%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-58.0%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Chairlift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-46.0%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-64.2%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-57.3%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-45.9%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-64.1%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-57.2%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KiteFlite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-23.6%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-55.1%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-23.6%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-55.1%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Harbor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-29.1%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-55.4%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-57.1%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-28.9%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-55.4%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-57.1%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Trolley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-21.5%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-41.4%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-46.0%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-21.5%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-41.4%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-45.8%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8678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Average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-33.1%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-53.2%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-54.7%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-33.0%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-53.2%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-54.6%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395538" y="3678520"/>
          <a:ext cx="8280918" cy="2280285"/>
        </p:xfrm>
        <a:graphic>
          <a:graphicData uri="http://schemas.openxmlformats.org/drawingml/2006/table">
            <a:tbl>
              <a:tblPr/>
              <a:tblGrid>
                <a:gridCol w="19704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6405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4927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4927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4927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4927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049277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152400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JEM7.0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E2E WS-PSNR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E2E SPSNR-NN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BD-rate(Y)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BD-rate(U)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BD-rate(V)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BD-rate(Y)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BD-rate(U)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BD-rate(V)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Balboa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-17.4%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-17.4%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Chairlift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-22.2%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-28.9%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-21.9%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-22.1%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-28.8%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-21.9%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KiteFlite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Harbor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-17.5%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-17.6%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Trolley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-12.5%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-13.9%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-13.5%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-12.4%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-13.9%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-13.4%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892198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710961" y="3307980"/>
            <a:ext cx="3385907" cy="708210"/>
          </a:xfrm>
          <a:prstGeom prst="rect">
            <a:avLst/>
          </a:prstGeom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+mj-ea"/>
                <a:ea typeface="+mj-ea"/>
                <a:cs typeface="Noto Sans CJK KR" charset="-127"/>
              </a:defRPr>
            </a:lvl1pPr>
          </a:lstStyle>
          <a:p>
            <a:r>
              <a:rPr kumimoji="1" lang="en-US" altLang="ko-KR" sz="4400" dirty="0">
                <a:solidFill>
                  <a:srgbClr val="1428A0"/>
                </a:solidFill>
                <a:cs typeface="Exo 2" charset="0"/>
              </a:rPr>
              <a:t>Thank you</a:t>
            </a:r>
            <a:endParaRPr kumimoji="1" lang="ko-KR" altLang="en-US" sz="4400" dirty="0">
              <a:solidFill>
                <a:srgbClr val="1428A0"/>
              </a:solidFill>
              <a:cs typeface="Exo 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491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2133600" y="2438400"/>
            <a:ext cx="4376472" cy="1640246"/>
            <a:chOff x="816239" y="2994935"/>
            <a:chExt cx="4376472" cy="1640246"/>
          </a:xfrm>
        </p:grpSpPr>
        <p:sp>
          <p:nvSpPr>
            <p:cNvPr id="11" name="제목 1"/>
            <p:cNvSpPr txBox="1">
              <a:spLocks/>
            </p:cNvSpPr>
            <p:nvPr/>
          </p:nvSpPr>
          <p:spPr>
            <a:xfrm>
              <a:off x="915985" y="3363111"/>
              <a:ext cx="4276726" cy="636035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1" hangingPunct="1">
                <a:lnSpc>
                  <a:spcPct val="9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+mj-ea"/>
                  <a:ea typeface="+mj-ea"/>
                  <a:cs typeface="Noto Sans CJK KR" charset="-127"/>
                </a:defRPr>
              </a:lvl1pPr>
            </a:lstStyle>
            <a:p>
              <a:pPr algn="ctr"/>
              <a:r>
                <a:rPr kumimoji="1" lang="en-US" altLang="ko-KR" sz="3300" dirty="0">
                  <a:solidFill>
                    <a:schemeClr val="bg2">
                      <a:lumMod val="10000"/>
                    </a:schemeClr>
                  </a:solidFill>
                  <a:cs typeface="Exo 2" charset="0"/>
                </a:rPr>
                <a:t>Appendix</a:t>
              </a:r>
              <a:endParaRPr kumimoji="1" lang="ko-KR" altLang="en-US" sz="3300" dirty="0">
                <a:solidFill>
                  <a:schemeClr val="bg2">
                    <a:lumMod val="10000"/>
                  </a:schemeClr>
                </a:solidFill>
                <a:cs typeface="Exo 2" charset="0"/>
              </a:endParaRPr>
            </a:p>
          </p:txBody>
        </p:sp>
        <p:sp>
          <p:nvSpPr>
            <p:cNvPr id="12" name="부제 2"/>
            <p:cNvSpPr txBox="1">
              <a:spLocks/>
            </p:cNvSpPr>
            <p:nvPr/>
          </p:nvSpPr>
          <p:spPr>
            <a:xfrm>
              <a:off x="887410" y="3898830"/>
              <a:ext cx="2647950" cy="736351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1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ea"/>
                  <a:ea typeface="+mn-ea"/>
                  <a:cs typeface="Noto Sans CJK KR" charset="-127"/>
                </a:defRPr>
              </a:lvl1pPr>
              <a:lvl2pPr marL="685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ea"/>
                  <a:ea typeface="+mn-ea"/>
                  <a:cs typeface="Noto Sans CJK KR" charset="-127"/>
                </a:defRPr>
              </a:lvl2pPr>
              <a:lvl3pPr marL="1143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ea"/>
                  <a:ea typeface="+mn-ea"/>
                  <a:cs typeface="Noto Sans CJK KR" charset="-127"/>
                </a:defRPr>
              </a:lvl3pPr>
              <a:lvl4pPr marL="1600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ea"/>
                  <a:ea typeface="+mn-ea"/>
                  <a:cs typeface="Noto Sans CJK KR" charset="-127"/>
                </a:defRPr>
              </a:lvl4pPr>
              <a:lvl5pPr marL="20574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ea"/>
                  <a:ea typeface="+mn-ea"/>
                  <a:cs typeface="Noto Sans CJK KR" charset="-127"/>
                </a:defRPr>
              </a:lvl5pPr>
              <a:lvl6pPr marL="25146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endParaRPr kumimoji="1" lang="ko-KR" altLang="en-US" sz="15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3" name="부제 2"/>
            <p:cNvSpPr txBox="1">
              <a:spLocks/>
            </p:cNvSpPr>
            <p:nvPr/>
          </p:nvSpPr>
          <p:spPr>
            <a:xfrm>
              <a:off x="816239" y="2994935"/>
              <a:ext cx="3332165" cy="736351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1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ea"/>
                  <a:ea typeface="+mn-ea"/>
                  <a:cs typeface="Noto Sans CJK KR" charset="-127"/>
                </a:defRPr>
              </a:lvl1pPr>
              <a:lvl2pPr marL="685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ea"/>
                  <a:ea typeface="+mn-ea"/>
                  <a:cs typeface="Noto Sans CJK KR" charset="-127"/>
                </a:defRPr>
              </a:lvl2pPr>
              <a:lvl3pPr marL="1143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ea"/>
                  <a:ea typeface="+mn-ea"/>
                  <a:cs typeface="Noto Sans CJK KR" charset="-127"/>
                </a:defRPr>
              </a:lvl3pPr>
              <a:lvl4pPr marL="1600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ea"/>
                  <a:ea typeface="+mn-ea"/>
                  <a:cs typeface="Noto Sans CJK KR" charset="-127"/>
                </a:defRPr>
              </a:lvl4pPr>
              <a:lvl5pPr marL="20574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ea"/>
                  <a:ea typeface="+mn-ea"/>
                  <a:cs typeface="Noto Sans CJK KR" charset="-127"/>
                </a:defRPr>
              </a:lvl5pPr>
              <a:lvl6pPr marL="25146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endParaRPr kumimoji="1" lang="ko-KR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197489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48445" y="97149"/>
            <a:ext cx="8647112" cy="523220"/>
          </a:xfrm>
        </p:spPr>
        <p:txBody>
          <a:bodyPr/>
          <a:lstStyle/>
          <a:p>
            <a:pPr algn="l"/>
            <a:r>
              <a:rPr lang="en-US" dirty="0"/>
              <a:t>Adjustment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직사각형 36"/>
              <p:cNvSpPr/>
              <p:nvPr/>
            </p:nvSpPr>
            <p:spPr>
              <a:xfrm>
                <a:off x="44068" y="708753"/>
                <a:ext cx="9052560" cy="36061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lnSpc>
                    <a:spcPct val="150000"/>
                  </a:lnSpc>
                  <a:buBlip>
                    <a:blip r:embed="rId2"/>
                  </a:buBlip>
                </a:pPr>
                <a:r>
                  <a:rPr lang="en-US" sz="1400" dirty="0">
                    <a:latin typeface="Malgun Gothic" panose="020B0503020000020004" pitchFamily="34" charset="-127"/>
                    <a:ea typeface="Malgun Gothic" panose="020B0503020000020004" pitchFamily="34" charset="-127"/>
                    <a:cs typeface="Arial" panose="020B0604020202020204" pitchFamily="34" charset="0"/>
                  </a:rPr>
                  <a:t>Equator is stretched and poles are shrunk by the same proportion</a:t>
                </a:r>
              </a:p>
              <a:p>
                <a:pPr marL="285750" indent="-285750">
                  <a:lnSpc>
                    <a:spcPct val="150000"/>
                  </a:lnSpc>
                  <a:buBlip>
                    <a:blip r:embed="rId2"/>
                  </a:buBlip>
                </a:pPr>
                <a:r>
                  <a:rPr lang="en-US" sz="1400" dirty="0">
                    <a:latin typeface="Malgun Gothic" panose="020B0503020000020004" pitchFamily="34" charset="-127"/>
                    <a:ea typeface="Malgun Gothic" panose="020B0503020000020004" pitchFamily="34" charset="-127"/>
                    <a:cs typeface="Arial" panose="020B0604020202020204" pitchFamily="34" charset="0"/>
                  </a:rPr>
                  <a:t>0.2% average coding gain observed</a:t>
                </a:r>
              </a:p>
              <a:p>
                <a:pPr marL="285750" indent="-285750">
                  <a:lnSpc>
                    <a:spcPct val="150000"/>
                  </a:lnSpc>
                  <a:buBlip>
                    <a:blip r:embed="rId2"/>
                  </a:buBlip>
                </a:pPr>
                <a:r>
                  <a:rPr lang="en-US" sz="1400" dirty="0">
                    <a:latin typeface="Malgun Gothic" panose="020B0503020000020004" pitchFamily="34" charset="-127"/>
                    <a:ea typeface="Malgun Gothic" panose="020B0503020000020004" pitchFamily="34" charset="-127"/>
                    <a:cs typeface="Arial" panose="020B0604020202020204" pitchFamily="34" charset="0"/>
                  </a:rPr>
                  <a:t>ERP to RSP Conversion</a:t>
                </a:r>
              </a:p>
              <a:p>
                <a:pPr marL="285750" indent="-285750">
                  <a:lnSpc>
                    <a:spcPct val="150000"/>
                  </a:lnSpc>
                  <a:buBlip>
                    <a:blip r:embed="rId2"/>
                  </a:buBlip>
                </a:pPr>
                <a:endParaRPr lang="en-US" sz="1400" dirty="0">
                  <a:latin typeface="Malgun Gothic" panose="020B0503020000020004" pitchFamily="34" charset="-127"/>
                  <a:ea typeface="Malgun Gothic" panose="020B0503020000020004" pitchFamily="34" charset="-127"/>
                  <a:cs typeface="Arial" panose="020B0604020202020204" pitchFamily="34" charset="0"/>
                </a:endParaRPr>
              </a:p>
              <a:p>
                <a:pPr marL="285750" indent="-285750">
                  <a:lnSpc>
                    <a:spcPct val="150000"/>
                  </a:lnSpc>
                  <a:buBlip>
                    <a:blip r:embed="rId2"/>
                  </a:buBlip>
                </a:pPr>
                <a:endParaRPr lang="en-US" sz="1400" dirty="0">
                  <a:latin typeface="Malgun Gothic" panose="020B0503020000020004" pitchFamily="34" charset="-127"/>
                  <a:ea typeface="Malgun Gothic" panose="020B0503020000020004" pitchFamily="34" charset="-127"/>
                  <a:cs typeface="Arial" panose="020B0604020202020204" pitchFamily="34" charset="0"/>
                </a:endParaRPr>
              </a:p>
              <a:p>
                <a:pPr marL="285750" indent="-285750">
                  <a:lnSpc>
                    <a:spcPct val="150000"/>
                  </a:lnSpc>
                  <a:buBlip>
                    <a:blip r:embed="rId2"/>
                  </a:buBlip>
                </a:pPr>
                <a:endParaRPr lang="en-US" sz="1400" dirty="0">
                  <a:latin typeface="Malgun Gothic" panose="020B0503020000020004" pitchFamily="34" charset="-127"/>
                  <a:ea typeface="Malgun Gothic" panose="020B0503020000020004" pitchFamily="34" charset="-127"/>
                  <a:cs typeface="Arial" panose="020B0604020202020204" pitchFamily="34" charset="0"/>
                </a:endParaRPr>
              </a:p>
              <a:p>
                <a:pPr marL="285750" indent="-285750">
                  <a:lnSpc>
                    <a:spcPct val="150000"/>
                  </a:lnSpc>
                  <a:buBlip>
                    <a:blip r:embed="rId2"/>
                  </a:buBlip>
                </a:pPr>
                <a:endParaRPr lang="en-US" sz="1400" dirty="0">
                  <a:latin typeface="Malgun Gothic" panose="020B0503020000020004" pitchFamily="34" charset="-127"/>
                  <a:ea typeface="Malgun Gothic" panose="020B0503020000020004" pitchFamily="34" charset="-127"/>
                  <a:cs typeface="Arial" panose="020B0604020202020204" pitchFamily="34" charset="0"/>
                </a:endParaRPr>
              </a:p>
              <a:p>
                <a:pPr marL="285750" indent="-285750">
                  <a:lnSpc>
                    <a:spcPct val="150000"/>
                  </a:lnSpc>
                  <a:buBlip>
                    <a:blip r:embed="rId2"/>
                  </a:buBlip>
                </a:pPr>
                <a:r>
                  <a:rPr lang="en-US" sz="1400" dirty="0">
                    <a:latin typeface="Malgun Gothic" panose="020B0503020000020004" pitchFamily="34" charset="-127"/>
                    <a:ea typeface="Malgun Gothic" panose="020B0503020000020004" pitchFamily="34" charset="-127"/>
                    <a:cs typeface="Arial" panose="020B0604020202020204" pitchFamily="34" charset="0"/>
                  </a:rPr>
                  <a:t>RSP to ERP Conversion</a:t>
                </a:r>
              </a:p>
              <a:p>
                <a:pPr>
                  <a:lnSpc>
                    <a:spcPct val="150000"/>
                  </a:lnSpc>
                </a:pPr>
                <a:endParaRPr lang="en-US" sz="1400" dirty="0">
                  <a:latin typeface="Malgun Gothic" panose="020B0503020000020004" pitchFamily="34" charset="-127"/>
                  <a:ea typeface="Malgun Gothic" panose="020B0503020000020004" pitchFamily="34" charset="-127"/>
                  <a:cs typeface="Arial" panose="020B0604020202020204" pitchFamily="34" charset="0"/>
                </a:endParaRPr>
              </a:p>
              <a:p>
                <a:pPr marL="285750" indent="-285750">
                  <a:lnSpc>
                    <a:spcPct val="150000"/>
                  </a:lnSpc>
                  <a:buBlip>
                    <a:blip r:embed="rId2"/>
                  </a:buBlip>
                </a:pPr>
                <a:endParaRPr lang="en-US" sz="1400" dirty="0">
                  <a:latin typeface="Malgun Gothic" panose="020B0503020000020004" pitchFamily="34" charset="-127"/>
                  <a:ea typeface="Malgun Gothic" panose="020B0503020000020004" pitchFamily="34" charset="-127"/>
                  <a:cs typeface="Arial" panose="020B0604020202020204" pitchFamily="34" charset="0"/>
                </a:endParaRPr>
              </a:p>
              <a:p>
                <a:pPr marL="285750" indent="-285750">
                  <a:lnSpc>
                    <a:spcPct val="150000"/>
                  </a:lnSpc>
                  <a:buBlip>
                    <a:blip r:embed="rId2"/>
                  </a:buBlip>
                </a:pPr>
                <a:r>
                  <a:rPr lang="en-US" altLang="ko-KR" sz="1400" dirty="0">
                    <a:solidFill>
                      <a:schemeClr val="bg2">
                        <a:lumMod val="25000"/>
                      </a:schemeClr>
                    </a:solidFill>
                    <a:latin typeface="+mj-ea"/>
                    <a:ea typeface="+mj-ea"/>
                  </a:rPr>
                  <a:t>Optimal </a:t>
                </a:r>
                <a14:m>
                  <m:oMath xmlns:m="http://schemas.openxmlformats.org/officeDocument/2006/math">
                    <m:r>
                      <a:rPr lang="en-CA" sz="1400" i="1">
                        <a:solidFill>
                          <a:srgbClr val="000000"/>
                        </a:solidFill>
                        <a:latin typeface="Cambria Math"/>
                        <a:ea typeface="Gulim"/>
                        <a:cs typeface="Times New Roman"/>
                      </a:rPr>
                      <m:t>𝛽</m:t>
                    </m:r>
                  </m:oMath>
                </a14:m>
                <a:r>
                  <a:rPr lang="en-US" altLang="ko-KR" sz="1400" dirty="0">
                    <a:solidFill>
                      <a:schemeClr val="bg2">
                        <a:lumMod val="25000"/>
                      </a:schemeClr>
                    </a:solidFill>
                    <a:latin typeface="Malgun Gothic" panose="020B0503020000020004" pitchFamily="34" charset="-127"/>
                    <a:ea typeface="Malgun Gothic" panose="020B0503020000020004" pitchFamily="34" charset="-127"/>
                    <a:cs typeface="Arial" panose="020B0604020202020204" pitchFamily="34" charset="0"/>
                  </a:rPr>
                  <a:t> computation:</a:t>
                </a:r>
              </a:p>
            </p:txBody>
          </p:sp>
        </mc:Choice>
        <mc:Fallback xmlns="">
          <p:sp>
            <p:nvSpPr>
              <p:cNvPr id="19" name="직사각형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68" y="708753"/>
                <a:ext cx="9052560" cy="3606115"/>
              </a:xfrm>
              <a:prstGeom prst="rect">
                <a:avLst/>
              </a:prstGeom>
              <a:blipFill>
                <a:blip r:embed="rId3"/>
                <a:stretch>
                  <a:fillRect b="-7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6"/>
              <p:cNvSpPr txBox="1"/>
              <p:nvPr/>
            </p:nvSpPr>
            <p:spPr>
              <a:xfrm>
                <a:off x="382126" y="1757539"/>
                <a:ext cx="2088232" cy="49276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marL="0" marR="0" algn="ctr" fontAlgn="base" latinLnBrk="1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CA" sz="1400" i="1" kern="1200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Gulim"/>
                          <a:cs typeface="Times New Roman"/>
                        </a:rPr>
                        <m:t>𝑜𝑟𝑔</m:t>
                      </m:r>
                      <m:r>
                        <a:rPr lang="en-CA" sz="1400" i="1" kern="1200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Gulim"/>
                          <a:cs typeface="Times New Roman"/>
                        </a:rPr>
                        <m:t>_</m:t>
                      </m:r>
                      <m:r>
                        <a:rPr lang="en-CA" sz="1400" i="1" kern="1200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Gulim"/>
                          <a:cs typeface="Times New Roman"/>
                        </a:rPr>
                        <m:t>𝑝𝑖𝑡𝑐h</m:t>
                      </m:r>
                      <m:r>
                        <a:rPr lang="en-CA" sz="1400" i="1" kern="1200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Gulim"/>
                          <a:cs typeface="Times New Roman"/>
                        </a:rPr>
                        <m:t>=</m:t>
                      </m:r>
                      <m:func>
                        <m:funcPr>
                          <m:ctrlPr>
                            <a:rPr lang="en-US" sz="14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Gulim"/>
                              <a:cs typeface="Times New Roman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US" sz="14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Gulim"/>
                                  <a:cs typeface="Times New Roman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CA" sz="1400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Gulim"/>
                                  <a:cs typeface="Times New Roman"/>
                                </a:rPr>
                                <m:t>sin</m:t>
                              </m:r>
                            </m:e>
                            <m:sup>
                              <m:r>
                                <a:rPr lang="en-CA" sz="14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Gulim"/>
                                  <a:cs typeface="Times New Roman"/>
                                </a:rPr>
                                <m:t>−1</m:t>
                              </m:r>
                            </m:sup>
                          </m:sSup>
                        </m:fName>
                        <m:e>
                          <m:r>
                            <a:rPr lang="en-CA" sz="1400" i="1" kern="1200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Gulim"/>
                              <a:cs typeface="Times New Roman"/>
                            </a:rPr>
                            <m:t>(</m:t>
                          </m:r>
                          <m:f>
                            <m:fPr>
                              <m:ctrlPr>
                                <a:rPr lang="en-US" sz="14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Gulim"/>
                                  <a:cs typeface="Times New Roman"/>
                                </a:rPr>
                              </m:ctrlPr>
                            </m:fPr>
                            <m:num>
                              <m:r>
                                <a:rPr lang="en-CA" sz="14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Gulim"/>
                                  <a:cs typeface="Times New Roman"/>
                                </a:rPr>
                                <m:t>𝑦</m:t>
                              </m:r>
                            </m:num>
                            <m:den>
                              <m:r>
                                <a:rPr lang="en-CA" sz="14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Gulim"/>
                                  <a:cs typeface="Times New Roman"/>
                                </a:rPr>
                                <m:t>𝑙𝑒𝑛</m:t>
                              </m:r>
                            </m:den>
                          </m:f>
                          <m:r>
                            <a:rPr lang="en-CA" sz="1400" i="1" kern="1200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Gulim"/>
                              <a:cs typeface="Times New Roman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en-US" sz="1400" dirty="0">
                  <a:effectLst/>
                  <a:latin typeface="Arial"/>
                  <a:ea typeface="SimSun"/>
                </a:endParaRPr>
              </a:p>
            </p:txBody>
          </p:sp>
        </mc:Choice>
        <mc:Fallback xmlns="">
          <p:sp>
            <p:nvSpPr>
              <p:cNvPr id="20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126" y="1757539"/>
                <a:ext cx="2088232" cy="49276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6"/>
              <p:cNvSpPr txBox="1"/>
              <p:nvPr/>
            </p:nvSpPr>
            <p:spPr>
              <a:xfrm>
                <a:off x="2830398" y="1757539"/>
                <a:ext cx="1944216" cy="49276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marL="0" marR="0" algn="ctr" fontAlgn="base" latinLnBrk="1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sz="1400" i="1">
                          <a:effectLst/>
                          <a:latin typeface="Cambria Math"/>
                          <a:ea typeface="SimSun"/>
                        </a:rPr>
                        <m:t>𝑙𝑒𝑛</m:t>
                      </m:r>
                      <m:r>
                        <a:rPr lang="en-CA" sz="1400" i="1">
                          <a:effectLst/>
                          <a:latin typeface="Cambria Math"/>
                          <a:ea typeface="SimSun"/>
                        </a:rPr>
                        <m:t>= </m:t>
                      </m:r>
                      <m:rad>
                        <m:radPr>
                          <m:degHide m:val="on"/>
                          <m:ctrlP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SimSun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SimSun"/>
                                </a:rPr>
                              </m:ctrlPr>
                            </m:sSupPr>
                            <m:e>
                              <m:r>
                                <a:rPr lang="en-CA" sz="1400" i="1">
                                  <a:effectLst/>
                                  <a:latin typeface="Cambria Math"/>
                                  <a:ea typeface="SimSun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CA" sz="1400" i="1">
                                  <a:effectLst/>
                                  <a:latin typeface="Cambria Math"/>
                                  <a:ea typeface="SimSun"/>
                                </a:rPr>
                                <m:t>2</m:t>
                              </m:r>
                            </m:sup>
                          </m:sSup>
                          <m:r>
                            <a:rPr lang="en-CA" sz="1400" i="1">
                              <a:effectLst/>
                              <a:latin typeface="Cambria Math"/>
                              <a:ea typeface="SimSun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SimSun"/>
                                </a:rPr>
                              </m:ctrlPr>
                            </m:sSupPr>
                            <m:e>
                              <m:r>
                                <a:rPr lang="en-CA" sz="1400" i="1">
                                  <a:effectLst/>
                                  <a:latin typeface="Cambria Math"/>
                                  <a:ea typeface="SimSun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CA" sz="1400" i="1">
                                  <a:effectLst/>
                                  <a:latin typeface="Cambria Math"/>
                                  <a:ea typeface="SimSun"/>
                                </a:rPr>
                                <m:t>2</m:t>
                              </m:r>
                            </m:sup>
                          </m:sSup>
                          <m:r>
                            <a:rPr lang="en-CA" sz="1400" i="1">
                              <a:effectLst/>
                              <a:latin typeface="Cambria Math"/>
                              <a:ea typeface="SimSun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SimSun"/>
                                </a:rPr>
                              </m:ctrlPr>
                            </m:sSupPr>
                            <m:e>
                              <m:r>
                                <a:rPr lang="en-CA" sz="1400" i="1">
                                  <a:effectLst/>
                                  <a:latin typeface="Cambria Math"/>
                                  <a:ea typeface="SimSun"/>
                                </a:rPr>
                                <m:t>𝑧</m:t>
                              </m:r>
                            </m:e>
                            <m:sup>
                              <m:r>
                                <a:rPr lang="en-CA" sz="1400" i="1">
                                  <a:effectLst/>
                                  <a:latin typeface="Cambria Math"/>
                                  <a:ea typeface="SimSun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en-US" sz="1400" dirty="0">
                  <a:effectLst/>
                  <a:latin typeface="Arial"/>
                  <a:ea typeface="SimSun"/>
                </a:endParaRPr>
              </a:p>
            </p:txBody>
          </p:sp>
        </mc:Choice>
        <mc:Fallback xmlns="">
          <p:sp>
            <p:nvSpPr>
              <p:cNvPr id="21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0398" y="1757539"/>
                <a:ext cx="1944216" cy="49276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7"/>
              <p:cNvSpPr txBox="1"/>
              <p:nvPr/>
            </p:nvSpPr>
            <p:spPr>
              <a:xfrm>
                <a:off x="375997" y="2332055"/>
                <a:ext cx="3168352" cy="5467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algn="ctr" fontAlgn="base" latinLnBrk="1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Gulim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en-CA" sz="1400" i="1" kern="1200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Gulim"/>
                              <a:cs typeface="Times New Roman"/>
                            </a:rPr>
                            <m:t>𝑦</m:t>
                          </m:r>
                        </m:e>
                        <m:sub>
                          <m:r>
                            <a:rPr lang="en-CA" sz="1400" i="1" kern="1200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Gulim"/>
                              <a:cs typeface="Times New Roman"/>
                            </a:rPr>
                            <m:t>𝑎𝑑𝑗</m:t>
                          </m:r>
                        </m:sub>
                      </m:sSub>
                      <m:r>
                        <a:rPr lang="en-CA" sz="1400" i="1" kern="1200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Gulim"/>
                          <a:cs typeface="Times New Roman"/>
                        </a:rPr>
                        <m:t>=−0.5∗</m:t>
                      </m:r>
                      <m:f>
                        <m:fPr>
                          <m:ctrlPr>
                            <a:rPr lang="en-US" sz="14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Gulim"/>
                              <a:cs typeface="Times New Roman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US" sz="14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Gulim"/>
                                  <a:cs typeface="Times New Roman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CA" sz="1400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Gulim"/>
                                  <a:cs typeface="Times New Roman"/>
                                </a:rPr>
                                <m:t>sin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sz="14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Gulim"/>
                                      <a:cs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CA" sz="14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Gulim"/>
                                      <a:cs typeface="Times New Roman"/>
                                    </a:rPr>
                                    <m:t>𝛽</m:t>
                                  </m:r>
                                  <m:r>
                                    <a:rPr lang="en-CA" sz="14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Gulim"/>
                                      <a:cs typeface="Times New Roman"/>
                                    </a:rPr>
                                    <m:t>∗</m:t>
                                  </m:r>
                                  <m:r>
                                    <a:rPr lang="en-CA" sz="14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Gulim"/>
                                      <a:cs typeface="Times New Roman"/>
                                    </a:rPr>
                                    <m:t>𝑜𝑟𝑔</m:t>
                                  </m:r>
                                  <m:r>
                                    <a:rPr lang="en-CA" sz="14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Gulim"/>
                                      <a:cs typeface="Times New Roman"/>
                                    </a:rPr>
                                    <m:t>_</m:t>
                                  </m:r>
                                  <m:r>
                                    <a:rPr lang="en-CA" sz="14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Gulim"/>
                                      <a:cs typeface="Times New Roman"/>
                                    </a:rPr>
                                    <m:t>𝑝𝑖𝑡𝑐h</m:t>
                                  </m:r>
                                </m:e>
                              </m:d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US" sz="14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Gulim"/>
                                  <a:cs typeface="Times New Roman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CA" sz="1400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Gulim"/>
                                  <a:cs typeface="Times New Roman"/>
                                </a:rPr>
                                <m:t>sin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sz="14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Gulim"/>
                                      <a:cs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CA" sz="14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Gulim"/>
                                      <a:cs typeface="Times New Roman"/>
                                    </a:rPr>
                                    <m:t>0.5</m:t>
                                  </m:r>
                                  <m:r>
                                    <a:rPr lang="en-CA" sz="14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Gulim"/>
                                      <a:cs typeface="Times New Roman"/>
                                    </a:rPr>
                                    <m:t>𝛽</m:t>
                                  </m:r>
                                  <m:r>
                                    <a:rPr lang="en-CA" sz="14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Gulim"/>
                                      <a:cs typeface="Times New Roman"/>
                                    </a:rPr>
                                    <m:t>∗</m:t>
                                  </m:r>
                                  <m:r>
                                    <a:rPr lang="en-CA" sz="14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Cambria Math"/>
                                      <a:cs typeface="Times New Roman"/>
                                    </a:rPr>
                                    <m:t>𝜋</m:t>
                                  </m:r>
                                </m:e>
                              </m:d>
                              <m:r>
                                <a:rPr lang="en-CA" sz="14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Cambria Math"/>
                                  <a:cs typeface="Times New Roman"/>
                                </a:rPr>
                                <m:t> </m:t>
                              </m:r>
                            </m:e>
                          </m:func>
                        </m:den>
                      </m:f>
                      <m:r>
                        <a:rPr lang="en-CA" sz="1400" i="1" kern="1200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Gulim"/>
                          <a:cs typeface="Times New Roman"/>
                        </a:rPr>
                        <m:t>+0.5</m:t>
                      </m:r>
                    </m:oMath>
                  </m:oMathPara>
                </a14:m>
                <a:endParaRPr lang="en-US" sz="1400" dirty="0">
                  <a:effectLst/>
                  <a:latin typeface="Arial"/>
                  <a:ea typeface="SimSun"/>
                </a:endParaRPr>
              </a:p>
            </p:txBody>
          </p:sp>
        </mc:Choice>
        <mc:Fallback xmlns="">
          <p:sp>
            <p:nvSpPr>
              <p:cNvPr id="22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997" y="2332055"/>
                <a:ext cx="3168352" cy="546753"/>
              </a:xfrm>
              <a:prstGeom prst="rect">
                <a:avLst/>
              </a:prstGeom>
              <a:blipFill>
                <a:blip r:embed="rId6"/>
                <a:stretch>
                  <a:fillRect b="-45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5"/>
              <p:cNvSpPr txBox="1"/>
              <p:nvPr/>
            </p:nvSpPr>
            <p:spPr>
              <a:xfrm>
                <a:off x="375997" y="3365499"/>
                <a:ext cx="3384376" cy="50419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marL="0" marR="0" fontAlgn="base" latinLnBrk="1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CA" sz="1400" i="1" kern="1200" smtClean="0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Gulim"/>
                          <a:cs typeface="Times New Roman"/>
                        </a:rPr>
                        <m:t>𝑝𝑖𝑡𝑐h</m:t>
                      </m:r>
                      <m:r>
                        <a:rPr lang="en-CA" sz="1400" i="1" kern="1200" smtClean="0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Gulim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en-US" sz="14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Gulim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CA" sz="1400" i="1" kern="1200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Gulim"/>
                              <a:cs typeface="Times New Roman"/>
                            </a:rPr>
                            <m:t>1</m:t>
                          </m:r>
                        </m:num>
                        <m:den>
                          <m:r>
                            <a:rPr lang="en-CA" sz="1400" i="1" kern="1200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Gulim"/>
                              <a:cs typeface="Times New Roman"/>
                            </a:rPr>
                            <m:t>𝛽</m:t>
                          </m:r>
                        </m:den>
                      </m:f>
                      <m:r>
                        <a:rPr lang="en-CA" sz="1400" i="1" kern="1200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Gulim"/>
                          <a:cs typeface="Times New Roman"/>
                        </a:rPr>
                        <m:t>∗</m:t>
                      </m:r>
                      <m:func>
                        <m:funcPr>
                          <m:ctrlPr>
                            <a:rPr lang="en-US" sz="14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Gulim"/>
                              <a:cs typeface="Times New Roman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US" sz="14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Gulim"/>
                                  <a:cs typeface="Times New Roman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CA" sz="1400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Gulim"/>
                                  <a:cs typeface="Times New Roman"/>
                                </a:rPr>
                                <m:t>sin</m:t>
                              </m:r>
                            </m:e>
                            <m:sup>
                              <m:r>
                                <a:rPr lang="en-CA" sz="14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Gulim"/>
                                  <a:cs typeface="Times New Roman"/>
                                </a:rPr>
                                <m:t>−1</m:t>
                              </m:r>
                            </m:sup>
                          </m:sSup>
                        </m:fName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sz="14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Gulim"/>
                                  <a:cs typeface="Times New Roman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US" sz="14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Gulim"/>
                                      <a:cs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CA" sz="14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Gulim"/>
                                      <a:cs typeface="Times New Roman"/>
                                    </a:rPr>
                                    <m:t>0.5−</m:t>
                                  </m:r>
                                  <m:r>
                                    <a:rPr lang="en-US" sz="1400" b="0" i="1" kern="1200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Gulim"/>
                                      <a:cs typeface="Times New Roman"/>
                                    </a:rPr>
                                    <m:t>𝑦</m:t>
                                  </m:r>
                                </m:e>
                              </m:d>
                              <m:r>
                                <a:rPr lang="en-CA" sz="14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Gulim"/>
                                  <a:cs typeface="Times New Roman"/>
                                </a:rPr>
                                <m:t>∗</m:t>
                              </m:r>
                              <m:func>
                                <m:funcPr>
                                  <m:ctrlPr>
                                    <a:rPr lang="en-US" sz="14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Gulim"/>
                                      <a:cs typeface="Times New Roman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CA" sz="1400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Gulim"/>
                                      <a:cs typeface="Times New Roman"/>
                                    </a:rPr>
                                    <m:t>sin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lang="en-US" sz="14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/>
                                          <a:cs typeface="Times New Roman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CA" sz="14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/>
                                          <a:ea typeface="Cambria Math"/>
                                          <a:cs typeface="Times New Roman"/>
                                        </a:rPr>
                                        <m:t>𝜋</m:t>
                                      </m:r>
                                      <m:r>
                                        <a:rPr lang="en-CA" sz="14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/>
                                          <a:ea typeface="Cambria Math"/>
                                          <a:cs typeface="Times New Roman"/>
                                        </a:rPr>
                                        <m:t>∗</m:t>
                                      </m:r>
                                      <m:f>
                                        <m:fPr>
                                          <m:ctrlPr>
                                            <a:rPr lang="en-US" sz="1400" i="1" kern="1200"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/>
                                              <a:cs typeface="Times New Roman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CA" sz="1400" i="1" kern="1200"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latin typeface="Cambria Math"/>
                                              <a:ea typeface="Cambria Math"/>
                                              <a:cs typeface="Times New Roman"/>
                                            </a:rPr>
                                            <m:t>𝛽</m:t>
                                          </m:r>
                                        </m:num>
                                        <m:den>
                                          <m:r>
                                            <a:rPr lang="en-CA" sz="1400" i="1" kern="1200"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latin typeface="Cambria Math"/>
                                              <a:ea typeface="Cambria Math"/>
                                              <a:cs typeface="Times New Roman"/>
                                            </a:rPr>
                                            <m:t>2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</m:func>
                            </m:e>
                          </m:d>
                        </m:e>
                      </m:func>
                    </m:oMath>
                  </m:oMathPara>
                </a14:m>
                <a:endParaRPr lang="en-US" sz="1400" dirty="0">
                  <a:effectLst/>
                  <a:latin typeface="Arial"/>
                  <a:ea typeface="SimSun"/>
                </a:endParaRPr>
              </a:p>
            </p:txBody>
          </p:sp>
        </mc:Choice>
        <mc:Fallback xmlns="">
          <p:sp>
            <p:nvSpPr>
              <p:cNvPr id="23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997" y="3365499"/>
                <a:ext cx="3384376" cy="504190"/>
              </a:xfrm>
              <a:prstGeom prst="rect">
                <a:avLst/>
              </a:prstGeom>
              <a:blipFill>
                <a:blip r:embed="rId7"/>
                <a:stretch>
                  <a:fillRect b="-97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4" name="Group 23"/>
          <p:cNvGrpSpPr/>
          <p:nvPr/>
        </p:nvGrpSpPr>
        <p:grpSpPr>
          <a:xfrm>
            <a:off x="6453314" y="1341173"/>
            <a:ext cx="2560320" cy="1402027"/>
            <a:chOff x="0" y="0"/>
            <a:chExt cx="2622107" cy="1779957"/>
          </a:xfrm>
        </p:grpSpPr>
        <p:sp>
          <p:nvSpPr>
            <p:cNvPr id="25" name="Rounded Rectangle 24"/>
            <p:cNvSpPr/>
            <p:nvPr/>
          </p:nvSpPr>
          <p:spPr bwMode="auto">
            <a:xfrm>
              <a:off x="32030" y="904884"/>
              <a:ext cx="2590077" cy="875073"/>
            </a:xfrm>
            <a:prstGeom prst="roundRect">
              <a:avLst>
                <a:gd name="adj" fmla="val 50000"/>
              </a:avLst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Rounded Rectangle 25"/>
            <p:cNvSpPr/>
            <p:nvPr/>
          </p:nvSpPr>
          <p:spPr bwMode="auto">
            <a:xfrm>
              <a:off x="0" y="0"/>
              <a:ext cx="2622107" cy="875073"/>
            </a:xfrm>
            <a:prstGeom prst="roundRect">
              <a:avLst>
                <a:gd name="adj" fmla="val 50000"/>
              </a:avLst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223384" y="25830"/>
              <a:ext cx="2146136" cy="1712665"/>
              <a:chOff x="223384" y="25830"/>
              <a:chExt cx="3171636" cy="2331720"/>
            </a:xfrm>
          </p:grpSpPr>
          <p:grpSp>
            <p:nvGrpSpPr>
              <p:cNvPr id="28" name="Group 27"/>
              <p:cNvGrpSpPr/>
              <p:nvPr/>
            </p:nvGrpSpPr>
            <p:grpSpPr>
              <a:xfrm>
                <a:off x="1589810" y="125568"/>
                <a:ext cx="298610" cy="868314"/>
                <a:chOff x="1589804" y="125568"/>
                <a:chExt cx="266700" cy="672414"/>
              </a:xfrm>
            </p:grpSpPr>
            <p:sp>
              <p:nvSpPr>
                <p:cNvPr id="51" name="Up Arrow 50"/>
                <p:cNvSpPr/>
                <p:nvPr/>
              </p:nvSpPr>
              <p:spPr>
                <a:xfrm>
                  <a:off x="1608854" y="125568"/>
                  <a:ext cx="228600" cy="228600"/>
                </a:xfrm>
                <a:prstGeom prst="upArrow">
                  <a:avLst/>
                </a:prstGeom>
                <a:no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2" name="Down Arrow 51"/>
                <p:cNvSpPr/>
                <p:nvPr/>
              </p:nvSpPr>
              <p:spPr>
                <a:xfrm>
                  <a:off x="1589804" y="569382"/>
                  <a:ext cx="266700" cy="228600"/>
                </a:xfrm>
                <a:prstGeom prst="downArrow">
                  <a:avLst/>
                </a:prstGeom>
                <a:solidFill>
                  <a:schemeClr val="bg1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9" name="Group 28"/>
              <p:cNvGrpSpPr/>
              <p:nvPr/>
            </p:nvGrpSpPr>
            <p:grpSpPr>
              <a:xfrm>
                <a:off x="223384" y="1391468"/>
                <a:ext cx="411021" cy="695446"/>
                <a:chOff x="223382" y="1391470"/>
                <a:chExt cx="367098" cy="538547"/>
              </a:xfrm>
            </p:grpSpPr>
            <p:cxnSp>
              <p:nvCxnSpPr>
                <p:cNvPr id="47" name="Straight Arrow Connector 46"/>
                <p:cNvCxnSpPr/>
                <p:nvPr/>
              </p:nvCxnSpPr>
              <p:spPr>
                <a:xfrm>
                  <a:off x="464853" y="1722011"/>
                  <a:ext cx="96280" cy="208006"/>
                </a:xfrm>
                <a:prstGeom prst="straightConnector1">
                  <a:avLst/>
                </a:prstGeom>
                <a:ln w="12700" cmpd="sng">
                  <a:solidFill>
                    <a:schemeClr val="tx2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Straight Arrow Connector 47"/>
                <p:cNvCxnSpPr/>
                <p:nvPr/>
              </p:nvCxnSpPr>
              <p:spPr>
                <a:xfrm flipV="1">
                  <a:off x="464853" y="1391470"/>
                  <a:ext cx="125627" cy="205946"/>
                </a:xfrm>
                <a:prstGeom prst="straightConnector1">
                  <a:avLst/>
                </a:prstGeom>
                <a:ln w="12700" cmpd="sng">
                  <a:solidFill>
                    <a:schemeClr val="tx2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Straight Arrow Connector 48"/>
                <p:cNvCxnSpPr/>
                <p:nvPr/>
              </p:nvCxnSpPr>
              <p:spPr>
                <a:xfrm flipH="1" flipV="1">
                  <a:off x="261484" y="1391470"/>
                  <a:ext cx="63841" cy="205946"/>
                </a:xfrm>
                <a:prstGeom prst="straightConnector1">
                  <a:avLst/>
                </a:prstGeom>
                <a:ln w="12700" cmpd="sng">
                  <a:solidFill>
                    <a:schemeClr val="tx2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Straight Arrow Connector 49"/>
                <p:cNvCxnSpPr/>
                <p:nvPr/>
              </p:nvCxnSpPr>
              <p:spPr>
                <a:xfrm flipH="1">
                  <a:off x="223382" y="1722011"/>
                  <a:ext cx="140043" cy="208006"/>
                </a:xfrm>
                <a:prstGeom prst="straightConnector1">
                  <a:avLst/>
                </a:prstGeom>
                <a:ln w="12700" cmpd="sng">
                  <a:solidFill>
                    <a:schemeClr val="tx2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0" name="Group 29"/>
              <p:cNvGrpSpPr/>
              <p:nvPr/>
            </p:nvGrpSpPr>
            <p:grpSpPr>
              <a:xfrm>
                <a:off x="2983998" y="1391469"/>
                <a:ext cx="411022" cy="695447"/>
                <a:chOff x="2983988" y="1391469"/>
                <a:chExt cx="367099" cy="538547"/>
              </a:xfrm>
            </p:grpSpPr>
            <p:cxnSp>
              <p:nvCxnSpPr>
                <p:cNvPr id="43" name="Straight Arrow Connector 42"/>
                <p:cNvCxnSpPr/>
                <p:nvPr/>
              </p:nvCxnSpPr>
              <p:spPr>
                <a:xfrm>
                  <a:off x="3225460" y="1722011"/>
                  <a:ext cx="96280" cy="208005"/>
                </a:xfrm>
                <a:prstGeom prst="straightConnector1">
                  <a:avLst/>
                </a:prstGeom>
                <a:ln w="12700" cmpd="sng">
                  <a:solidFill>
                    <a:schemeClr val="tx2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Straight Arrow Connector 43"/>
                <p:cNvCxnSpPr/>
                <p:nvPr/>
              </p:nvCxnSpPr>
              <p:spPr>
                <a:xfrm flipV="1">
                  <a:off x="3225460" y="1391469"/>
                  <a:ext cx="125627" cy="205946"/>
                </a:xfrm>
                <a:prstGeom prst="straightConnector1">
                  <a:avLst/>
                </a:prstGeom>
                <a:ln w="12700" cmpd="sng">
                  <a:solidFill>
                    <a:schemeClr val="tx2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Arrow Connector 44"/>
                <p:cNvCxnSpPr/>
                <p:nvPr/>
              </p:nvCxnSpPr>
              <p:spPr>
                <a:xfrm flipH="1" flipV="1">
                  <a:off x="3022089" y="1391469"/>
                  <a:ext cx="63842" cy="205946"/>
                </a:xfrm>
                <a:prstGeom prst="straightConnector1">
                  <a:avLst/>
                </a:prstGeom>
                <a:ln w="12700" cmpd="sng">
                  <a:solidFill>
                    <a:schemeClr val="tx2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Straight Arrow Connector 45"/>
                <p:cNvCxnSpPr/>
                <p:nvPr/>
              </p:nvCxnSpPr>
              <p:spPr>
                <a:xfrm flipH="1">
                  <a:off x="2983988" y="1722010"/>
                  <a:ext cx="140044" cy="208005"/>
                </a:xfrm>
                <a:prstGeom prst="straightConnector1">
                  <a:avLst/>
                </a:prstGeom>
                <a:ln w="12700" cmpd="sng">
                  <a:solidFill>
                    <a:schemeClr val="tx2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1" name="Straight Connector 30"/>
              <p:cNvCxnSpPr/>
              <p:nvPr/>
            </p:nvCxnSpPr>
            <p:spPr>
              <a:xfrm>
                <a:off x="1106149" y="1182037"/>
                <a:ext cx="0" cy="1134927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2482116" y="1222623"/>
                <a:ext cx="0" cy="1134927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ight Arrow 32"/>
              <p:cNvSpPr/>
              <p:nvPr/>
            </p:nvSpPr>
            <p:spPr>
              <a:xfrm>
                <a:off x="1894465" y="1524444"/>
                <a:ext cx="254221" cy="312912"/>
              </a:xfrm>
              <a:prstGeom prst="rightArrow">
                <a:avLst/>
              </a:prstGeom>
              <a:noFill/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Left Arrow 33"/>
              <p:cNvSpPr/>
              <p:nvPr/>
            </p:nvSpPr>
            <p:spPr>
              <a:xfrm>
                <a:off x="1355183" y="1542156"/>
                <a:ext cx="255951" cy="295200"/>
              </a:xfrm>
              <a:prstGeom prst="leftArrow">
                <a:avLst/>
              </a:prstGeom>
              <a:noFill/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cxnSp>
            <p:nvCxnSpPr>
              <p:cNvPr id="35" name="Straight Connector 34"/>
              <p:cNvCxnSpPr/>
              <p:nvPr/>
            </p:nvCxnSpPr>
            <p:spPr>
              <a:xfrm>
                <a:off x="1106149" y="25830"/>
                <a:ext cx="0" cy="1134927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2467572" y="25830"/>
                <a:ext cx="0" cy="1134927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7" name="Group 36"/>
              <p:cNvGrpSpPr/>
              <p:nvPr/>
            </p:nvGrpSpPr>
            <p:grpSpPr>
              <a:xfrm>
                <a:off x="3037609" y="174768"/>
                <a:ext cx="298610" cy="868314"/>
                <a:chOff x="3037598" y="174768"/>
                <a:chExt cx="266700" cy="672414"/>
              </a:xfrm>
            </p:grpSpPr>
            <p:sp>
              <p:nvSpPr>
                <p:cNvPr id="41" name="Up Arrow 40"/>
                <p:cNvSpPr/>
                <p:nvPr/>
              </p:nvSpPr>
              <p:spPr>
                <a:xfrm>
                  <a:off x="3056648" y="174768"/>
                  <a:ext cx="228600" cy="228600"/>
                </a:xfrm>
                <a:prstGeom prst="upArrow">
                  <a:avLst/>
                </a:prstGeom>
                <a:no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Down Arrow 41"/>
                <p:cNvSpPr/>
                <p:nvPr/>
              </p:nvSpPr>
              <p:spPr>
                <a:xfrm>
                  <a:off x="3037598" y="618582"/>
                  <a:ext cx="266700" cy="228600"/>
                </a:xfrm>
                <a:prstGeom prst="downArrow">
                  <a:avLst/>
                </a:prstGeom>
                <a:no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8" name="Group 37"/>
              <p:cNvGrpSpPr/>
              <p:nvPr/>
            </p:nvGrpSpPr>
            <p:grpSpPr>
              <a:xfrm>
                <a:off x="271715" y="156152"/>
                <a:ext cx="298610" cy="868314"/>
                <a:chOff x="271714" y="156152"/>
                <a:chExt cx="266700" cy="672414"/>
              </a:xfrm>
            </p:grpSpPr>
            <p:sp>
              <p:nvSpPr>
                <p:cNvPr id="39" name="Up Arrow 38"/>
                <p:cNvSpPr/>
                <p:nvPr/>
              </p:nvSpPr>
              <p:spPr>
                <a:xfrm>
                  <a:off x="290764" y="156152"/>
                  <a:ext cx="228600" cy="228600"/>
                </a:xfrm>
                <a:prstGeom prst="upArrow">
                  <a:avLst/>
                </a:prstGeom>
                <a:no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Down Arrow 39"/>
                <p:cNvSpPr/>
                <p:nvPr/>
              </p:nvSpPr>
              <p:spPr>
                <a:xfrm>
                  <a:off x="271714" y="599966"/>
                  <a:ext cx="266700" cy="228600"/>
                </a:xfrm>
                <a:prstGeom prst="downArrow">
                  <a:avLst/>
                </a:prstGeom>
                <a:solidFill>
                  <a:schemeClr val="bg1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57" name="Group 56"/>
          <p:cNvGrpSpPr/>
          <p:nvPr/>
        </p:nvGrpSpPr>
        <p:grpSpPr>
          <a:xfrm>
            <a:off x="421503" y="4214336"/>
            <a:ext cx="5826897" cy="738664"/>
            <a:chOff x="912340" y="1480726"/>
            <a:chExt cx="6120680" cy="738664"/>
          </a:xfrm>
        </p:grpSpPr>
        <p:sp>
          <p:nvSpPr>
            <p:cNvPr id="58" name="TextBox 57"/>
            <p:cNvSpPr txBox="1"/>
            <p:nvPr/>
          </p:nvSpPr>
          <p:spPr>
            <a:xfrm>
              <a:off x="912340" y="1698756"/>
              <a:ext cx="1584176" cy="307777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2D2D8A"/>
              </a:solidFill>
              <a:prstDash val="solid"/>
            </a:ln>
            <a:effectLst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/>
                  <a:cs typeface="+mn-cs"/>
                </a:rPr>
                <a:t>Input image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2856556" y="1591035"/>
              <a:ext cx="1800200" cy="523220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2D2D8A"/>
              </a:solidFill>
              <a:prstDash val="solid"/>
            </a:ln>
            <a:effectLst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>
                <a:defRPr sz="1400">
                  <a:solidFill>
                    <a:schemeClr val="dk1"/>
                  </a:solidFill>
                  <a:latin typeface="+mn-lt"/>
                  <a:ea typeface="+mn-ea"/>
                </a:defRPr>
              </a:lvl1pPr>
              <a:lvl2pPr>
                <a:defRPr>
                  <a:solidFill>
                    <a:schemeClr val="dk1"/>
                  </a:solidFill>
                  <a:latin typeface="+mn-lt"/>
                  <a:ea typeface="+mn-ea"/>
                </a:defRPr>
              </a:lvl2pPr>
              <a:lvl3pPr>
                <a:defRPr>
                  <a:solidFill>
                    <a:schemeClr val="dk1"/>
                  </a:solidFill>
                  <a:latin typeface="+mn-lt"/>
                  <a:ea typeface="+mn-ea"/>
                </a:defRPr>
              </a:lvl3pPr>
              <a:lvl4pPr>
                <a:defRPr>
                  <a:solidFill>
                    <a:schemeClr val="dk1"/>
                  </a:solidFill>
                  <a:latin typeface="+mn-lt"/>
                  <a:ea typeface="+mn-ea"/>
                </a:defRPr>
              </a:lvl4pPr>
              <a:lvl5pPr>
                <a:defRPr>
                  <a:solidFill>
                    <a:schemeClr val="dk1"/>
                  </a:solidFill>
                  <a:latin typeface="+mn-lt"/>
                  <a:ea typeface="+mn-ea"/>
                </a:defRPr>
              </a:lvl5pPr>
              <a:lvl6pPr>
                <a:defRPr>
                  <a:solidFill>
                    <a:schemeClr val="dk1"/>
                  </a:solidFill>
                  <a:latin typeface="+mn-lt"/>
                  <a:ea typeface="+mn-ea"/>
                </a:defRPr>
              </a:lvl6pPr>
              <a:lvl7pPr>
                <a:defRPr>
                  <a:solidFill>
                    <a:schemeClr val="dk1"/>
                  </a:solidFill>
                  <a:latin typeface="+mn-lt"/>
                  <a:ea typeface="+mn-ea"/>
                </a:defRPr>
              </a:lvl7pPr>
              <a:lvl8pPr>
                <a:defRPr>
                  <a:solidFill>
                    <a:schemeClr val="dk1"/>
                  </a:solidFill>
                  <a:latin typeface="+mn-lt"/>
                  <a:ea typeface="+mn-ea"/>
                </a:defRPr>
              </a:lvl8pPr>
              <a:lvl9pPr>
                <a:defRPr>
                  <a:solidFill>
                    <a:schemeClr val="dk1"/>
                  </a:solidFill>
                  <a:latin typeface="+mn-lt"/>
                  <a:ea typeface="+mn-ea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/>
                  <a:cs typeface="+mn-cs"/>
                </a:rPr>
                <a:t>Generate Energy   Map for the Image 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0" name="TextBox 59"/>
                <p:cNvSpPr txBox="1"/>
                <p:nvPr/>
              </p:nvSpPr>
              <p:spPr>
                <a:xfrm>
                  <a:off x="5088804" y="1480726"/>
                  <a:ext cx="1944216" cy="738664"/>
                </a:xfrm>
                <a:prstGeom prst="rect">
                  <a:avLst/>
                </a:prstGeom>
                <a:solidFill>
                  <a:srgbClr val="FFFFFF"/>
                </a:solidFill>
                <a:ln w="25400" cap="flat" cmpd="sng" algn="ctr">
                  <a:solidFill>
                    <a:srgbClr val="2D2D8A"/>
                  </a:solidFill>
                  <a:prstDash val="solid"/>
                </a:ln>
                <a:effectLst/>
              </p:spPr>
              <p:txBody>
                <a:bodyPr wrap="square" rtlCol="0">
                  <a:spAutoFit/>
                </a:bodyPr>
                <a:lstStyle>
                  <a:defPPr>
                    <a:defRPr lang="ko-KR"/>
                  </a:defPPr>
                  <a:lvl1pPr>
                    <a:defRPr sz="1400">
                      <a:solidFill>
                        <a:schemeClr val="dk1"/>
                      </a:solidFill>
                      <a:latin typeface="+mn-lt"/>
                      <a:ea typeface="+mn-ea"/>
                    </a:defRPr>
                  </a:lvl1pPr>
                  <a:lvl2pPr>
                    <a:defRPr>
                      <a:solidFill>
                        <a:schemeClr val="dk1"/>
                      </a:solidFill>
                      <a:latin typeface="+mn-lt"/>
                      <a:ea typeface="+mn-ea"/>
                    </a:defRPr>
                  </a:lvl2pPr>
                  <a:lvl3pPr>
                    <a:defRPr>
                      <a:solidFill>
                        <a:schemeClr val="dk1"/>
                      </a:solidFill>
                      <a:latin typeface="+mn-lt"/>
                      <a:ea typeface="+mn-ea"/>
                    </a:defRPr>
                  </a:lvl3pPr>
                  <a:lvl4pPr>
                    <a:defRPr>
                      <a:solidFill>
                        <a:schemeClr val="dk1"/>
                      </a:solidFill>
                      <a:latin typeface="+mn-lt"/>
                      <a:ea typeface="+mn-ea"/>
                    </a:defRPr>
                  </a:lvl4pPr>
                  <a:lvl5pPr>
                    <a:defRPr>
                      <a:solidFill>
                        <a:schemeClr val="dk1"/>
                      </a:solidFill>
                      <a:latin typeface="+mn-lt"/>
                      <a:ea typeface="+mn-ea"/>
                    </a:defRPr>
                  </a:lvl5pPr>
                  <a:lvl6pPr>
                    <a:defRPr>
                      <a:solidFill>
                        <a:schemeClr val="dk1"/>
                      </a:solidFill>
                      <a:latin typeface="+mn-lt"/>
                      <a:ea typeface="+mn-ea"/>
                    </a:defRPr>
                  </a:lvl6pPr>
                  <a:lvl7pPr>
                    <a:defRPr>
                      <a:solidFill>
                        <a:schemeClr val="dk1"/>
                      </a:solidFill>
                      <a:latin typeface="+mn-lt"/>
                      <a:ea typeface="+mn-ea"/>
                    </a:defRPr>
                  </a:lvl7pPr>
                  <a:lvl8pPr>
                    <a:defRPr>
                      <a:solidFill>
                        <a:schemeClr val="dk1"/>
                      </a:solidFill>
                      <a:latin typeface="+mn-lt"/>
                      <a:ea typeface="+mn-ea"/>
                    </a:defRPr>
                  </a:lvl8pPr>
                  <a:lvl9pPr>
                    <a:defRPr>
                      <a:solidFill>
                        <a:schemeClr val="dk1"/>
                      </a:solidFill>
                      <a:latin typeface="+mn-lt"/>
                      <a:ea typeface="+mn-ea"/>
                    </a:defRPr>
                  </a:lvl9pPr>
                </a:lstStyle>
                <a:p>
                  <a:pPr lvl="0"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kumimoji="1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굴림"/>
                      <a:cs typeface="+mn-cs"/>
                    </a:rPr>
                    <a:t>Compute </a:t>
                  </a:r>
                  <a14:m>
                    <m:oMath xmlns:m="http://schemas.openxmlformats.org/officeDocument/2006/math">
                      <m:r>
                        <a:rPr lang="en-CA" i="1">
                          <a:solidFill>
                            <a:srgbClr val="000000"/>
                          </a:solidFill>
                          <a:latin typeface="Cambria Math"/>
                          <a:ea typeface="Gulim"/>
                          <a:cs typeface="Times New Roman"/>
                        </a:rPr>
                        <m:t>𝛽</m:t>
                      </m:r>
                      <m:r>
                        <a:rPr lang="en-CA" i="1">
                          <a:solidFill>
                            <a:srgbClr val="000000"/>
                          </a:solidFill>
                          <a:latin typeface="Cambria Math"/>
                          <a:ea typeface="Gulim"/>
                          <a:cs typeface="Times New Roman"/>
                        </a:rPr>
                        <m:t> </m:t>
                      </m:r>
                    </m:oMath>
                  </a14:m>
                  <a:r>
                    <a:rPr kumimoji="1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굴림"/>
                      <a:cs typeface="+mn-cs"/>
                    </a:rPr>
                    <a:t>parameter based on</a:t>
                  </a:r>
                  <a:r>
                    <a:rPr kumimoji="1" lang="en-US" sz="1400" b="0" i="0" u="none" strike="noStrike" kern="0" cap="none" spc="0" normalizeH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굴림"/>
                      <a:cs typeface="+mn-cs"/>
                    </a:rPr>
                    <a:t> </a:t>
                  </a:r>
                  <a:r>
                    <a:rPr kumimoji="1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굴림"/>
                      <a:cs typeface="+mn-cs"/>
                    </a:rPr>
                    <a:t>the width feature </a:t>
                  </a:r>
                </a:p>
              </p:txBody>
            </p:sp>
          </mc:Choice>
          <mc:Fallback xmlns="">
            <p:sp>
              <p:nvSpPr>
                <p:cNvPr id="60" name="TextBox 5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88804" y="1480726"/>
                  <a:ext cx="1944216" cy="738664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 b="-5556"/>
                  </a:stretch>
                </a:blipFill>
                <a:ln w="25400" cap="flat" cmpd="sng" algn="ctr">
                  <a:solidFill>
                    <a:srgbClr val="2D2D8A"/>
                  </a:solidFill>
                  <a:prstDash val="solid"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61" name="Straight Arrow Connector 60"/>
            <p:cNvCxnSpPr>
              <a:stCxn id="58" idx="3"/>
              <a:endCxn id="59" idx="1"/>
            </p:cNvCxnSpPr>
            <p:nvPr/>
          </p:nvCxnSpPr>
          <p:spPr>
            <a:xfrm>
              <a:off x="2496516" y="1852645"/>
              <a:ext cx="360040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tailEnd type="arrow"/>
            </a:ln>
            <a:effectLst/>
          </p:spPr>
        </p:cxnSp>
        <p:cxnSp>
          <p:nvCxnSpPr>
            <p:cNvPr id="62" name="Straight Arrow Connector 61"/>
            <p:cNvCxnSpPr>
              <a:stCxn id="59" idx="3"/>
              <a:endCxn id="60" idx="1"/>
            </p:cNvCxnSpPr>
            <p:nvPr/>
          </p:nvCxnSpPr>
          <p:spPr>
            <a:xfrm flipV="1">
              <a:off x="4656756" y="1850058"/>
              <a:ext cx="432048" cy="2587"/>
            </a:xfrm>
            <a:prstGeom prst="straightConnector1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tailEnd type="arrow"/>
            </a:ln>
            <a:effectLst/>
          </p:spPr>
        </p:cxnSp>
      </p:grpSp>
      <p:grpSp>
        <p:nvGrpSpPr>
          <p:cNvPr id="84" name="Group 83"/>
          <p:cNvGrpSpPr/>
          <p:nvPr/>
        </p:nvGrpSpPr>
        <p:grpSpPr>
          <a:xfrm>
            <a:off x="6465983" y="4191000"/>
            <a:ext cx="2560320" cy="1705037"/>
            <a:chOff x="6553200" y="2438400"/>
            <a:chExt cx="2480575" cy="1705037"/>
          </a:xfrm>
        </p:grpSpPr>
        <p:grpSp>
          <p:nvGrpSpPr>
            <p:cNvPr id="83" name="Group 82"/>
            <p:cNvGrpSpPr/>
            <p:nvPr/>
          </p:nvGrpSpPr>
          <p:grpSpPr>
            <a:xfrm>
              <a:off x="6553200" y="2438400"/>
              <a:ext cx="2480575" cy="1705037"/>
              <a:chOff x="6553200" y="2438400"/>
              <a:chExt cx="2480575" cy="1705037"/>
            </a:xfrm>
          </p:grpSpPr>
          <p:pic>
            <p:nvPicPr>
              <p:cNvPr id="56" name="Picture 3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53200" y="2438400"/>
                <a:ext cx="2480575" cy="17050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cxnSp>
            <p:nvCxnSpPr>
              <p:cNvPr id="73" name="Straight Arrow Connector 72"/>
              <p:cNvCxnSpPr/>
              <p:nvPr/>
            </p:nvCxnSpPr>
            <p:spPr>
              <a:xfrm>
                <a:off x="7391400" y="2895600"/>
                <a:ext cx="1066800" cy="0"/>
              </a:xfrm>
              <a:prstGeom prst="straightConnector1">
                <a:avLst/>
              </a:prstGeom>
              <a:ln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flipH="1" flipV="1">
                <a:off x="7391400" y="2819400"/>
                <a:ext cx="16024" cy="95780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 flipV="1">
                <a:off x="8458200" y="2819400"/>
                <a:ext cx="0" cy="95780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7" name="Rectangle 76"/>
                <p:cNvSpPr/>
                <p:nvPr/>
              </p:nvSpPr>
              <p:spPr>
                <a:xfrm>
                  <a:off x="7815550" y="2700051"/>
                  <a:ext cx="342658" cy="19655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100" i="1">
                            <a:latin typeface="Cambria Math"/>
                          </a:rPr>
                          <m:t>𝑤</m:t>
                        </m:r>
                      </m:oMath>
                    </m:oMathPara>
                  </a14:m>
                  <a:endParaRPr lang="en-US" sz="1100" dirty="0"/>
                </a:p>
              </p:txBody>
            </p:sp>
          </mc:Choice>
          <mc:Fallback xmlns="">
            <p:sp>
              <p:nvSpPr>
                <p:cNvPr id="77" name="Rectangle 7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815550" y="2700051"/>
                  <a:ext cx="342658" cy="196551"/>
                </a:xfrm>
                <a:prstGeom prst="rect">
                  <a:avLst/>
                </a:prstGeom>
                <a:blipFill rotWithShape="0">
                  <a:blip r:embed="rId10"/>
                  <a:stretch>
                    <a:fillRect b="-909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8" name="Rectangle 77"/>
              <p:cNvSpPr/>
              <p:nvPr/>
            </p:nvSpPr>
            <p:spPr>
              <a:xfrm>
                <a:off x="261651" y="5281136"/>
                <a:ext cx="5562600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sz="1400" i="1">
                          <a:solidFill>
                            <a:srgbClr val="000000"/>
                          </a:solidFill>
                          <a:latin typeface="Cambria Math"/>
                          <a:ea typeface="Gulim"/>
                          <a:cs typeface="Times New Roman"/>
                        </a:rPr>
                        <m:t>𝛽</m:t>
                      </m:r>
                      <m:r>
                        <a:rPr lang="en-CA" sz="1400" i="1">
                          <a:solidFill>
                            <a:srgbClr val="000000"/>
                          </a:solidFill>
                          <a:latin typeface="Cambria Math"/>
                          <a:ea typeface="Gulim"/>
                          <a:cs typeface="Times New Roman"/>
                        </a:rPr>
                        <m:t> = </m:t>
                      </m:r>
                      <m:r>
                        <a:rPr lang="en-CA" sz="1400" i="1">
                          <a:latin typeface="Cambria Math"/>
                        </a:rPr>
                        <m:t>𝑎𝑏𝑠</m:t>
                      </m:r>
                      <m:d>
                        <m:dPr>
                          <m:ctrlPr>
                            <a:rPr lang="en-CA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400" i="1">
                              <a:latin typeface="Cambria Math"/>
                            </a:rPr>
                            <m:t>−5∗</m:t>
                          </m:r>
                          <m:sSup>
                            <m:sSup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400" i="1">
                                  <a:latin typeface="Cambria Math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sz="1400" i="1">
                                  <a:latin typeface="Cambria Math"/>
                                </a:rPr>
                                <m:t>−8</m:t>
                              </m:r>
                            </m:sup>
                          </m:sSup>
                          <m:r>
                            <a:rPr lang="en-US" sz="1400" i="1">
                              <a:latin typeface="Cambria Math"/>
                            </a:rPr>
                            <m:t>∗</m:t>
                          </m:r>
                          <m:sSup>
                            <m:sSup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400" i="1">
                                  <a:latin typeface="Cambria Math"/>
                                </a:rPr>
                                <m:t>𝑤</m:t>
                              </m:r>
                            </m:e>
                            <m:sup>
                              <m:r>
                                <a:rPr lang="en-US" sz="1400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1400" i="1">
                              <a:latin typeface="Cambria Math"/>
                            </a:rPr>
                            <m:t>−</m:t>
                          </m:r>
                          <m:r>
                            <a:rPr lang="en-US" sz="1400" i="1">
                              <a:latin typeface="Cambria Math"/>
                            </a:rPr>
                            <m:t>𝑤</m:t>
                          </m:r>
                          <m:r>
                            <a:rPr lang="en-US" sz="1400" i="1">
                              <a:latin typeface="Cambria Math"/>
                            </a:rPr>
                            <m:t>∗</m:t>
                          </m:r>
                          <m:sSup>
                            <m:sSup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400" i="1">
                                  <a:latin typeface="Cambria Math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sz="1400" i="1">
                                  <a:latin typeface="Cambria Math"/>
                                </a:rPr>
                                <m:t>−4</m:t>
                              </m:r>
                            </m:sup>
                          </m:sSup>
                          <m:r>
                            <a:rPr lang="en-US" sz="1400" i="1">
                              <a:latin typeface="Cambria Math"/>
                            </a:rPr>
                            <m:t>+0.5801</m:t>
                          </m:r>
                        </m:e>
                      </m:d>
                    </m:oMath>
                  </m:oMathPara>
                </a14:m>
                <a:endParaRPr lang="en-US" sz="1400" dirty="0"/>
              </a:p>
              <a:p>
                <a:endParaRPr lang="en-US" sz="1400" dirty="0"/>
              </a:p>
              <a:p>
                <a:pPr algn="ctr"/>
                <a14:m>
                  <m:oMath xmlns:m="http://schemas.openxmlformats.org/officeDocument/2006/math">
                    <m:r>
                      <a:rPr lang="en-US" sz="1400" i="1">
                        <a:latin typeface="Cambria Math"/>
                      </a:rPr>
                      <m:t>𝑤</m:t>
                    </m:r>
                  </m:oMath>
                </a14:m>
                <a:r>
                  <a:rPr lang="en-US" sz="1400" dirty="0"/>
                  <a:t> is the width where 95% of the image energy is concentrated  </a:t>
                </a:r>
              </a:p>
            </p:txBody>
          </p:sp>
        </mc:Choice>
        <mc:Fallback xmlns="">
          <p:sp>
            <p:nvSpPr>
              <p:cNvPr id="78" name="Rectangle 7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1651" y="5281136"/>
                <a:ext cx="5562600" cy="738664"/>
              </a:xfrm>
              <a:prstGeom prst="rect">
                <a:avLst/>
              </a:prstGeom>
              <a:blipFill rotWithShape="0">
                <a:blip r:embed="rId11"/>
                <a:stretch>
                  <a:fillRect b="-73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6" name="Rectangle 85"/>
              <p:cNvSpPr/>
              <p:nvPr/>
            </p:nvSpPr>
            <p:spPr>
              <a:xfrm>
                <a:off x="3942861" y="2889825"/>
                <a:ext cx="2209800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400" dirty="0"/>
                  <a:t>* No adjustment is applied </a:t>
                </a:r>
              </a:p>
              <a:p>
                <a:r>
                  <a:rPr lang="en-US" sz="1400" dirty="0"/>
                  <a:t>   when </a:t>
                </a:r>
                <a14:m>
                  <m:oMath xmlns:m="http://schemas.openxmlformats.org/officeDocument/2006/math">
                    <m:r>
                      <a:rPr lang="en-CA" sz="1400" i="1">
                        <a:solidFill>
                          <a:srgbClr val="000000"/>
                        </a:solidFill>
                        <a:latin typeface="Cambria Math"/>
                        <a:ea typeface="Gulim"/>
                        <a:cs typeface="Times New Roman"/>
                      </a:rPr>
                      <m:t>𝛽</m:t>
                    </m:r>
                  </m:oMath>
                </a14:m>
                <a:r>
                  <a:rPr lang="en-US" sz="1400" dirty="0"/>
                  <a:t> is zero</a:t>
                </a:r>
              </a:p>
            </p:txBody>
          </p:sp>
        </mc:Choice>
        <mc:Fallback xmlns="">
          <p:sp>
            <p:nvSpPr>
              <p:cNvPr id="86" name="Rectangle 8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2861" y="2889825"/>
                <a:ext cx="2209800" cy="523220"/>
              </a:xfrm>
              <a:prstGeom prst="rect">
                <a:avLst/>
              </a:prstGeom>
              <a:blipFill>
                <a:blip r:embed="rId12"/>
                <a:stretch>
                  <a:fillRect t="-4878" b="-121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5125643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Picture</a:t>
            </a:r>
            <a:endParaRPr lang="ko-KR" altLang="en-US" dirty="0"/>
          </a:p>
        </p:txBody>
      </p:sp>
      <p:grpSp>
        <p:nvGrpSpPr>
          <p:cNvPr id="63" name="그룹 62"/>
          <p:cNvGrpSpPr/>
          <p:nvPr/>
        </p:nvGrpSpPr>
        <p:grpSpPr>
          <a:xfrm>
            <a:off x="290514" y="752727"/>
            <a:ext cx="5812156" cy="2809104"/>
            <a:chOff x="1118236" y="1252357"/>
            <a:chExt cx="5812156" cy="2809104"/>
          </a:xfrm>
        </p:grpSpPr>
        <p:sp>
          <p:nvSpPr>
            <p:cNvPr id="4" name="평행 사변형 3"/>
            <p:cNvSpPr/>
            <p:nvPr/>
          </p:nvSpPr>
          <p:spPr>
            <a:xfrm rot="16200000">
              <a:off x="1163956" y="2165982"/>
              <a:ext cx="2324100" cy="1466851"/>
            </a:xfrm>
            <a:prstGeom prst="parallelogram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평행 사변형 4"/>
            <p:cNvSpPr/>
            <p:nvPr/>
          </p:nvSpPr>
          <p:spPr>
            <a:xfrm rot="16200000">
              <a:off x="2893696" y="2165984"/>
              <a:ext cx="2324100" cy="1466851"/>
            </a:xfrm>
            <a:prstGeom prst="parallelogram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평행 사변형 5"/>
            <p:cNvSpPr/>
            <p:nvPr/>
          </p:nvSpPr>
          <p:spPr>
            <a:xfrm rot="16200000">
              <a:off x="4682492" y="2165985"/>
              <a:ext cx="2324100" cy="1466851"/>
            </a:xfrm>
            <a:prstGeom prst="parallelogram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평행 사변형 6"/>
            <p:cNvSpPr/>
            <p:nvPr/>
          </p:nvSpPr>
          <p:spPr>
            <a:xfrm rot="16200000">
              <a:off x="3731896" y="2670808"/>
              <a:ext cx="647700" cy="457202"/>
            </a:xfrm>
            <a:prstGeom prst="parallelogram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196592" y="1252357"/>
              <a:ext cx="15925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/>
                <a:t>Current frame</a:t>
              </a:r>
              <a:endParaRPr lang="ko-KR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505201" y="2321388"/>
              <a:ext cx="10668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/>
                <a:t>Current block</a:t>
              </a:r>
              <a:endParaRPr lang="ko-KR" altLang="en-US" sz="120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118236" y="1252357"/>
              <a:ext cx="15925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/>
                <a:t>L0 reference</a:t>
              </a:r>
              <a:endParaRPr lang="ko-KR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337812" y="1252357"/>
              <a:ext cx="15925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/>
                <a:t>L1 reference</a:t>
              </a:r>
              <a:endParaRPr lang="ko-KR" altLang="en-US"/>
            </a:p>
          </p:txBody>
        </p:sp>
        <p:cxnSp>
          <p:nvCxnSpPr>
            <p:cNvPr id="13" name="직선 화살표 연결선 12"/>
            <p:cNvCxnSpPr/>
            <p:nvPr/>
          </p:nvCxnSpPr>
          <p:spPr>
            <a:xfrm flipH="1">
              <a:off x="1868806" y="2872740"/>
              <a:ext cx="2169794" cy="104221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화살표 연결선 13"/>
            <p:cNvCxnSpPr/>
            <p:nvPr/>
          </p:nvCxnSpPr>
          <p:spPr>
            <a:xfrm flipV="1">
              <a:off x="4284347" y="2777473"/>
              <a:ext cx="1912619" cy="83820"/>
            </a:xfrm>
            <a:prstGeom prst="straightConnector1">
              <a:avLst/>
            </a:prstGeom>
            <a:ln w="15875">
              <a:solidFill>
                <a:schemeClr val="tx1"/>
              </a:solidFill>
              <a:prstDash val="lg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화살표 연결선 15"/>
            <p:cNvCxnSpPr/>
            <p:nvPr/>
          </p:nvCxnSpPr>
          <p:spPr>
            <a:xfrm flipH="1">
              <a:off x="2156460" y="2872740"/>
              <a:ext cx="1882140" cy="173319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화살표 연결선 18"/>
            <p:cNvCxnSpPr/>
            <p:nvPr/>
          </p:nvCxnSpPr>
          <p:spPr>
            <a:xfrm flipH="1">
              <a:off x="2415540" y="2892059"/>
              <a:ext cx="1623060" cy="20057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화살표 연결선 24"/>
            <p:cNvCxnSpPr/>
            <p:nvPr/>
          </p:nvCxnSpPr>
          <p:spPr>
            <a:xfrm flipV="1">
              <a:off x="4360544" y="2728245"/>
              <a:ext cx="1560198" cy="124312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lg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직선 화살표 연결선 27"/>
            <p:cNvCxnSpPr/>
            <p:nvPr/>
          </p:nvCxnSpPr>
          <p:spPr>
            <a:xfrm flipV="1">
              <a:off x="4299584" y="2687898"/>
              <a:ext cx="1345409" cy="148223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lg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직선 화살표 연결선 33"/>
            <p:cNvCxnSpPr/>
            <p:nvPr/>
          </p:nvCxnSpPr>
          <p:spPr>
            <a:xfrm>
              <a:off x="1837372" y="3201801"/>
              <a:ext cx="324000" cy="72000"/>
            </a:xfrm>
            <a:prstGeom prst="straightConnector1">
              <a:avLst/>
            </a:prstGeom>
            <a:ln w="9525"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직선 화살표 연결선 35"/>
            <p:cNvCxnSpPr/>
            <p:nvPr/>
          </p:nvCxnSpPr>
          <p:spPr>
            <a:xfrm>
              <a:off x="1818638" y="3306992"/>
              <a:ext cx="468000" cy="108000"/>
            </a:xfrm>
            <a:prstGeom prst="straightConnector1">
              <a:avLst/>
            </a:prstGeom>
            <a:ln w="9525"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화살표 연결선 37"/>
            <p:cNvCxnSpPr/>
            <p:nvPr/>
          </p:nvCxnSpPr>
          <p:spPr>
            <a:xfrm>
              <a:off x="1818638" y="3407489"/>
              <a:ext cx="692468" cy="154342"/>
            </a:xfrm>
            <a:prstGeom prst="straightConnector1">
              <a:avLst/>
            </a:prstGeom>
            <a:ln w="9525"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TextBox 49"/>
            <p:cNvSpPr txBox="1"/>
            <p:nvPr/>
          </p:nvSpPr>
          <p:spPr>
            <a:xfrm>
              <a:off x="2120253" y="3138058"/>
              <a:ext cx="54594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50" dirty="0">
                  <a:solidFill>
                    <a:schemeClr val="accent5"/>
                  </a:solidFill>
                </a:rPr>
                <a:t>+ M0</a:t>
              </a:r>
              <a:endParaRPr lang="ko-KR" altLang="en-US" sz="1050">
                <a:solidFill>
                  <a:schemeClr val="accent5"/>
                </a:solidFill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2266777" y="3273801"/>
              <a:ext cx="54594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50" dirty="0">
                  <a:solidFill>
                    <a:schemeClr val="accent5"/>
                  </a:solidFill>
                </a:rPr>
                <a:t>+ M1</a:t>
              </a:r>
              <a:endParaRPr lang="ko-KR" altLang="en-US" sz="1050">
                <a:solidFill>
                  <a:schemeClr val="accent5"/>
                </a:solidFill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2448798" y="3426201"/>
              <a:ext cx="54594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50" dirty="0">
                  <a:solidFill>
                    <a:schemeClr val="accent5"/>
                  </a:solidFill>
                </a:rPr>
                <a:t>+ M2</a:t>
              </a:r>
              <a:endParaRPr lang="ko-KR" altLang="en-US" sz="1050">
                <a:solidFill>
                  <a:schemeClr val="accent5"/>
                </a:solidFill>
              </a:endParaRPr>
            </a:p>
          </p:txBody>
        </p:sp>
        <p:cxnSp>
          <p:nvCxnSpPr>
            <p:cNvPr id="56" name="직선 화살표 연결선 55"/>
            <p:cNvCxnSpPr/>
            <p:nvPr/>
          </p:nvCxnSpPr>
          <p:spPr>
            <a:xfrm rot="10800000">
              <a:off x="5844542" y="2499358"/>
              <a:ext cx="324000" cy="72000"/>
            </a:xfrm>
            <a:prstGeom prst="straightConnector1">
              <a:avLst/>
            </a:prstGeom>
            <a:ln w="9525"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직선 화살표 연결선 56"/>
            <p:cNvCxnSpPr/>
            <p:nvPr/>
          </p:nvCxnSpPr>
          <p:spPr>
            <a:xfrm rot="10800000">
              <a:off x="5700542" y="2386322"/>
              <a:ext cx="468000" cy="108000"/>
            </a:xfrm>
            <a:prstGeom prst="straightConnector1">
              <a:avLst/>
            </a:prstGeom>
            <a:ln w="9525"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직선 화살표 연결선 57"/>
            <p:cNvCxnSpPr/>
            <p:nvPr/>
          </p:nvCxnSpPr>
          <p:spPr>
            <a:xfrm rot="10800000">
              <a:off x="5476074" y="2265725"/>
              <a:ext cx="692468" cy="154342"/>
            </a:xfrm>
            <a:prstGeom prst="straightConnector1">
              <a:avLst/>
            </a:prstGeom>
            <a:ln w="9525"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Box 58"/>
            <p:cNvSpPr txBox="1"/>
            <p:nvPr/>
          </p:nvSpPr>
          <p:spPr>
            <a:xfrm>
              <a:off x="5374795" y="2397046"/>
              <a:ext cx="54594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50" b="1" dirty="0">
                  <a:solidFill>
                    <a:schemeClr val="accent5"/>
                  </a:solidFill>
                </a:rPr>
                <a:t>- </a:t>
              </a:r>
              <a:r>
                <a:rPr lang="en-US" altLang="ko-KR" sz="1050" dirty="0">
                  <a:solidFill>
                    <a:schemeClr val="accent5"/>
                  </a:solidFill>
                </a:rPr>
                <a:t>M0</a:t>
              </a:r>
              <a:endParaRPr lang="ko-KR" altLang="en-US" sz="1050">
                <a:solidFill>
                  <a:schemeClr val="accent5"/>
                </a:solidFill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5161427" y="2273748"/>
              <a:ext cx="54594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50" b="1" dirty="0">
                  <a:solidFill>
                    <a:schemeClr val="accent5"/>
                  </a:solidFill>
                </a:rPr>
                <a:t>- </a:t>
              </a:r>
              <a:r>
                <a:rPr lang="en-US" altLang="ko-KR" sz="1050" dirty="0">
                  <a:solidFill>
                    <a:schemeClr val="accent5"/>
                  </a:solidFill>
                </a:rPr>
                <a:t>M1</a:t>
              </a:r>
              <a:endParaRPr lang="ko-KR" altLang="en-US" sz="1050">
                <a:solidFill>
                  <a:schemeClr val="accent5"/>
                </a:solidFill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5034916" y="2106134"/>
              <a:ext cx="54594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50" b="1" dirty="0">
                  <a:solidFill>
                    <a:schemeClr val="accent5"/>
                  </a:solidFill>
                </a:rPr>
                <a:t>- </a:t>
              </a:r>
              <a:r>
                <a:rPr lang="en-US" altLang="ko-KR" sz="1050" dirty="0">
                  <a:solidFill>
                    <a:schemeClr val="accent5"/>
                  </a:solidFill>
                </a:rPr>
                <a:t>M2</a:t>
              </a:r>
              <a:endParaRPr lang="ko-KR" altLang="en-US" sz="1050">
                <a:solidFill>
                  <a:schemeClr val="accent5"/>
                </a:solidFill>
              </a:endParaRPr>
            </a:p>
          </p:txBody>
        </p:sp>
      </p:grpSp>
      <p:grpSp>
        <p:nvGrpSpPr>
          <p:cNvPr id="87" name="그룹 86"/>
          <p:cNvGrpSpPr/>
          <p:nvPr/>
        </p:nvGrpSpPr>
        <p:grpSpPr>
          <a:xfrm>
            <a:off x="5969672" y="3339120"/>
            <a:ext cx="2696114" cy="2604134"/>
            <a:chOff x="5969672" y="3339120"/>
            <a:chExt cx="2696114" cy="2604134"/>
          </a:xfrm>
        </p:grpSpPr>
        <p:sp>
          <p:nvSpPr>
            <p:cNvPr id="65" name="타원 64"/>
            <p:cNvSpPr/>
            <p:nvPr/>
          </p:nvSpPr>
          <p:spPr>
            <a:xfrm>
              <a:off x="7237134" y="4637760"/>
              <a:ext cx="72000" cy="72000"/>
            </a:xfrm>
            <a:prstGeom prst="ellipse">
              <a:avLst/>
            </a:prstGeom>
            <a:noFill/>
            <a:ln w="9525"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6" name="직사각형 65"/>
            <p:cNvSpPr/>
            <p:nvPr/>
          </p:nvSpPr>
          <p:spPr>
            <a:xfrm>
              <a:off x="6013134" y="3413760"/>
              <a:ext cx="2520000" cy="2520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7" name="타원 66"/>
            <p:cNvSpPr/>
            <p:nvPr/>
          </p:nvSpPr>
          <p:spPr>
            <a:xfrm>
              <a:off x="7014484" y="4637760"/>
              <a:ext cx="72000" cy="72000"/>
            </a:xfrm>
            <a:prstGeom prst="ellipse">
              <a:avLst/>
            </a:prstGeom>
            <a:solidFill>
              <a:schemeClr val="tx1"/>
            </a:solidFill>
            <a:ln w="9525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1" name="타원 70"/>
            <p:cNvSpPr/>
            <p:nvPr/>
          </p:nvSpPr>
          <p:spPr>
            <a:xfrm>
              <a:off x="7459784" y="4637760"/>
              <a:ext cx="72000" cy="72000"/>
            </a:xfrm>
            <a:prstGeom prst="ellipse">
              <a:avLst/>
            </a:prstGeom>
            <a:solidFill>
              <a:schemeClr val="tx1"/>
            </a:solidFill>
            <a:ln w="9525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2" name="타원 71"/>
            <p:cNvSpPr/>
            <p:nvPr/>
          </p:nvSpPr>
          <p:spPr>
            <a:xfrm>
              <a:off x="7233168" y="4439640"/>
              <a:ext cx="72000" cy="72000"/>
            </a:xfrm>
            <a:prstGeom prst="ellipse">
              <a:avLst/>
            </a:prstGeom>
            <a:solidFill>
              <a:schemeClr val="tx1"/>
            </a:solidFill>
            <a:ln w="9525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3" name="타원 72"/>
            <p:cNvSpPr/>
            <p:nvPr/>
          </p:nvSpPr>
          <p:spPr>
            <a:xfrm>
              <a:off x="7233168" y="4835880"/>
              <a:ext cx="72000" cy="72000"/>
            </a:xfrm>
            <a:prstGeom prst="ellipse">
              <a:avLst/>
            </a:prstGeom>
            <a:solidFill>
              <a:schemeClr val="tx1"/>
            </a:solidFill>
            <a:ln w="9525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4" name="타원 73"/>
            <p:cNvSpPr/>
            <p:nvPr/>
          </p:nvSpPr>
          <p:spPr>
            <a:xfrm>
              <a:off x="7233168" y="4241520"/>
              <a:ext cx="72000" cy="72000"/>
            </a:xfrm>
            <a:prstGeom prst="ellipse">
              <a:avLst/>
            </a:prstGeom>
            <a:noFill/>
            <a:ln w="9525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5" name="타원 74"/>
            <p:cNvSpPr/>
            <p:nvPr/>
          </p:nvSpPr>
          <p:spPr>
            <a:xfrm>
              <a:off x="7233168" y="5035680"/>
              <a:ext cx="72000" cy="72000"/>
            </a:xfrm>
            <a:prstGeom prst="ellipse">
              <a:avLst/>
            </a:prstGeom>
            <a:noFill/>
            <a:ln w="9525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6" name="타원 75"/>
            <p:cNvSpPr/>
            <p:nvPr/>
          </p:nvSpPr>
          <p:spPr>
            <a:xfrm>
              <a:off x="6791834" y="4637760"/>
              <a:ext cx="72000" cy="72000"/>
            </a:xfrm>
            <a:prstGeom prst="ellipse">
              <a:avLst/>
            </a:prstGeom>
            <a:noFill/>
            <a:ln w="9525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7" name="타원 76"/>
            <p:cNvSpPr/>
            <p:nvPr/>
          </p:nvSpPr>
          <p:spPr>
            <a:xfrm>
              <a:off x="7682434" y="4618680"/>
              <a:ext cx="72000" cy="72000"/>
            </a:xfrm>
            <a:prstGeom prst="ellipse">
              <a:avLst/>
            </a:prstGeom>
            <a:noFill/>
            <a:ln w="9525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8" name="타원 77"/>
            <p:cNvSpPr/>
            <p:nvPr/>
          </p:nvSpPr>
          <p:spPr>
            <a:xfrm>
              <a:off x="7233168" y="3843600"/>
              <a:ext cx="72000" cy="72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 cmpd="sng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9" name="타원 78"/>
            <p:cNvSpPr/>
            <p:nvPr/>
          </p:nvSpPr>
          <p:spPr>
            <a:xfrm>
              <a:off x="6346534" y="4642020"/>
              <a:ext cx="72000" cy="72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 cmpd="sng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0" name="타원 79"/>
            <p:cNvSpPr/>
            <p:nvPr/>
          </p:nvSpPr>
          <p:spPr>
            <a:xfrm>
              <a:off x="8130958" y="4618680"/>
              <a:ext cx="72000" cy="72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 cmpd="sng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1" name="타원 80"/>
            <p:cNvSpPr/>
            <p:nvPr/>
          </p:nvSpPr>
          <p:spPr>
            <a:xfrm>
              <a:off x="7237134" y="5431920"/>
              <a:ext cx="72000" cy="72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 cmpd="sng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7104484" y="3339120"/>
              <a:ext cx="409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/>
                <a:t>…</a:t>
              </a:r>
              <a:endParaRPr lang="ko-KR" altLang="en-US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5969672" y="4439640"/>
              <a:ext cx="409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/>
                <a:t>…</a:t>
              </a:r>
              <a:endParaRPr lang="ko-KR" altLang="en-US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8256486" y="4403534"/>
              <a:ext cx="409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/>
                <a:t>…</a:t>
              </a:r>
              <a:endParaRPr lang="ko-KR" altLang="en-US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7104484" y="5573922"/>
              <a:ext cx="409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/>
                <a:t>…</a:t>
              </a:r>
              <a:endParaRPr lang="ko-KR" altLang="en-US"/>
            </a:p>
          </p:txBody>
        </p:sp>
      </p:grpSp>
      <p:cxnSp>
        <p:nvCxnSpPr>
          <p:cNvPr id="88" name="직선 화살표 연결선 87"/>
          <p:cNvCxnSpPr/>
          <p:nvPr/>
        </p:nvCxnSpPr>
        <p:spPr>
          <a:xfrm flipV="1">
            <a:off x="7279784" y="4679450"/>
            <a:ext cx="180000" cy="0"/>
          </a:xfrm>
          <a:prstGeom prst="straightConnector1">
            <a:avLst/>
          </a:prstGeom>
          <a:ln w="9525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직선 화살표 연결선 93"/>
          <p:cNvCxnSpPr/>
          <p:nvPr/>
        </p:nvCxnSpPr>
        <p:spPr>
          <a:xfrm flipV="1">
            <a:off x="7279784" y="4737650"/>
            <a:ext cx="432000" cy="0"/>
          </a:xfrm>
          <a:prstGeom prst="straightConnector1">
            <a:avLst/>
          </a:prstGeom>
          <a:ln w="9525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직선 화살표 연결선 94"/>
          <p:cNvCxnSpPr/>
          <p:nvPr/>
        </p:nvCxnSpPr>
        <p:spPr>
          <a:xfrm flipV="1">
            <a:off x="7279784" y="4814602"/>
            <a:ext cx="936000" cy="0"/>
          </a:xfrm>
          <a:prstGeom prst="straightConnector1">
            <a:avLst/>
          </a:prstGeom>
          <a:ln w="9525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7269168" y="4368726"/>
            <a:ext cx="5459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>
                <a:solidFill>
                  <a:schemeClr val="accent5"/>
                </a:solidFill>
              </a:rPr>
              <a:t>+ M0</a:t>
            </a:r>
            <a:endParaRPr lang="ko-KR" altLang="en-US" sz="1050">
              <a:solidFill>
                <a:schemeClr val="accent5"/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7573924" y="4372438"/>
            <a:ext cx="5459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>
                <a:solidFill>
                  <a:schemeClr val="accent5"/>
                </a:solidFill>
              </a:rPr>
              <a:t>+ M1</a:t>
            </a:r>
            <a:endParaRPr lang="ko-KR" altLang="en-US" sz="1050">
              <a:solidFill>
                <a:schemeClr val="accent5"/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7955406" y="4363953"/>
            <a:ext cx="5459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>
                <a:solidFill>
                  <a:schemeClr val="accent5"/>
                </a:solidFill>
              </a:rPr>
              <a:t>+ M2</a:t>
            </a:r>
            <a:endParaRPr lang="ko-KR" altLang="en-US" sz="1050">
              <a:solidFill>
                <a:schemeClr val="accent5"/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6602122" y="2954550"/>
            <a:ext cx="1592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L0 reference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573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Complexity consideration. </a:t>
            </a:r>
            <a:r>
              <a:rPr lang="en-CA" altLang="en-US" dirty="0" smtClean="0"/>
              <a:t>Tool Level 2/10</a:t>
            </a:r>
            <a:endParaRPr lang="en-CA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2647198"/>
              </p:ext>
            </p:extLst>
          </p:nvPr>
        </p:nvGraphicFramePr>
        <p:xfrm>
          <a:off x="248445" y="811780"/>
          <a:ext cx="8647112" cy="15423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1947">
                  <a:extLst>
                    <a:ext uri="{9D8B030D-6E8A-4147-A177-3AD203B41FA5}">
                      <a16:colId xmlns="" xmlns:a16="http://schemas.microsoft.com/office/drawing/2014/main" val="2637957319"/>
                    </a:ext>
                  </a:extLst>
                </a:gridCol>
                <a:gridCol w="3846922">
                  <a:extLst>
                    <a:ext uri="{9D8B030D-6E8A-4147-A177-3AD203B41FA5}">
                      <a16:colId xmlns="" xmlns:a16="http://schemas.microsoft.com/office/drawing/2014/main" val="2217681128"/>
                    </a:ext>
                  </a:extLst>
                </a:gridCol>
                <a:gridCol w="1099457">
                  <a:extLst>
                    <a:ext uri="{9D8B030D-6E8A-4147-A177-3AD203B41FA5}">
                      <a16:colId xmlns="" xmlns:a16="http://schemas.microsoft.com/office/drawing/2014/main" val="3290135464"/>
                    </a:ext>
                  </a:extLst>
                </a:gridCol>
                <a:gridCol w="1643743">
                  <a:extLst>
                    <a:ext uri="{9D8B030D-6E8A-4147-A177-3AD203B41FA5}">
                      <a16:colId xmlns="" xmlns:a16="http://schemas.microsoft.com/office/drawing/2014/main" val="2003814794"/>
                    </a:ext>
                  </a:extLst>
                </a:gridCol>
                <a:gridCol w="1515043">
                  <a:extLst>
                    <a:ext uri="{9D8B030D-6E8A-4147-A177-3AD203B41FA5}">
                      <a16:colId xmlns="" xmlns:a16="http://schemas.microsoft.com/office/drawing/2014/main" val="1983727743"/>
                    </a:ext>
                  </a:extLst>
                </a:gridCol>
              </a:tblGrid>
              <a:tr h="131093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Category 3. Control data derivation process 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HM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JVET-J0024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JEM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103725660"/>
                  </a:ext>
                </a:extLst>
              </a:tr>
              <a:tr h="262187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3.a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Temporal motion data storage granularity 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16×16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16×16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4×4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931089229"/>
                  </a:ext>
                </a:extLst>
              </a:tr>
              <a:tr h="917654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3.b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Worst case number of reference pictures which provide temporal motion data for temporal motion vector derivation (if both list0 and list1 motion data from a bi-directional reference picture are used, count this picture as 2)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1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4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4094042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8720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Complexity consideration. </a:t>
            </a:r>
            <a:r>
              <a:rPr lang="en-CA" altLang="en-US" dirty="0"/>
              <a:t>Tool Level </a:t>
            </a:r>
            <a:r>
              <a:rPr lang="en-CA" altLang="en-US" dirty="0" smtClean="0"/>
              <a:t>3/10</a:t>
            </a:r>
            <a:endParaRPr lang="en-CA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9468577"/>
              </p:ext>
            </p:extLst>
          </p:nvPr>
        </p:nvGraphicFramePr>
        <p:xfrm>
          <a:off x="115747" y="794658"/>
          <a:ext cx="8875852" cy="58055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2045">
                  <a:extLst>
                    <a:ext uri="{9D8B030D-6E8A-4147-A177-3AD203B41FA5}">
                      <a16:colId xmlns="" xmlns:a16="http://schemas.microsoft.com/office/drawing/2014/main" val="2019215539"/>
                    </a:ext>
                  </a:extLst>
                </a:gridCol>
                <a:gridCol w="2388408">
                  <a:extLst>
                    <a:ext uri="{9D8B030D-6E8A-4147-A177-3AD203B41FA5}">
                      <a16:colId xmlns="" xmlns:a16="http://schemas.microsoft.com/office/drawing/2014/main" val="3690835396"/>
                    </a:ext>
                  </a:extLst>
                </a:gridCol>
                <a:gridCol w="563597">
                  <a:extLst>
                    <a:ext uri="{9D8B030D-6E8A-4147-A177-3AD203B41FA5}">
                      <a16:colId xmlns="" xmlns:a16="http://schemas.microsoft.com/office/drawing/2014/main" val="2606894398"/>
                    </a:ext>
                  </a:extLst>
                </a:gridCol>
                <a:gridCol w="2611595">
                  <a:extLst>
                    <a:ext uri="{9D8B030D-6E8A-4147-A177-3AD203B41FA5}">
                      <a16:colId xmlns="" xmlns:a16="http://schemas.microsoft.com/office/drawing/2014/main" val="2282695326"/>
                    </a:ext>
                  </a:extLst>
                </a:gridCol>
                <a:gridCol w="2770207">
                  <a:extLst>
                    <a:ext uri="{9D8B030D-6E8A-4147-A177-3AD203B41FA5}">
                      <a16:colId xmlns="" xmlns:a16="http://schemas.microsoft.com/office/drawing/2014/main" val="316883168"/>
                    </a:ext>
                  </a:extLst>
                </a:gridCol>
              </a:tblGrid>
              <a:tr h="397018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Category 4. Decoder-side motion refinement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7297" marR="37297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HM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7297" marR="3729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JVET-J0024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7297" marR="3729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JEM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7297" marR="37297" marT="0" marB="0"/>
                </a:tc>
                <a:extLst>
                  <a:ext uri="{0D108BD9-81ED-4DB2-BD59-A6C34878D82A}">
                    <a16:rowId xmlns="" xmlns:a16="http://schemas.microsoft.com/office/drawing/2014/main" val="28248797"/>
                  </a:ext>
                </a:extLst>
              </a:tr>
              <a:tr h="3738588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4.a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7297" marR="3729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Operation type (e.g. SAD, block gradient), minimum processing unit, worst case number of operations (e.g. number of SADs per processing unit) and interpolation filter associated with the motion refinement.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7297" marR="3729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n/a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7297" marR="37297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CA" sz="1400" dirty="0">
                          <a:effectLst/>
                        </a:rPr>
                        <a:t>BIO 2×2D separable 8 taps filter (for gradients), </a:t>
                      </a:r>
                      <a:r>
                        <a:rPr lang="en-CA" sz="1400" dirty="0" err="1">
                          <a:effectLst/>
                        </a:rPr>
                        <a:t>mults</a:t>
                      </a:r>
                      <a:r>
                        <a:rPr lang="en-CA" sz="1400" dirty="0">
                          <a:effectLst/>
                        </a:rPr>
                        <a:t> per sample in refinement calculation 5+5*4 +1/8+2, minimum processing unit </a:t>
                      </a:r>
                      <a:r>
                        <a:rPr lang="en-CA" sz="1400" dirty="0">
                          <a:effectLst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CA" sz="1400" dirty="0">
                          <a:effectLst/>
                        </a:rPr>
                        <a:t> same as regular bi-</a:t>
                      </a:r>
                      <a:r>
                        <a:rPr lang="en-CA" sz="1400" dirty="0" err="1">
                          <a:effectLst/>
                        </a:rPr>
                        <a:t>pred</a:t>
                      </a:r>
                      <a:r>
                        <a:rPr lang="en-CA" sz="1400" dirty="0">
                          <a:effectLst/>
                        </a:rPr>
                        <a:t>, no SAD calculation</a:t>
                      </a:r>
                    </a:p>
                    <a:p>
                      <a:pPr marL="22860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 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7297" marR="37297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CA" sz="1400" dirty="0">
                          <a:effectLst/>
                        </a:rPr>
                        <a:t>BIO 2×2D separable 6 taps filter (for gradients), </a:t>
                      </a:r>
                      <a:r>
                        <a:rPr lang="en-CA" sz="1400" dirty="0" err="1">
                          <a:effectLst/>
                        </a:rPr>
                        <a:t>mults</a:t>
                      </a:r>
                      <a:r>
                        <a:rPr lang="en-CA" sz="1400" dirty="0">
                          <a:effectLst/>
                        </a:rPr>
                        <a:t> per sample in refinement calculation 5+5*4 +1/8+2, minimum processing unit </a:t>
                      </a:r>
                      <a:r>
                        <a:rPr lang="en-CA" sz="1400" dirty="0">
                          <a:effectLst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CA" sz="1400" dirty="0">
                          <a:effectLst/>
                        </a:rPr>
                        <a:t> same as regular bi-</a:t>
                      </a:r>
                      <a:r>
                        <a:rPr lang="en-CA" sz="1400" dirty="0" err="1">
                          <a:effectLst/>
                        </a:rPr>
                        <a:t>pred</a:t>
                      </a:r>
                      <a:r>
                        <a:rPr lang="en-CA" sz="1400" dirty="0">
                          <a:effectLst/>
                        </a:rPr>
                        <a:t>, no SAD calculation</a:t>
                      </a:r>
                    </a:p>
                    <a:p>
                      <a:pPr marL="342900" marR="0" lvl="0" indent="-34290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CA" sz="1400" dirty="0">
                          <a:effectLst/>
                        </a:rPr>
                        <a:t>FRUC minimum processing unit 4</a:t>
                      </a:r>
                      <a:r>
                        <a:rPr lang="en-CA" sz="1400" dirty="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en-CA" sz="1400" dirty="0">
                          <a:effectLst/>
                        </a:rPr>
                        <a:t>4, sequential PU followed by sub-PU level refinement, number of SAD calculations and additional MC interpolations per unit for MV refinement is not constrained (refinement is terminated when cost no longer decreases); bi-linear filter at MV refinement stage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 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7297" marR="37297" marT="0" marB="0"/>
                </a:tc>
                <a:extLst>
                  <a:ext uri="{0D108BD9-81ED-4DB2-BD59-A6C34878D82A}">
                    <a16:rowId xmlns="" xmlns:a16="http://schemas.microsoft.com/office/drawing/2014/main" val="2910419697"/>
                  </a:ext>
                </a:extLst>
              </a:tr>
              <a:tr h="1360577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4.b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7297" marR="3729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Indicate whether additional reference samples are needed in addition to reference blocks used for regular motion compensation. If yes, describe the largest search window size.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7297" marR="3729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n/a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7297" marR="37297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CA" sz="1400" dirty="0">
                          <a:effectLst/>
                        </a:rPr>
                        <a:t>DMVR needs to access (H+7+</a:t>
                      </a:r>
                      <a:r>
                        <a:rPr lang="en-CA" sz="1400" dirty="0">
                          <a:solidFill>
                            <a:srgbClr val="2B30F9"/>
                          </a:solidFill>
                          <a:effectLst/>
                        </a:rPr>
                        <a:t>L</a:t>
                      </a:r>
                      <a:r>
                        <a:rPr lang="en-CA" sz="1400" dirty="0">
                          <a:effectLst/>
                        </a:rPr>
                        <a:t>)×(W+7+</a:t>
                      </a:r>
                      <a:r>
                        <a:rPr lang="en-CA" sz="1400" dirty="0">
                          <a:solidFill>
                            <a:srgbClr val="2B30F9"/>
                          </a:solidFill>
                          <a:effectLst/>
                        </a:rPr>
                        <a:t>L</a:t>
                      </a:r>
                      <a:r>
                        <a:rPr lang="en-CA" sz="1400" dirty="0">
                          <a:effectLst/>
                        </a:rPr>
                        <a:t>) MC instead of (H+7)×(W+7) in HEVC </a:t>
                      </a:r>
                      <a:r>
                        <a:rPr lang="en-CA" sz="1400" dirty="0" smtClean="0">
                          <a:effectLst/>
                        </a:rPr>
                        <a:t>MC</a:t>
                      </a:r>
                    </a:p>
                    <a:p>
                      <a:pPr marL="0" marR="0" lvl="0" inden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CA" sz="1400" dirty="0" smtClean="0">
                          <a:solidFill>
                            <a:srgbClr val="2B30F9"/>
                          </a:solidFill>
                          <a:effectLst/>
                        </a:rPr>
                        <a:t>Do not </a:t>
                      </a:r>
                      <a:r>
                        <a:rPr lang="en-CA" sz="1400" dirty="0">
                          <a:solidFill>
                            <a:srgbClr val="2B30F9"/>
                          </a:solidFill>
                          <a:effectLst/>
                        </a:rPr>
                        <a:t>to exceed HEVC worst case memory </a:t>
                      </a:r>
                      <a:r>
                        <a:rPr lang="en-CA" sz="1400" dirty="0" smtClean="0">
                          <a:solidFill>
                            <a:srgbClr val="2B30F9"/>
                          </a:solidFill>
                          <a:effectLst/>
                        </a:rPr>
                        <a:t>bandwidth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7297" marR="37297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CA" sz="1400" dirty="0">
                          <a:effectLst/>
                        </a:rPr>
                        <a:t>DMVR needs to access (H+7+2)×(W+7+2) MC instead of (H+7)×(W+7) in HEVC </a:t>
                      </a:r>
                      <a:r>
                        <a:rPr lang="en-CA" sz="1400" dirty="0" smtClean="0">
                          <a:effectLst/>
                        </a:rPr>
                        <a:t>MC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smtClean="0">
                          <a:effectLst/>
                        </a:rPr>
                        <a:t>  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smtClean="0">
                          <a:effectLst/>
                        </a:rPr>
                        <a:t> 2.</a:t>
                      </a:r>
                      <a:r>
                        <a:rPr lang="en-CA" sz="1400" baseline="0" dirty="0" smtClean="0">
                          <a:effectLst/>
                        </a:rPr>
                        <a:t> </a:t>
                      </a:r>
                      <a:r>
                        <a:rPr lang="en-CA" sz="1400" dirty="0" smtClean="0">
                          <a:effectLst/>
                        </a:rPr>
                        <a:t>FRUC not constrained</a:t>
                      </a:r>
                    </a:p>
                  </a:txBody>
                  <a:tcPr marL="37297" marR="37297" marT="0" marB="0"/>
                </a:tc>
                <a:extLst>
                  <a:ext uri="{0D108BD9-81ED-4DB2-BD59-A6C34878D82A}">
                    <a16:rowId xmlns="" xmlns:a16="http://schemas.microsoft.com/office/drawing/2014/main" val="11620842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7500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Complexity consideration. </a:t>
            </a:r>
            <a:r>
              <a:rPr lang="en-CA" altLang="en-US" dirty="0" smtClean="0"/>
              <a:t>Tool Level 4/10</a:t>
            </a:r>
            <a:endParaRPr lang="en-CA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2440603"/>
              </p:ext>
            </p:extLst>
          </p:nvPr>
        </p:nvGraphicFramePr>
        <p:xfrm>
          <a:off x="248445" y="890683"/>
          <a:ext cx="8647112" cy="3947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33624">
                  <a:extLst>
                    <a:ext uri="{9D8B030D-6E8A-4147-A177-3AD203B41FA5}">
                      <a16:colId xmlns="" xmlns:a16="http://schemas.microsoft.com/office/drawing/2014/main" val="2336898874"/>
                    </a:ext>
                  </a:extLst>
                </a:gridCol>
                <a:gridCol w="3005681">
                  <a:extLst>
                    <a:ext uri="{9D8B030D-6E8A-4147-A177-3AD203B41FA5}">
                      <a16:colId xmlns="" xmlns:a16="http://schemas.microsoft.com/office/drawing/2014/main" val="998260120"/>
                    </a:ext>
                  </a:extLst>
                </a:gridCol>
                <a:gridCol w="1598097">
                  <a:extLst>
                    <a:ext uri="{9D8B030D-6E8A-4147-A177-3AD203B41FA5}">
                      <a16:colId xmlns="" xmlns:a16="http://schemas.microsoft.com/office/drawing/2014/main" val="879923319"/>
                    </a:ext>
                  </a:extLst>
                </a:gridCol>
                <a:gridCol w="1497291">
                  <a:extLst>
                    <a:ext uri="{9D8B030D-6E8A-4147-A177-3AD203B41FA5}">
                      <a16:colId xmlns="" xmlns:a16="http://schemas.microsoft.com/office/drawing/2014/main" val="1054851518"/>
                    </a:ext>
                  </a:extLst>
                </a:gridCol>
                <a:gridCol w="2012419">
                  <a:extLst>
                    <a:ext uri="{9D8B030D-6E8A-4147-A177-3AD203B41FA5}">
                      <a16:colId xmlns="" xmlns:a16="http://schemas.microsoft.com/office/drawing/2014/main" val="3659932080"/>
                    </a:ext>
                  </a:extLst>
                </a:gridCol>
              </a:tblGrid>
              <a:tr h="176736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Category 5. Intra prediction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HM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JVET-J0024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JEM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957321138"/>
                  </a:ext>
                </a:extLst>
              </a:tr>
              <a:tr h="353471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5.a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Line buffer size in terms of </a:t>
                      </a: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 and </a:t>
                      </a:r>
                      <a:r>
                        <a:rPr lang="en-CA" sz="1400" dirty="0" err="1">
                          <a:effectLst/>
                        </a:rPr>
                        <a:t>chroma</a:t>
                      </a:r>
                      <a:r>
                        <a:rPr lang="en-CA" sz="1400" dirty="0">
                          <a:effectLst/>
                        </a:rPr>
                        <a:t> sample lines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luma 1, chroma 1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luma 2, chroma 1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luma 4, chroma 2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36739012"/>
                  </a:ext>
                </a:extLst>
              </a:tr>
              <a:tr h="2385931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5.b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List all the filters used for intra prediction 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Reference sample smoothing: {1,2,1},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Strong intra smoothing filter: 2-tap bilinear filter (only for 32×32 luma TU)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Interpolation: 2×32×5 bits (bi-linear 32 phases) 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Interpolation: 2×4×32×8 bits (4 taps, 2 sets, 32 phase)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Reference sample smoothing: {1,2,1}, </a:t>
                      </a:r>
                      <a:r>
                        <a:rPr lang="en-CA" sz="1400">
                          <a:effectLst/>
                          <a:highlight>
                            <a:srgbClr val="FFFFFF"/>
                          </a:highlight>
                        </a:rPr>
                        <a:t>{3,7,14,16,14,7,3}, {4,9,12,14,12,9,4</a:t>
                      </a:r>
                      <a:r>
                        <a:rPr lang="en-CA" sz="1400">
                          <a:effectLst/>
                        </a:rPr>
                        <a:t>}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Interpolation: 2×4×32×8 bits (4 taps, 2 sets, 32 phase)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599794305"/>
                  </a:ext>
                </a:extLst>
              </a:tr>
              <a:tr h="569236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5.c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Indicate whether there are cross-component dependencies in intra prediction reconstruction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n/a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smtClean="0">
                          <a:effectLst/>
                        </a:rPr>
                        <a:t>CCIP</a:t>
                      </a:r>
                      <a:r>
                        <a:rPr lang="en-CA" sz="1400" baseline="0" dirty="0" smtClean="0">
                          <a:effectLst/>
                        </a:rPr>
                        <a:t> </a:t>
                      </a:r>
                      <a:r>
                        <a:rPr lang="en-CA" sz="1400" dirty="0" smtClean="0">
                          <a:effectLst/>
                        </a:rPr>
                        <a:t>(</a:t>
                      </a:r>
                      <a:r>
                        <a:rPr lang="en-CA" sz="1400" dirty="0" err="1" smtClean="0">
                          <a:effectLst/>
                        </a:rPr>
                        <a:t>Cb</a:t>
                      </a:r>
                      <a:r>
                        <a:rPr lang="en-CA" sz="1400" dirty="0">
                          <a:effectLst/>
                        </a:rPr>
                        <a:t>, </a:t>
                      </a:r>
                      <a:r>
                        <a:rPr lang="en-CA" sz="1400" dirty="0" smtClean="0">
                          <a:effectLst/>
                        </a:rPr>
                        <a:t>Cr</a:t>
                      </a:r>
                      <a:r>
                        <a:rPr lang="en-CA" sz="1400" baseline="0" dirty="0" smtClean="0">
                          <a:effectLst/>
                        </a:rPr>
                        <a:t> </a:t>
                      </a:r>
                      <a:r>
                        <a:rPr lang="en-CA" sz="1400" dirty="0" smtClean="0">
                          <a:effectLst/>
                        </a:rPr>
                        <a:t>depends </a:t>
                      </a:r>
                      <a:r>
                        <a:rPr lang="en-CA" sz="1400" dirty="0">
                          <a:effectLst/>
                        </a:rPr>
                        <a:t>on Y only)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LM-CHROMA (</a:t>
                      </a:r>
                      <a:r>
                        <a:rPr lang="en-CA" sz="1400" dirty="0" err="1">
                          <a:effectLst/>
                        </a:rPr>
                        <a:t>Cb</a:t>
                      </a:r>
                      <a:r>
                        <a:rPr lang="en-CA" sz="1400" dirty="0">
                          <a:effectLst/>
                        </a:rPr>
                        <a:t> depends on Y, and Cr depends on </a:t>
                      </a:r>
                      <a:r>
                        <a:rPr lang="en-CA" sz="1400" dirty="0" err="1">
                          <a:effectLst/>
                        </a:rPr>
                        <a:t>Cb&amp;Y</a:t>
                      </a:r>
                      <a:r>
                        <a:rPr lang="en-CA" sz="1400" dirty="0">
                          <a:effectLst/>
                        </a:rPr>
                        <a:t>)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6522672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150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A30DF9F47E88B047A0695E9C3DC9F515" ma:contentTypeVersion="0" ma:contentTypeDescription="새 문서를 만듭니다." ma:contentTypeScope="" ma:versionID="47b515163c9168915aada0812911783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98509c16e2068e4d5d0612c501c1975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7C50B79-4E34-417B-A5DD-A8C13FFC752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3EAFE4A-3630-47FB-BD6A-C87D97D0C16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827395CC-644E-48FB-96D0-740D594744DB}">
  <ds:schemaRefs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elements/1.1/"/>
    <ds:schemaRef ds:uri="http://schemas.microsoft.com/office/2006/metadata/properties"/>
    <ds:schemaRef ds:uri="http://purl.org/dc/terms/"/>
    <ds:schemaRef ds:uri="http://schemas.microsoft.com/office/infopath/2007/PartnerControl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2931</TotalTime>
  <Words>9044</Words>
  <Application>Microsoft Office PowerPoint</Application>
  <PresentationFormat>On-screen Show (4:3)</PresentationFormat>
  <Paragraphs>2692</Paragraphs>
  <Slides>64</Slides>
  <Notes>8</Notes>
  <HiddenSlides>0</HiddenSlides>
  <MMClips>0</MMClips>
  <ScaleCrop>false</ScaleCrop>
  <HeadingPairs>
    <vt:vector size="10" baseType="variant">
      <vt:variant>
        <vt:lpstr>Fonts Used</vt:lpstr>
      </vt:variant>
      <vt:variant>
        <vt:i4>21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5</vt:i4>
      </vt:variant>
      <vt:variant>
        <vt:lpstr>Slide Titles</vt:lpstr>
      </vt:variant>
      <vt:variant>
        <vt:i4>64</vt:i4>
      </vt:variant>
      <vt:variant>
        <vt:lpstr>Custom Shows</vt:lpstr>
      </vt:variant>
      <vt:variant>
        <vt:i4>1</vt:i4>
      </vt:variant>
    </vt:vector>
  </HeadingPairs>
  <TitlesOfParts>
    <vt:vector size="92" baseType="lpstr">
      <vt:lpstr>Batang</vt:lpstr>
      <vt:lpstr>Batang</vt:lpstr>
      <vt:lpstr>等线</vt:lpstr>
      <vt:lpstr>等线 Light</vt:lpstr>
      <vt:lpstr>Exo 2</vt:lpstr>
      <vt:lpstr>굴림</vt:lpstr>
      <vt:lpstr>굴림</vt:lpstr>
      <vt:lpstr>HY헤드라인M</vt:lpstr>
      <vt:lpstr>맑은 고딕</vt:lpstr>
      <vt:lpstr>맑은 고딕</vt:lpstr>
      <vt:lpstr>Noto Sans CJK KR</vt:lpstr>
      <vt:lpstr>SimSun</vt:lpstr>
      <vt:lpstr>SimSun</vt:lpstr>
      <vt:lpstr>Titillium</vt:lpstr>
      <vt:lpstr>Arial</vt:lpstr>
      <vt:lpstr>Calibri</vt:lpstr>
      <vt:lpstr>Calibri Light</vt:lpstr>
      <vt:lpstr>Cambria Math</vt:lpstr>
      <vt:lpstr>Symbol</vt:lpstr>
      <vt:lpstr>Times New Roman</vt:lpstr>
      <vt:lpstr>Wingdings</vt:lpstr>
      <vt:lpstr>Office Theme</vt:lpstr>
      <vt:lpstr>Equation</vt:lpstr>
      <vt:lpstr>Microsoft Equation 3.0</vt:lpstr>
      <vt:lpstr>Visio</vt:lpstr>
      <vt:lpstr>Visio.Drawing.11</vt:lpstr>
      <vt:lpstr>문서</vt:lpstr>
      <vt:lpstr>JVET-J0024 Description of SDR, HDR and 360° video coding technology proposal by Samsung, Huawei, GoPro, and HiSilicon  – mobile application scenario</vt:lpstr>
      <vt:lpstr>Authors</vt:lpstr>
      <vt:lpstr>Motivation</vt:lpstr>
      <vt:lpstr>Complexity consideration. Codec Level 1/10</vt:lpstr>
      <vt:lpstr>Complexity consideration. Codec Level 1/10</vt:lpstr>
      <vt:lpstr>Complexity consideration. Tool Level 1/10</vt:lpstr>
      <vt:lpstr>Complexity consideration. Tool Level 2/10</vt:lpstr>
      <vt:lpstr>Complexity consideration. Tool Level 3/10</vt:lpstr>
      <vt:lpstr>Complexity consideration. Tool Level 4/10</vt:lpstr>
      <vt:lpstr>Complexity consideration. Tool Level 6/10</vt:lpstr>
      <vt:lpstr>Complexity consideration. Tool Level 7/10</vt:lpstr>
      <vt:lpstr>Complexity consideration. Tool Level 8/10</vt:lpstr>
      <vt:lpstr>Complexity consideration. Tool Level 9/10</vt:lpstr>
      <vt:lpstr>Complexity consideration. Tool Level 9/10</vt:lpstr>
      <vt:lpstr>Tool on/off test results (selected tools)</vt:lpstr>
      <vt:lpstr>Block Partitioning</vt:lpstr>
      <vt:lpstr>Block coding order</vt:lpstr>
      <vt:lpstr>Intra Prediction</vt:lpstr>
      <vt:lpstr>Intra Prediction</vt:lpstr>
      <vt:lpstr>Intra Prediction</vt:lpstr>
      <vt:lpstr>Intra Prediction</vt:lpstr>
      <vt:lpstr>Inter prediction</vt:lpstr>
      <vt:lpstr>Inter prediction</vt:lpstr>
      <vt:lpstr>Inter prediction</vt:lpstr>
      <vt:lpstr>Inter prediction</vt:lpstr>
      <vt:lpstr>Inter prediction</vt:lpstr>
      <vt:lpstr>Inter Prediction</vt:lpstr>
      <vt:lpstr>Inter prediction</vt:lpstr>
      <vt:lpstr>Inter prediction</vt:lpstr>
      <vt:lpstr>Multiple Core Transform (MTR)</vt:lpstr>
      <vt:lpstr>Secondary Transform (STR)</vt:lpstr>
      <vt:lpstr>Transform</vt:lpstr>
      <vt:lpstr>Transform</vt:lpstr>
      <vt:lpstr>Coefficient coding</vt:lpstr>
      <vt:lpstr>Entropy coding</vt:lpstr>
      <vt:lpstr>Deblock filter</vt:lpstr>
      <vt:lpstr>Loop filter</vt:lpstr>
      <vt:lpstr>Loop filter</vt:lpstr>
      <vt:lpstr>Loop filter</vt:lpstr>
      <vt:lpstr>Additional tools</vt:lpstr>
      <vt:lpstr>Performance results SDR J0024</vt:lpstr>
      <vt:lpstr>Operation points for J0024</vt:lpstr>
      <vt:lpstr>HDR solution (J0024)</vt:lpstr>
      <vt:lpstr>HDR CfP response – Results (J0024)</vt:lpstr>
      <vt:lpstr>360° CfP response</vt:lpstr>
      <vt:lpstr>360° CfP response</vt:lpstr>
      <vt:lpstr>360° CfP response – Results (J0024)</vt:lpstr>
      <vt:lpstr>JVET-J0025 Description of SDR, HDR and 360° video coding technology proposal by Huawei , HiSilicon ,Samsung and GoPro </vt:lpstr>
      <vt:lpstr>Intra Prediction (J0025)</vt:lpstr>
      <vt:lpstr>MC Padding (J0025)</vt:lpstr>
      <vt:lpstr>Inter prediction (J0025)</vt:lpstr>
      <vt:lpstr>Inter prediction (J0025)</vt:lpstr>
      <vt:lpstr>Inter prediction (J0025)</vt:lpstr>
      <vt:lpstr>Perceptual Video Coding (J0025)</vt:lpstr>
      <vt:lpstr>Performance results SDR J0025</vt:lpstr>
      <vt:lpstr>Performance results SDR J0025 – w/o PVC</vt:lpstr>
      <vt:lpstr>HDR (J0025)</vt:lpstr>
      <vt:lpstr>HDR CfP response – Results (J0025)</vt:lpstr>
      <vt:lpstr>360 (J0025)</vt:lpstr>
      <vt:lpstr>360° CfP response – Results (J0025)</vt:lpstr>
      <vt:lpstr>PowerPoint Presentation</vt:lpstr>
      <vt:lpstr>PowerPoint Presentation</vt:lpstr>
      <vt:lpstr>Adjustment</vt:lpstr>
      <vt:lpstr>Picture</vt:lpstr>
      <vt:lpstr>재구성한 쇼 1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Microsoft Office 사용자</dc:creator>
  <cp:lastModifiedBy>Elena Alshina</cp:lastModifiedBy>
  <cp:revision>262</cp:revision>
  <dcterms:created xsi:type="dcterms:W3CDTF">2017-08-28T02:36:56Z</dcterms:created>
  <dcterms:modified xsi:type="dcterms:W3CDTF">2018-04-11T17:02:52Z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lpwstr>88E2CA7DA740E51D625C323DD66B4F4206A6C78A74461D15BF48BA2B48BF78F3</vt:lpwstr>
  </property>
  <property fmtid="{D5CDD505-2E9C-101B-9397-08002B2CF9AE}" pid="2" name="NSCPROP">
    <vt:lpwstr>NSCCustomProperty</vt:lpwstr>
  </property>
  <property fmtid="{D5CDD505-2E9C-101B-9397-08002B2CF9AE}" pid="3" name="ContentTypeId">
    <vt:lpwstr>0x010100A30DF9F47E88B047A0695E9C3DC9F515</vt:lpwstr>
  </property>
  <property fmtid="{D5CDD505-2E9C-101B-9397-08002B2CF9AE}" pid="4" name="NSCPROP_SA">
    <vt:lpwstr>http://teamdocs.mosaic.sec.samsung.net/sites/COMTY_2912720/MENU_2912720_2912725/Shared%20Documents/%5b26%5d%20WG%20-%20Post-HEVC/%5b30%5d%20CfP%20Preparation/Tool_description_PPT_Template.pptx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1523225120</vt:lpwstr>
  </property>
</Properties>
</file>