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30"/>
  </p:notesMasterIdLst>
  <p:sldIdLst>
    <p:sldId id="275" r:id="rId2"/>
    <p:sldId id="359" r:id="rId3"/>
    <p:sldId id="361" r:id="rId4"/>
    <p:sldId id="444" r:id="rId5"/>
    <p:sldId id="450" r:id="rId6"/>
    <p:sldId id="451" r:id="rId7"/>
    <p:sldId id="452" r:id="rId8"/>
    <p:sldId id="455" r:id="rId9"/>
    <p:sldId id="402" r:id="rId10"/>
    <p:sldId id="398" r:id="rId11"/>
    <p:sldId id="401" r:id="rId12"/>
    <p:sldId id="405" r:id="rId13"/>
    <p:sldId id="428" r:id="rId14"/>
    <p:sldId id="410" r:id="rId15"/>
    <p:sldId id="411" r:id="rId16"/>
    <p:sldId id="413" r:id="rId17"/>
    <p:sldId id="415" r:id="rId18"/>
    <p:sldId id="417" r:id="rId19"/>
    <p:sldId id="423" r:id="rId20"/>
    <p:sldId id="414" r:id="rId21"/>
    <p:sldId id="412" r:id="rId22"/>
    <p:sldId id="418" r:id="rId23"/>
    <p:sldId id="419" r:id="rId24"/>
    <p:sldId id="420" r:id="rId25"/>
    <p:sldId id="432" r:id="rId26"/>
    <p:sldId id="454" r:id="rId27"/>
    <p:sldId id="422" r:id="rId28"/>
    <p:sldId id="458" r:id="rId2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60595E-B5EF-4D50-95F7-3BBD922FCA59}">
          <p14:sldIdLst>
            <p14:sldId id="275"/>
            <p14:sldId id="359"/>
            <p14:sldId id="361"/>
            <p14:sldId id="444"/>
            <p14:sldId id="450"/>
            <p14:sldId id="451"/>
            <p14:sldId id="452"/>
            <p14:sldId id="455"/>
            <p14:sldId id="402"/>
            <p14:sldId id="398"/>
            <p14:sldId id="401"/>
            <p14:sldId id="405"/>
            <p14:sldId id="428"/>
            <p14:sldId id="410"/>
            <p14:sldId id="411"/>
            <p14:sldId id="413"/>
            <p14:sldId id="415"/>
            <p14:sldId id="417"/>
            <p14:sldId id="423"/>
            <p14:sldId id="414"/>
            <p14:sldId id="412"/>
            <p14:sldId id="418"/>
            <p14:sldId id="419"/>
            <p14:sldId id="420"/>
            <p14:sldId id="432"/>
            <p14:sldId id="454"/>
            <p14:sldId id="422"/>
            <p14:sldId id="45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3475">
          <p15:clr>
            <a:srgbClr val="A4A3A4"/>
          </p15:clr>
        </p15:guide>
        <p15:guide id="2" pos="56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C0504D"/>
    <a:srgbClr val="FFDE75"/>
    <a:srgbClr val="FFCE33"/>
    <a:srgbClr val="B9D37F"/>
    <a:srgbClr val="A8C860"/>
    <a:srgbClr val="000000"/>
    <a:srgbClr val="4F81BD"/>
    <a:srgbClr val="F2B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테마 스타일 2 - 강조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13" autoAdjust="0"/>
    <p:restoredTop sz="93639" autoAdjust="0"/>
  </p:normalViewPr>
  <p:slideViewPr>
    <p:cSldViewPr>
      <p:cViewPr varScale="1">
        <p:scale>
          <a:sx n="117" d="100"/>
          <a:sy n="117" d="100"/>
        </p:scale>
        <p:origin x="-888" y="-90"/>
      </p:cViewPr>
      <p:guideLst>
        <p:guide orient="horz" pos="3475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364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6B03-CE30-41C7-81DB-AD9C6B2BE5CD}" type="datetimeFigureOut">
              <a:rPr lang="ko-KR" altLang="en-US" smtClean="0"/>
              <a:pPr/>
              <a:t>2018-04-11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C1FF-8650-4A77-9F43-503846084B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07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546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5493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8332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2800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3945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0380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11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200026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400288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latinLnBrk="0"/>
            <a:fld id="{7CDE1998-6F37-41A9-AB87-EE25A6E6C910}" type="datetime2">
              <a:rPr lang="en-US" altLang="ko-KR" smtClean="0">
                <a:solidFill>
                  <a:prstClr val="black"/>
                </a:solidFill>
              </a:rPr>
              <a:pPr latinLnBrk="0"/>
              <a:t>Wednesday, April 11, 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 userDrawn="1"/>
        </p:nvGraphicFramePr>
        <p:xfrm>
          <a:off x="611188" y="1643050"/>
          <a:ext cx="8532812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7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0" name="Picture 1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43050"/>
                        <a:ext cx="8532812" cy="1571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1" descr="Untitled-5 copy"/>
          <p:cNvPicPr>
            <a:picLocks noChangeAspect="1" noChangeArrowheads="1"/>
          </p:cNvPicPr>
          <p:nvPr userDrawn="1"/>
        </p:nvPicPr>
        <p:blipFill>
          <a:blip r:embed="rId5" cstate="print"/>
          <a:srcRect l="88594"/>
          <a:stretch>
            <a:fillRect/>
          </a:stretch>
        </p:blipFill>
        <p:spPr bwMode="auto">
          <a:xfrm>
            <a:off x="0" y="1643050"/>
            <a:ext cx="6111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8910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000" b="1">
                <a:latin typeface="Cambria" pitchFamily="18" charset="0"/>
              </a:defRPr>
            </a:lvl1pPr>
            <a:lvl2pPr>
              <a:buFont typeface="Wingdings" pitchFamily="2" charset="2"/>
              <a:buChar char="v"/>
              <a:defRPr sz="1800" b="0">
                <a:latin typeface="Cambria" pitchFamily="18" charset="0"/>
              </a:defRPr>
            </a:lvl2pPr>
            <a:lvl3pPr>
              <a:buFont typeface="Wingdings" pitchFamily="2" charset="2"/>
              <a:buChar char="Ø"/>
              <a:defRPr sz="1600">
                <a:latin typeface="Cambria" pitchFamily="18" charset="0"/>
              </a:defRPr>
            </a:lvl3pPr>
            <a:lvl4pPr>
              <a:buFont typeface="Courier New" pitchFamily="49" charset="0"/>
              <a:buChar char="o"/>
              <a:defRPr sz="1400">
                <a:latin typeface="Cambria" pitchFamily="18" charset="0"/>
              </a:defRPr>
            </a:lvl4pPr>
            <a:lvl5pPr>
              <a:defRPr sz="1200">
                <a:latin typeface="Cambria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GB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6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285720" y="840140"/>
            <a:ext cx="85725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 descr="세종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97947" y="6534592"/>
            <a:ext cx="291777" cy="2917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66206"/>
            <a:ext cx="1105694" cy="228551"/>
          </a:xfrm>
          <a:prstGeom prst="rect">
            <a:avLst/>
          </a:prstGeom>
        </p:spPr>
      </p:pic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7668344" y="6628710"/>
            <a:ext cx="770009" cy="184666"/>
          </a:xfrm>
          <a:prstGeom prst="rect">
            <a:avLst/>
          </a:prstGeom>
        </p:spPr>
        <p:txBody>
          <a:bodyPr wrap="none" lIns="36000" tIns="0" rIns="36000" bIns="0" anchor="ctr" anchorCtr="0">
            <a:spAutoFit/>
          </a:bodyPr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latinLnBrk="0"/>
            <a:r>
              <a:rPr lang="en-GB" dirty="0" smtClean="0">
                <a:solidFill>
                  <a:prstClr val="black"/>
                </a:solidFill>
              </a:rPr>
              <a:t>JVET-J0013</a:t>
            </a: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362" y="1643050"/>
            <a:ext cx="7958166" cy="1470025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Cambria" panose="02040503050406030204" pitchFamily="18" charset="0"/>
              </a:rPr>
              <a:t>Description of SDR Video Coding Technology </a:t>
            </a:r>
            <a:r>
              <a:rPr lang="en-US" altLang="ko-KR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Proposal </a:t>
            </a:r>
            <a:r>
              <a:rPr lang="en-US" altLang="ko-KR" sz="2800" b="1" dirty="0">
                <a:solidFill>
                  <a:schemeClr val="bg1"/>
                </a:solidFill>
                <a:latin typeface="Cambria" panose="02040503050406030204" pitchFamily="18" charset="0"/>
              </a:rPr>
              <a:t>by ETRI &amp; </a:t>
            </a:r>
            <a:r>
              <a:rPr lang="en-US" altLang="ko-KR" sz="2800" b="1" dirty="0" err="1">
                <a:solidFill>
                  <a:schemeClr val="bg1"/>
                </a:solidFill>
                <a:latin typeface="Cambria" panose="02040503050406030204" pitchFamily="18" charset="0"/>
              </a:rPr>
              <a:t>Sejong</a:t>
            </a:r>
            <a:r>
              <a:rPr lang="en-US" altLang="ko-KR" sz="2800" b="1" dirty="0">
                <a:solidFill>
                  <a:schemeClr val="bg1"/>
                </a:solidFill>
                <a:latin typeface="Cambria" panose="02040503050406030204" pitchFamily="18" charset="0"/>
              </a:rPr>
              <a:t> University </a:t>
            </a:r>
            <a:r>
              <a:rPr lang="en-US" altLang="ko-KR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/>
            </a:r>
            <a:br>
              <a:rPr lang="en-US" altLang="ko-KR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altLang="ko-KR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[</a:t>
            </a:r>
            <a:r>
              <a:rPr lang="en-US" altLang="ko-KR" sz="2800" b="1" dirty="0">
                <a:solidFill>
                  <a:schemeClr val="bg1"/>
                </a:solidFill>
                <a:latin typeface="Cambria" panose="02040503050406030204" pitchFamily="18" charset="0"/>
              </a:rPr>
              <a:t>JVET-J0013]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4136" y="3856506"/>
            <a:ext cx="8658618" cy="17813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Jung Won Kang, </a:t>
            </a:r>
            <a:r>
              <a:rPr lang="en-US" sz="1800" dirty="0" err="1">
                <a:solidFill>
                  <a:schemeClr val="tx1"/>
                </a:solidFill>
                <a:latin typeface="Cambria" panose="02040503050406030204" pitchFamily="18" charset="0"/>
              </a:rPr>
              <a:t>Hahyun</a:t>
            </a: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 Lee, Sung-Chang Lim, </a:t>
            </a:r>
            <a:r>
              <a:rPr lang="en-US" sz="1800" dirty="0" err="1">
                <a:solidFill>
                  <a:schemeClr val="tx1"/>
                </a:solidFill>
                <a:latin typeface="Cambria" panose="02040503050406030204" pitchFamily="18" charset="0"/>
              </a:rPr>
              <a:t>Jinho</a:t>
            </a: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 Lee, Hui Yong Kim (ETRI)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Nam-</a:t>
            </a:r>
            <a:r>
              <a:rPr lang="en-US" sz="1800" dirty="0" err="1">
                <a:solidFill>
                  <a:schemeClr val="tx1"/>
                </a:solidFill>
                <a:latin typeface="Cambria" panose="02040503050406030204" pitchFamily="18" charset="0"/>
              </a:rPr>
              <a:t>Uk</a:t>
            </a: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 Kim, Yung-Lyul Lee (</a:t>
            </a:r>
            <a:r>
              <a:rPr lang="en-US" sz="1800" dirty="0" err="1">
                <a:solidFill>
                  <a:schemeClr val="tx1"/>
                </a:solidFill>
                <a:latin typeface="Cambria" panose="02040503050406030204" pitchFamily="18" charset="0"/>
              </a:rPr>
              <a:t>Sejong</a:t>
            </a:r>
            <a:r>
              <a:rPr lang="en-US" sz="1800" dirty="0">
                <a:solidFill>
                  <a:schemeClr val="tx1"/>
                </a:solidFill>
                <a:latin typeface="Cambria" panose="02040503050406030204" pitchFamily="18" charset="0"/>
              </a:rPr>
              <a:t> University)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772478" y="5085184"/>
            <a:ext cx="1604004" cy="291777"/>
            <a:chOff x="3691821" y="5229200"/>
            <a:chExt cx="1604004" cy="291777"/>
          </a:xfrm>
        </p:grpSpPr>
        <p:pic>
          <p:nvPicPr>
            <p:cNvPr id="9" name="그림 8" descr="세종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4048" y="5229200"/>
              <a:ext cx="291777" cy="291777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1821" y="5260814"/>
              <a:ext cx="1105694" cy="22855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Motion Refined Mode (MRM)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Tool on/off  performance: </a:t>
            </a:r>
            <a:r>
              <a:rPr lang="en-US" altLang="ko-KR" dirty="0"/>
              <a:t>MRM (QP=22, 27, 32, 37)</a:t>
            </a: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b="1" dirty="0"/>
          </a:p>
          <a:p>
            <a:pPr lvl="1">
              <a:spcBef>
                <a:spcPts val="600"/>
              </a:spcBef>
            </a:pPr>
            <a:endParaRPr lang="en-US" altLang="ko-KR" b="1" dirty="0" smtClean="0"/>
          </a:p>
          <a:p>
            <a:pPr lvl="1">
              <a:spcBef>
                <a:spcPts val="600"/>
              </a:spcBef>
            </a:pPr>
            <a:endParaRPr lang="en-US" altLang="ko-KR" b="1" dirty="0"/>
          </a:p>
          <a:p>
            <a:pPr lvl="1">
              <a:spcBef>
                <a:spcPts val="600"/>
              </a:spcBef>
            </a:pPr>
            <a:endParaRPr lang="en-US" altLang="ko-KR" b="1" dirty="0" smtClean="0"/>
          </a:p>
          <a:p>
            <a:pPr lvl="1">
              <a:spcBef>
                <a:spcPts val="600"/>
              </a:spcBef>
            </a:pPr>
            <a:endParaRPr lang="en-US" altLang="ko-KR" b="1" dirty="0"/>
          </a:p>
          <a:p>
            <a:pPr marL="457200" lvl="1" indent="0">
              <a:spcBef>
                <a:spcPts val="600"/>
              </a:spcBef>
              <a:buNone/>
            </a:pPr>
            <a:endParaRPr lang="en-US" altLang="ko-KR" b="1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80346"/>
              </p:ext>
            </p:extLst>
          </p:nvPr>
        </p:nvGraphicFramePr>
        <p:xfrm>
          <a:off x="954000" y="1556792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-3.74%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-2.98%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-3.12%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172%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0.56%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0.50%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0.54%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-2.37%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-1.60%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-1.74%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155%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0.21%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-3.06%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-2.29%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-2.43%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163%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0.43%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1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DST-VII with residual flipping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813268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ko-KR" dirty="0">
                <a:solidFill>
                  <a:srgbClr val="0000CC"/>
                </a:solidFill>
              </a:rPr>
              <a:t>(Core Transform)</a:t>
            </a:r>
          </a:p>
          <a:p>
            <a:pPr>
              <a:spcBef>
                <a:spcPts val="600"/>
              </a:spcBef>
            </a:pPr>
            <a:r>
              <a:rPr lang="en-US" altLang="ko-KR" dirty="0"/>
              <a:t>Purpose: to reduce the number of transform matrix and minimize coding efficiency degradation compared to AMT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HEVC: DCT-II, 4x4 DST-VII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JEM: 5 core transform matrices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Intra: DCT-II, DST-VII, DCT-VIII, DST-I, DCT-V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Inter: DCT-II, DST-VII, DCT-VIII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Proposed core transform for intra/inter prediction: DCT-II, </a:t>
            </a:r>
            <a:r>
              <a:rPr lang="en-US" altLang="ko-KR" dirty="0">
                <a:solidFill>
                  <a:srgbClr val="0000CC"/>
                </a:solidFill>
              </a:rPr>
              <a:t>DST-VII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To achieve better energy concentration by applying DST-VII, </a:t>
            </a:r>
            <a:r>
              <a:rPr lang="en-US" altLang="ko-KR" dirty="0">
                <a:solidFill>
                  <a:srgbClr val="0000CC"/>
                </a:solidFill>
              </a:rPr>
              <a:t>residual flipping </a:t>
            </a:r>
            <a:r>
              <a:rPr lang="en-US" altLang="ko-KR" dirty="0"/>
              <a:t>is </a:t>
            </a:r>
            <a:r>
              <a:rPr lang="en-US" altLang="ko-KR" dirty="0" smtClean="0"/>
              <a:t>employed</a:t>
            </a: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2231740" y="4770470"/>
            <a:ext cx="4680520" cy="1970898"/>
            <a:chOff x="1922403" y="4581128"/>
            <a:chExt cx="4680520" cy="197089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403" y="4581128"/>
              <a:ext cx="4680520" cy="1653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890363" y="6275027"/>
              <a:ext cx="27445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Cambria" panose="02040503050406030204" pitchFamily="18" charset="0"/>
                </a:rPr>
                <a:t>&lt; </a:t>
              </a:r>
              <a:r>
                <a:rPr lang="en-US" altLang="ko-KR" sz="1200" b="1" dirty="0" smtClean="0">
                  <a:latin typeface="Cambria" panose="02040503050406030204" pitchFamily="18" charset="0"/>
                </a:rPr>
                <a:t>Proposed core transform method&gt;</a:t>
              </a:r>
              <a:endParaRPr lang="ko-KR" altLang="en-US" sz="1200" b="1" dirty="0"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98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DST-VII with residual flipping</a:t>
            </a:r>
            <a:endParaRPr lang="en-US" altLang="ko-KR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내용 개체 틀 1"/>
              <p:cNvSpPr>
                <a:spLocks noGrp="1"/>
              </p:cNvSpPr>
              <p:nvPr>
                <p:ph idx="1"/>
              </p:nvPr>
            </p:nvSpPr>
            <p:spPr>
              <a:xfrm>
                <a:off x="285720" y="1000108"/>
                <a:ext cx="8572560" cy="5350546"/>
              </a:xfrm>
            </p:spPr>
            <p:txBody>
              <a:bodyPr>
                <a:normAutofit lnSpcReduction="10000"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altLang="ko-KR" dirty="0" smtClean="0"/>
                  <a:t>Residual flipping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en-US" altLang="ko-KR" dirty="0"/>
                  <a:t>4 types of residual flipping</a:t>
                </a:r>
              </a:p>
              <a:p>
                <a:pPr marL="1080000" lvl="2" indent="-268288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dirty="0" smtClean="0">
                    <a:solidFill>
                      <a:schemeClr val="tx1"/>
                    </a:solidFill>
                  </a:rPr>
                  <a:t>No-Flip: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ko-K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dirty="0">
                  <a:solidFill>
                    <a:schemeClr val="tx1"/>
                  </a:solidFill>
                </a:endParaRPr>
              </a:p>
              <a:p>
                <a:pPr marL="1080000" lvl="2" indent="-268288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H-Flip: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ko-K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</a:rPr>
                      <m:t>𝑊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dirty="0">
                  <a:solidFill>
                    <a:schemeClr val="tx1"/>
                  </a:solidFill>
                </a:endParaRPr>
              </a:p>
              <a:p>
                <a:pPr marL="1080000" lvl="2" indent="-268288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V-Flip: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ko-K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altLang="ko-K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ko-KR" b="0" i="1" spc="-200" smtClean="0">
                        <a:solidFill>
                          <a:schemeClr val="tx1"/>
                        </a:solidFill>
                        <a:latin typeface="Cambria Math"/>
                      </a:rPr>
                      <m:t>𝐻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altLang="ko-KR" b="0" i="1" spc="-20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ko-KR" i="1" spc="-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dirty="0">
                  <a:solidFill>
                    <a:schemeClr val="tx1"/>
                  </a:solidFill>
                </a:endParaRPr>
              </a:p>
              <a:p>
                <a:pPr marL="1080000" lvl="2" indent="-268288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HV-Flip: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altLang="ko-KR" i="1" spc="-3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ko-KR" i="1" spc="-3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 spc="-3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ko-KR" i="1" spc="-3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b="0" i="1" spc="-30" smtClean="0">
                        <a:solidFill>
                          <a:schemeClr val="tx1"/>
                        </a:solidFill>
                        <a:latin typeface="Cambria Math"/>
                      </a:rPr>
                      <m:t>𝑊</m:t>
                    </m:r>
                    <m:r>
                      <a:rPr lang="en-US" altLang="ko-KR" i="1" spc="-2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altLang="ko-KR" b="0" i="1" spc="-3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altLang="ko-KR" i="1" spc="-2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i="1" spc="-2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ko-KR" b="0" i="1" spc="-250" smtClean="0">
                        <a:solidFill>
                          <a:schemeClr val="tx1"/>
                        </a:solidFill>
                        <a:latin typeface="Cambria Math"/>
                      </a:rPr>
                      <m:t>𝐻</m:t>
                    </m:r>
                    <m:r>
                      <a:rPr lang="en-US" altLang="ko-KR" i="1" spc="-2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−1−</m:t>
                    </m:r>
                    <m:r>
                      <a:rPr lang="en-US" altLang="ko-KR" b="0" i="1" spc="-250" smtClean="0">
                        <a:solidFill>
                          <a:schemeClr val="tx1"/>
                        </a:solidFill>
                        <a:latin typeface="Cambria Math"/>
                      </a:rPr>
                      <m:t>𝑦</m:t>
                    </m:r>
                    <m:r>
                      <a:rPr lang="en-US" altLang="ko-KR" i="1" spc="-2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sz="1800" b="1" spc="-30" dirty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 lvl="1">
                  <a:spcBef>
                    <a:spcPts val="600"/>
                  </a:spcBef>
                </a:pPr>
                <a:endParaRPr lang="en-US" altLang="ko-KR" dirty="0" smtClean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600"/>
                  </a:spcBef>
                </a:pPr>
                <a:endParaRPr lang="en-US" altLang="ko-KR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600"/>
                  </a:spcBef>
                </a:pPr>
                <a:endParaRPr lang="en-US" altLang="ko-KR" dirty="0" smtClean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600"/>
                  </a:spcBef>
                </a:pPr>
                <a:endParaRPr lang="en-US" altLang="ko-KR" dirty="0" smtClean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600"/>
                  </a:spcBef>
                </a:pPr>
                <a:endParaRPr lang="en-US" altLang="ko-KR" dirty="0"/>
              </a:p>
              <a:p>
                <a:pPr lvl="1">
                  <a:spcBef>
                    <a:spcPts val="600"/>
                  </a:spcBef>
                </a:pPr>
                <a:r>
                  <a:rPr lang="en-US" altLang="ko-KR" dirty="0" smtClean="0"/>
                  <a:t>For </a:t>
                </a:r>
                <a:r>
                  <a:rPr lang="en-US" altLang="ko-KR" dirty="0"/>
                  <a:t>intra mode </a:t>
                </a:r>
                <a:endParaRPr lang="en-US" altLang="ko-KR" dirty="0" smtClean="0"/>
              </a:p>
              <a:p>
                <a:pPr lvl="2">
                  <a:spcBef>
                    <a:spcPts val="600"/>
                  </a:spcBef>
                </a:pPr>
                <a:r>
                  <a:rPr lang="en-US" altLang="ko-KR" dirty="0">
                    <a:sym typeface="Wingdings" panose="05000000000000000000" pitchFamily="2" charset="2"/>
                  </a:rPr>
                  <a:t>Due to the different residual statistics of different intra prediction modes, a mode-dependent residual flipping selection process is </a:t>
                </a:r>
                <a:r>
                  <a:rPr lang="en-US" altLang="ko-KR" dirty="0" smtClean="0">
                    <a:sym typeface="Wingdings" panose="05000000000000000000" pitchFamily="2" charset="2"/>
                  </a:rPr>
                  <a:t>employed.</a:t>
                </a:r>
              </a:p>
              <a:p>
                <a:pPr lvl="1">
                  <a:spcBef>
                    <a:spcPts val="1200"/>
                  </a:spcBef>
                </a:pPr>
                <a:r>
                  <a:rPr lang="en-US" altLang="ko-KR" dirty="0" smtClean="0"/>
                  <a:t>For </a:t>
                </a:r>
                <a:r>
                  <a:rPr lang="en-US" altLang="ko-KR" dirty="0"/>
                  <a:t>inter mode</a:t>
                </a:r>
              </a:p>
              <a:p>
                <a:pPr lvl="2">
                  <a:spcBef>
                    <a:spcPts val="600"/>
                  </a:spcBef>
                </a:pPr>
                <a:r>
                  <a:rPr lang="en-US" altLang="ko-KR" dirty="0"/>
                  <a:t>DST-VII with 4-types of residual flipping </a:t>
                </a:r>
                <a:r>
                  <a:rPr lang="en-US" altLang="ko-KR" dirty="0" smtClean="0"/>
                  <a:t>are used.</a:t>
                </a:r>
              </a:p>
            </p:txBody>
          </p:sp>
        </mc:Choice>
        <mc:Fallback xmlns="">
          <p:sp>
            <p:nvSpPr>
              <p:cNvPr id="8" name="내용 개체 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5720" y="1000108"/>
                <a:ext cx="8572560" cy="5350546"/>
              </a:xfrm>
              <a:blipFill rotWithShape="1">
                <a:blip r:embed="rId3"/>
                <a:stretch>
                  <a:fillRect l="-640" t="-113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" name="Picture 1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81" y="1480652"/>
            <a:ext cx="3596699" cy="291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735386" y="4319518"/>
            <a:ext cx="26965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 b="1" dirty="0"/>
              <a:t>&lt; </a:t>
            </a:r>
            <a:r>
              <a:rPr lang="en-US" altLang="ko-KR" sz="1100" b="1" dirty="0" smtClean="0"/>
              <a:t>DST-VII with 4 types of residual flipping &gt;</a:t>
            </a:r>
            <a:endParaRPr lang="ko-KR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06507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DST-VII with residual flipping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81326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Memory for additional transform matrix storage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DST-VII</a:t>
            </a:r>
            <a:r>
              <a:rPr lang="en-US" altLang="ko-KR" dirty="0" smtClean="0"/>
              <a:t> with residual flipping (Proposed): </a:t>
            </a:r>
          </a:p>
          <a:p>
            <a:pPr lvl="2">
              <a:spcBef>
                <a:spcPts val="600"/>
              </a:spcBef>
            </a:pPr>
            <a:r>
              <a:rPr lang="en-US" altLang="ko-KR" b="1" dirty="0" smtClean="0"/>
              <a:t>6.8KB</a:t>
            </a:r>
            <a:r>
              <a:rPr lang="en-US" altLang="ko-KR" dirty="0" smtClean="0"/>
              <a:t> (34.1KB including DCT-II)</a:t>
            </a:r>
          </a:p>
          <a:p>
            <a:pPr lvl="1">
              <a:spcBef>
                <a:spcPts val="1800"/>
              </a:spcBef>
            </a:pPr>
            <a:r>
              <a:rPr lang="en-US" altLang="ko-KR" b="1" dirty="0" smtClean="0"/>
              <a:t>AMT</a:t>
            </a:r>
            <a:r>
              <a:rPr lang="en-US" altLang="ko-KR" dirty="0" smtClean="0"/>
              <a:t> (JEM7.0): </a:t>
            </a:r>
          </a:p>
          <a:p>
            <a:pPr lvl="2">
              <a:spcBef>
                <a:spcPts val="600"/>
              </a:spcBef>
            </a:pPr>
            <a:r>
              <a:rPr lang="en-US" altLang="ko-KR" b="1" dirty="0" smtClean="0"/>
              <a:t>27.3KB</a:t>
            </a:r>
            <a:r>
              <a:rPr lang="en-US" altLang="ko-KR" dirty="0" smtClean="0"/>
              <a:t> (54.6KB including DCT-II)</a:t>
            </a:r>
            <a:endParaRPr lang="en-US" altLang="ko-KR" dirty="0"/>
          </a:p>
          <a:p>
            <a:pPr lvl="1">
              <a:spcBef>
                <a:spcPts val="1800"/>
              </a:spcBef>
            </a:pPr>
            <a:r>
              <a:rPr lang="en-US" altLang="ko-KR" b="1" dirty="0" smtClean="0"/>
              <a:t>75% memory reduction </a:t>
            </a:r>
            <a:r>
              <a:rPr lang="en-US" altLang="ko-KR" dirty="0" smtClean="0"/>
              <a:t>of additional transform matrix storage</a:t>
            </a:r>
          </a:p>
          <a:p>
            <a:pPr lvl="1">
              <a:spcBef>
                <a:spcPts val="600"/>
              </a:spcBef>
            </a:pP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651680"/>
              </p:ext>
            </p:extLst>
          </p:nvPr>
        </p:nvGraphicFramePr>
        <p:xfrm>
          <a:off x="1430890" y="3579315"/>
          <a:ext cx="6282220" cy="2585989"/>
        </p:xfrm>
        <a:graphic>
          <a:graphicData uri="http://schemas.openxmlformats.org/drawingml/2006/table">
            <a:tbl>
              <a:tblPr firstRow="1" firstCol="1" bandRow="1"/>
              <a:tblGrid>
                <a:gridCol w="944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8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638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38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3161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38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7823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7823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5223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Transform size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Matrix size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AMT (JEM7.0)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DST-VII with residual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 flipping (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Proposed)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2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# of kernels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bits per elements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memory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# of kernels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bits per elements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memory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26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2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바탕"/>
                        </a:rPr>
                        <a:t>0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바탕"/>
                        </a:rPr>
                        <a:t>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바탕"/>
                        </a:rPr>
                        <a:t>0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16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8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64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320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16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256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1280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320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32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1024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5120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1280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64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4096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20480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5120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8792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128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16384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10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8792">
                <a:tc gridSpan="2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mbria" panose="02040503050406030204" pitchFamily="18" charset="0"/>
                          <a:ea typeface="맑은 고딕"/>
                        </a:rPr>
                        <a:t>Total (bytes)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27280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맑은 고딕"/>
                        </a:rPr>
                        <a:t>6820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17780" marR="177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18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DST-VII with residual flipping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81326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/>
              <a:t>Tool on/off </a:t>
            </a:r>
            <a:r>
              <a:rPr lang="en-US" altLang="ko-KR" dirty="0" smtClean="0"/>
              <a:t> </a:t>
            </a:r>
            <a:r>
              <a:rPr lang="en-US" altLang="ko-KR" dirty="0"/>
              <a:t>performance (QP=22, 27, 32, 37)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DST-VII with residual flipping</a:t>
            </a: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JEM7.0 AMT</a:t>
            </a: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9727"/>
              </p:ext>
            </p:extLst>
          </p:nvPr>
        </p:nvGraphicFramePr>
        <p:xfrm>
          <a:off x="954000" y="1778868"/>
          <a:ext cx="7236000" cy="1620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504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-2.82%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-0.29%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2.24%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0.67%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-2.69%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1.96%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0.26%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-2.76%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2.15%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139589"/>
              </p:ext>
            </p:extLst>
          </p:nvPr>
        </p:nvGraphicFramePr>
        <p:xfrm>
          <a:off x="974329" y="4254762"/>
          <a:ext cx="7236000" cy="1656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540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 - DST-VII with residual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flipping + AMT)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-3.02%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-0.29%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2.52%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0.65%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-2.94%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2.12%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0.24%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-2.98%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-0.22%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148%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2.32%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72%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12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Reduced Complexity-ALF (RC-ALF)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45322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Purpose: to reduce </a:t>
            </a:r>
            <a:r>
              <a:rPr lang="en-US" altLang="ko-KR" dirty="0"/>
              <a:t>complexity </a:t>
            </a:r>
            <a:r>
              <a:rPr lang="en-US" altLang="ko-KR" dirty="0" smtClean="0"/>
              <a:t>and maintain </a:t>
            </a:r>
            <a:r>
              <a:rPr lang="en-US" altLang="ko-KR" dirty="0"/>
              <a:t>coding efficiency </a:t>
            </a:r>
            <a:r>
              <a:rPr lang="en-US" altLang="ko-KR" dirty="0" smtClean="0"/>
              <a:t>comparable </a:t>
            </a:r>
            <a:r>
              <a:rPr lang="en-US" altLang="ko-KR" dirty="0"/>
              <a:t>to </a:t>
            </a:r>
            <a:r>
              <a:rPr lang="en-US" altLang="ko-KR" dirty="0" smtClean="0"/>
              <a:t>ALF of JEM7.0</a:t>
            </a:r>
          </a:p>
          <a:p>
            <a:pPr>
              <a:spcBef>
                <a:spcPts val="1200"/>
              </a:spcBef>
            </a:pPr>
            <a:endParaRPr lang="en-US" altLang="ko-KR" dirty="0" smtClean="0"/>
          </a:p>
          <a:p>
            <a:pPr>
              <a:spcBef>
                <a:spcPts val="1200"/>
              </a:spcBef>
            </a:pPr>
            <a:r>
              <a:rPr lang="en-US" altLang="ko-KR" dirty="0" smtClean="0"/>
              <a:t>ALF </a:t>
            </a:r>
            <a:r>
              <a:rPr lang="en-US" altLang="ko-KR" dirty="0"/>
              <a:t>of JEM 7.0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Max 9x9 filter size </a:t>
            </a:r>
            <a:r>
              <a:rPr lang="en-US" altLang="ko-KR" dirty="0" smtClean="0"/>
              <a:t>for </a:t>
            </a:r>
            <a:r>
              <a:rPr lang="en-US" altLang="ko-KR" dirty="0" err="1" smtClean="0"/>
              <a:t>luma</a:t>
            </a:r>
            <a:endParaRPr lang="en-US" altLang="ko-KR" dirty="0"/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21 multiplications per pixel, </a:t>
            </a:r>
            <a:r>
              <a:rPr lang="en-US" altLang="ko-KR" dirty="0"/>
              <a:t>8 line </a:t>
            </a:r>
            <a:r>
              <a:rPr lang="en-US" altLang="ko-KR" dirty="0" smtClean="0"/>
              <a:t>buffers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2x2 </a:t>
            </a:r>
            <a:r>
              <a:rPr lang="en-US" altLang="ko-KR" dirty="0"/>
              <a:t>block </a:t>
            </a:r>
            <a:r>
              <a:rPr lang="en-US" altLang="ko-KR" dirty="0" smtClean="0"/>
              <a:t>classification based on 1-D Laplacian at every pixel position</a:t>
            </a: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>
              <a:spcBef>
                <a:spcPts val="1200"/>
              </a:spcBef>
            </a:pPr>
            <a:r>
              <a:rPr lang="en-US" altLang="ko-KR" dirty="0" smtClean="0"/>
              <a:t>Reduced Complexity-ALF (RC-ALF)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Multiple filter shapes with 5x5 filter size for </a:t>
            </a:r>
            <a:r>
              <a:rPr lang="en-US" altLang="ko-KR" dirty="0" err="1" smtClean="0"/>
              <a:t>luma</a:t>
            </a:r>
            <a:endParaRPr lang="en-US" altLang="ko-KR" dirty="0"/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13 multiplications per pixel, 7 line buffers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4x4 block classification based on 1-D Laplacian at subsampled pixel position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97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Reduced Complexity-ALF (RC-ALF)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Filter shapes of ALF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Luma: 3 diamond filter shapes (9x9, 7x7, 5x5 diamond)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Chroma: 5x5 diamond filter shape</a:t>
            </a:r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>
              <a:spcBef>
                <a:spcPts val="1200"/>
              </a:spcBef>
            </a:pPr>
            <a:r>
              <a:rPr lang="en-US" altLang="ko-KR" dirty="0" smtClean="0"/>
              <a:t>Proposed </a:t>
            </a:r>
            <a:r>
              <a:rPr lang="en-US" altLang="ko-KR" dirty="0"/>
              <a:t>filter shapes: multiple filter shapes with 5x5 filter size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Luma: </a:t>
            </a:r>
            <a:r>
              <a:rPr lang="en-US" altLang="ko-KR" b="1" dirty="0"/>
              <a:t>4 types of 5x5 filter </a:t>
            </a:r>
            <a:r>
              <a:rPr lang="en-US" altLang="ko-KR" b="1" dirty="0" smtClean="0"/>
              <a:t>shapes </a:t>
            </a:r>
            <a:r>
              <a:rPr lang="en-US" altLang="ko-KR" dirty="0"/>
              <a:t>(square, </a:t>
            </a:r>
            <a:r>
              <a:rPr lang="en-US" altLang="ko-KR" dirty="0" smtClean="0"/>
              <a:t>octagon, snowflake</a:t>
            </a:r>
            <a:r>
              <a:rPr lang="en-US" altLang="ko-KR" dirty="0"/>
              <a:t>, </a:t>
            </a:r>
            <a:r>
              <a:rPr lang="en-US" altLang="ko-KR" dirty="0" smtClean="0"/>
              <a:t>diamond)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dirty="0"/>
              <a:t>Chroma: 5x5 diamond filter shape</a:t>
            </a:r>
          </a:p>
          <a:p>
            <a:pPr lvl="1">
              <a:spcBef>
                <a:spcPts val="600"/>
              </a:spcBef>
            </a:pPr>
            <a:endParaRPr lang="en-US" altLang="ko-KR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8" r="2376" b="6055"/>
          <a:stretch/>
        </p:blipFill>
        <p:spPr bwMode="auto">
          <a:xfrm>
            <a:off x="1691680" y="2060848"/>
            <a:ext cx="5400600" cy="183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그림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884017"/>
            <a:ext cx="6732838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282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Reduced Complexity-ALF (RC-ALF)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Proposed block classification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4x4 block classification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To calculate directionality, D and activity, A, gradients of hor., ver., and two diagonal direction are calculated using </a:t>
            </a:r>
            <a:r>
              <a:rPr lang="en-US" altLang="ko-KR" b="1" dirty="0" smtClean="0"/>
              <a:t>subsampled 1-D Laplacian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E.g., vertical gradient, </a:t>
            </a:r>
            <a:r>
              <a:rPr lang="en-US" altLang="ko-KR" i="1" dirty="0" err="1" smtClean="0"/>
              <a:t>g</a:t>
            </a:r>
            <a:r>
              <a:rPr lang="en-US" altLang="ko-KR" i="1" baseline="-25000" dirty="0" err="1" smtClean="0"/>
              <a:t>v</a:t>
            </a:r>
            <a:r>
              <a:rPr lang="en-US" altLang="ko-KR" i="1" baseline="-25000" dirty="0" smtClean="0"/>
              <a:t> </a:t>
            </a:r>
            <a:endParaRPr lang="en-US" altLang="ko-KR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120408" y="5867980"/>
            <a:ext cx="3224602" cy="36933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altLang="ko-KR" sz="1200" b="1" dirty="0" smtClean="0">
                <a:latin typeface="Cambria" panose="02040503050406030204" pitchFamily="18" charset="0"/>
              </a:rPr>
              <a:t>&lt; </a:t>
            </a:r>
            <a:r>
              <a:rPr lang="en-US" altLang="ko-KR" sz="1200" b="1" dirty="0" smtClean="0">
                <a:solidFill>
                  <a:srgbClr val="0000CC"/>
                </a:solidFill>
                <a:latin typeface="Cambria" panose="02040503050406030204" pitchFamily="18" charset="0"/>
              </a:rPr>
              <a:t>Proposed</a:t>
            </a:r>
            <a:r>
              <a:rPr lang="en-US" altLang="ko-KR" sz="1200" b="1" dirty="0" smtClean="0">
                <a:latin typeface="Cambria" panose="02040503050406030204" pitchFamily="18" charset="0"/>
              </a:rPr>
              <a:t>: 4x4 block classification based on </a:t>
            </a:r>
          </a:p>
          <a:p>
            <a:pPr algn="ctr"/>
            <a:r>
              <a:rPr lang="en-US" altLang="ko-KR" sz="1200" b="1" dirty="0" smtClean="0">
                <a:latin typeface="Cambria" panose="02040503050406030204" pitchFamily="18" charset="0"/>
              </a:rPr>
              <a:t>subsampled </a:t>
            </a:r>
            <a:r>
              <a:rPr lang="en-US" altLang="ko-KR" sz="1200" b="1" dirty="0">
                <a:latin typeface="Cambria" panose="02040503050406030204" pitchFamily="18" charset="0"/>
              </a:rPr>
              <a:t>1-D </a:t>
            </a:r>
            <a:r>
              <a:rPr lang="en-US" altLang="ko-KR" sz="1200" b="1" dirty="0" smtClean="0">
                <a:latin typeface="Cambria" panose="02040503050406030204" pitchFamily="18" charset="0"/>
              </a:rPr>
              <a:t>Laplacian &gt;</a:t>
            </a:r>
            <a:endParaRPr lang="ko-KR" altLang="en-US" sz="1200" b="1" dirty="0">
              <a:latin typeface="Cambria" panose="02040503050406030204" pitchFamily="18" charset="0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141131"/>
              </p:ext>
            </p:extLst>
          </p:nvPr>
        </p:nvGraphicFramePr>
        <p:xfrm>
          <a:off x="1267066" y="3537264"/>
          <a:ext cx="2268000" cy="22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i-2,j-2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i-2,j-1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err="1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err="1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</a:t>
                      </a:r>
                      <a:endParaRPr lang="en-US" altLang="ko-KR" sz="800" b="0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i-1,j+3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i+1,j+3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0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i+3,j+3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90172" y="5867980"/>
            <a:ext cx="362178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ko-KR" sz="1200" b="1" dirty="0" smtClean="0">
                <a:latin typeface="Cambria" panose="02040503050406030204" pitchFamily="18" charset="0"/>
              </a:rPr>
              <a:t>&lt; </a:t>
            </a:r>
            <a:r>
              <a:rPr lang="en-US" altLang="ko-KR" sz="1200" b="1" dirty="0" smtClean="0">
                <a:solidFill>
                  <a:srgbClr val="0000CC"/>
                </a:solidFill>
                <a:latin typeface="Cambria" panose="02040503050406030204" pitchFamily="18" charset="0"/>
              </a:rPr>
              <a:t>JEM7.0</a:t>
            </a:r>
            <a:r>
              <a:rPr lang="en-US" altLang="ko-KR" sz="1200" b="1" dirty="0" smtClean="0">
                <a:latin typeface="Cambria" panose="02040503050406030204" pitchFamily="18" charset="0"/>
              </a:rPr>
              <a:t>: 2x2 block classification based on 1-D Laplacian &gt;</a:t>
            </a:r>
            <a:endParaRPr lang="ko-KR" altLang="en-US" sz="1200" b="1" dirty="0">
              <a:latin typeface="Cambria" panose="02040503050406030204" pitchFamily="18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17017"/>
              </p:ext>
            </p:extLst>
          </p:nvPr>
        </p:nvGraphicFramePr>
        <p:xfrm>
          <a:off x="5598709" y="3531764"/>
          <a:ext cx="2268000" cy="2268000"/>
        </p:xfrm>
        <a:graphic>
          <a:graphicData uri="http://schemas.openxmlformats.org/drawingml/2006/table">
            <a:tbl>
              <a:tblPr firstRow="1" bandRow="1"/>
              <a:tblGrid>
                <a:gridCol w="25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5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i-2,j-2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i+4,j-2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i-2,j-1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i+4,j-1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err="1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err="1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</a:t>
                      </a: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i+4,j+1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i+4,j+2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i+4,j+3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i+4,j+4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i-2,j+5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i,j+5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i+2,j+5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1" baseline="-250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i="1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en-US" altLang="ko-KR" sz="800" b="1" i="1" baseline="-250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</a:rPr>
                        <a:t>i+4,j+5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직사각형 19"/>
              <p:cNvSpPr/>
              <p:nvPr/>
            </p:nvSpPr>
            <p:spPr>
              <a:xfrm>
                <a:off x="1614295" y="2708920"/>
                <a:ext cx="5483361" cy="6151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en-US" sz="1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  <a:cs typeface="Arial"/>
                            </a:rPr>
                          </m:ctrlPr>
                        </m:sSubPr>
                        <m:e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𝑔</m:t>
                          </m:r>
                        </m:e>
                        <m:sub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𝑣</m:t>
                          </m:r>
                        </m:sub>
                      </m:sSub>
                      <m:r>
                        <a:rPr lang="en-CA" altLang="ko-KR" sz="1400" i="1">
                          <a:solidFill>
                            <a:prstClr val="black"/>
                          </a:solidFill>
                          <a:latin typeface="Cambria Math"/>
                          <a:ea typeface="바탕"/>
                          <a:cs typeface="Arial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en-US" sz="1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  <a:cs typeface="Arial"/>
                            </a:rPr>
                          </m:ctrlPr>
                        </m:naryPr>
                        <m:sub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𝑘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limLoc m:val="undOvr"/>
                              <m:supHide m:val="on"/>
                              <m:ctrlPr>
                                <a:rPr lang="ko-KR" altLang="en-US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Arial"/>
                                </a:rPr>
                              </m:ctrlPr>
                            </m:naryPr>
                            <m:sub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𝑙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ko-KR" altLang="en-US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  <a:cs typeface="Arial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𝑘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,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𝑙</m:t>
                                  </m:r>
                                </m:sub>
                              </m:sSub>
                            </m:e>
                          </m:nary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n-CA" altLang="ko-KR" sz="1400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 </m:t>
                          </m:r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 </m:t>
                          </m:r>
                          <m:sSub>
                            <m:sSubPr>
                              <m:ctrlPr>
                                <a:rPr lang="ko-KR" altLang="en-US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Arial"/>
                                </a:rPr>
                              </m:ctrlPr>
                            </m:sSubPr>
                            <m:e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𝑘</m:t>
                              </m:r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,</m:t>
                              </m:r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𝑙</m:t>
                              </m:r>
                            </m:sub>
                          </m:sSub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ko-KR" altLang="en-US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Arial"/>
                                </a:rPr>
                              </m:ctrlPr>
                            </m:dPr>
                            <m:e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2</m:t>
                              </m:r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ko-KR" altLang="en-US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  <a:cs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𝑘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,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𝑙</m:t>
                                  </m:r>
                                </m:e>
                              </m:d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−</m:t>
                              </m:r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ko-KR" altLang="en-US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  <a:cs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𝑘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,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𝑙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−</m:t>
                              </m:r>
                              <m:r>
                                <a:rPr lang="en-CA" altLang="ko-KR" sz="1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바탕"/>
                                  <a:cs typeface="Arial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ko-KR" altLang="en-US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  <a:cs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𝑘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,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𝑙</m:t>
                                  </m:r>
                                  <m:r>
                                    <a:rPr lang="en-CA" altLang="ko-KR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바탕"/>
                                      <a:cs typeface="Arial"/>
                                    </a:rPr>
                                    <m:t>+1</m:t>
                                  </m:r>
                                </m:e>
                              </m:d>
                            </m:e>
                          </m:d>
                          <m:r>
                            <a:rPr lang="en-CA" altLang="ko-KR" sz="1400" i="1">
                              <a:solidFill>
                                <a:prstClr val="black"/>
                              </a:solidFill>
                              <a:latin typeface="Cambria Math"/>
                              <a:ea typeface="바탕"/>
                              <a:cs typeface="Arial"/>
                            </a:rPr>
                            <m:t>,</m:t>
                          </m:r>
                        </m:e>
                      </m:nary>
                    </m:oMath>
                  </m:oMathPara>
                </a14:m>
                <a:endParaRPr lang="ko-KR" altLang="en-US" sz="1600" dirty="0">
                  <a:solidFill>
                    <a:prstClr val="black"/>
                  </a:solidFill>
                  <a:latin typeface="Times New Roman"/>
                  <a:ea typeface="바탕"/>
                </a:endParaRPr>
              </a:p>
            </p:txBody>
          </p:sp>
        </mc:Choice>
        <mc:Fallback xmlns="">
          <p:sp>
            <p:nvSpPr>
              <p:cNvPr id="20" name="직사각형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295" y="2708920"/>
                <a:ext cx="5483361" cy="615168"/>
              </a:xfrm>
              <a:prstGeom prst="rect">
                <a:avLst/>
              </a:prstGeom>
              <a:blipFill>
                <a:blip r:embed="rId3"/>
                <a:stretch>
                  <a:fillRect t="-115842" b="-16633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339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Reduced Complexity-ALF (RC-ALF)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19" y="1000108"/>
            <a:ext cx="8822785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Complexity analysis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Number of </a:t>
            </a:r>
            <a:r>
              <a:rPr lang="en-US" altLang="ko-KR" b="1" dirty="0" smtClean="0"/>
              <a:t>line buffers is reduced </a:t>
            </a:r>
            <a:r>
              <a:rPr lang="en-US" altLang="ko-KR" b="1" dirty="0"/>
              <a:t>t</a:t>
            </a:r>
            <a:r>
              <a:rPr lang="en-US" altLang="ko-KR" b="1" dirty="0" smtClean="0"/>
              <a:t>o 7</a:t>
            </a:r>
          </a:p>
          <a:p>
            <a:pPr lvl="2">
              <a:spcBef>
                <a:spcPts val="600"/>
              </a:spcBef>
            </a:pPr>
            <a:r>
              <a:rPr lang="en-US" altLang="ko-KR" b="1" dirty="0" smtClean="0"/>
              <a:t>ALF needs 8</a:t>
            </a:r>
            <a:r>
              <a:rPr lang="en-US" altLang="ko-KR" dirty="0" smtClean="0"/>
              <a:t> line buffers for 9x9 diamond filter shapes</a:t>
            </a:r>
          </a:p>
          <a:p>
            <a:pPr lvl="1">
              <a:spcBef>
                <a:spcPts val="1200"/>
              </a:spcBef>
            </a:pPr>
            <a:r>
              <a:rPr lang="en-US" altLang="ko-KR" b="1" dirty="0" smtClean="0"/>
              <a:t>Max. number of multiplication per pixel </a:t>
            </a:r>
            <a:r>
              <a:rPr lang="en-US" altLang="ko-KR" dirty="0" smtClean="0"/>
              <a:t>for filtering process is </a:t>
            </a:r>
            <a:r>
              <a:rPr lang="en-US" altLang="ko-KR" b="1" dirty="0" smtClean="0"/>
              <a:t>reduced to 13</a:t>
            </a:r>
          </a:p>
          <a:p>
            <a:pPr lvl="2">
              <a:spcBef>
                <a:spcPts val="600"/>
              </a:spcBef>
            </a:pPr>
            <a:r>
              <a:rPr lang="en-US" altLang="ko-KR" b="1" dirty="0" smtClean="0"/>
              <a:t>ALF needs 21 </a:t>
            </a:r>
            <a:r>
              <a:rPr lang="en-US" altLang="ko-KR" dirty="0" smtClean="0"/>
              <a:t>multiplications per pixel for 9x9 diamond filter shape</a:t>
            </a:r>
          </a:p>
          <a:p>
            <a:pPr lvl="1">
              <a:spcBef>
                <a:spcPts val="1200"/>
              </a:spcBef>
            </a:pPr>
            <a:r>
              <a:rPr lang="en-US" altLang="ko-KR" b="1" dirty="0" smtClean="0"/>
              <a:t>77% of gradient calculation is reduced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For 4x4 block, 95 additions and 32 shifts for RC-ALF</a:t>
            </a:r>
          </a:p>
          <a:p>
            <a:pPr marL="914400" lvl="2" indent="0">
              <a:spcBef>
                <a:spcPts val="600"/>
              </a:spcBef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                            412 additions and 144 shifts for ALF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4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Reduced Complexity-ALF (RC-ALF)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Tool on/off  </a:t>
            </a:r>
            <a:r>
              <a:rPr lang="en-US" altLang="ko-KR" dirty="0"/>
              <a:t>performance (QP=22, 27, 32, 37)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RC-ALF</a:t>
            </a:r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0"/>
              </a:spcBef>
            </a:pPr>
            <a:r>
              <a:rPr lang="en-US" altLang="ko-KR" dirty="0" smtClean="0"/>
              <a:t>JEM7.0 ALF</a:t>
            </a:r>
          </a:p>
          <a:p>
            <a:pPr lvl="1">
              <a:spcBef>
                <a:spcPts val="600"/>
              </a:spcBef>
            </a:pPr>
            <a:endParaRPr lang="en-US" altLang="ko-KR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18808"/>
              </p:ext>
            </p:extLst>
          </p:nvPr>
        </p:nvGraphicFramePr>
        <p:xfrm>
          <a:off x="962092" y="1779823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-5.32%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-1.56%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-1.20%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197%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4.73%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1.90%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2.39%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81%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-5.21%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-4.17%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-3.22%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108%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163%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4.09%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6.64%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4.27%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85%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-5.26%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-2.87%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-2.21%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108%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179%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4.41%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4.27%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3.33%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83%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394365"/>
              </p:ext>
            </p:extLst>
          </p:nvPr>
        </p:nvGraphicFramePr>
        <p:xfrm>
          <a:off x="968060" y="4160828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 - RC-ALF + ALF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-5.76%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-1.58%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-1.24%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266%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4.88%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1.21%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1.58%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-5.98%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-4.39%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-3.29%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211%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4.63%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5.49%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3.49%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-5.87%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-2.98%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-2.26%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113%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237%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4.76%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3.35%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2.54%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75%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8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Contents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Overview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Algorithm Description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Compression Performance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Complexity Analysis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Conclusions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72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Combined Filter (CF)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1800" dirty="0" smtClean="0"/>
              <a:t>Purpose: </a:t>
            </a:r>
            <a:r>
              <a:rPr lang="en-US" altLang="ko-KR" sz="1800" dirty="0"/>
              <a:t>to reduce </a:t>
            </a:r>
            <a:r>
              <a:rPr lang="en-US" altLang="ko-KR" sz="1800" dirty="0" smtClean="0"/>
              <a:t>the number of operations for intra angular mode</a:t>
            </a:r>
            <a:endParaRPr lang="en-US" altLang="ko-KR" sz="1800" dirty="0"/>
          </a:p>
          <a:p>
            <a:pPr>
              <a:spcBef>
                <a:spcPts val="1200"/>
              </a:spcBef>
            </a:pPr>
            <a:r>
              <a:rPr lang="en-US" altLang="ko-KR" sz="1800" dirty="0" smtClean="0"/>
              <a:t>Two filters for intra angular modes in HM/JEM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Reference sample smoothing filter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interpolation filter for intra angular mode</a:t>
            </a:r>
          </a:p>
          <a:p>
            <a:pPr lvl="1">
              <a:spcBef>
                <a:spcPts val="600"/>
              </a:spcBef>
            </a:pPr>
            <a:endParaRPr lang="en-US" altLang="ko-KR" sz="1600" dirty="0" smtClean="0"/>
          </a:p>
          <a:p>
            <a:pPr>
              <a:spcBef>
                <a:spcPts val="600"/>
              </a:spcBef>
            </a:pPr>
            <a:endParaRPr lang="en-US" altLang="ko-KR" sz="1800" dirty="0" smtClean="0"/>
          </a:p>
          <a:p>
            <a:pPr>
              <a:spcBef>
                <a:spcPts val="600"/>
              </a:spcBef>
            </a:pPr>
            <a:r>
              <a:rPr lang="en-US" altLang="ko-KR" sz="1800" dirty="0" smtClean="0"/>
              <a:t>Combined </a:t>
            </a:r>
            <a:r>
              <a:rPr lang="en-US" altLang="ko-KR" sz="1800" dirty="0"/>
              <a:t>Filter(CF) for intra angular modes</a:t>
            </a:r>
          </a:p>
          <a:p>
            <a:pPr lvl="1">
              <a:spcBef>
                <a:spcPts val="600"/>
              </a:spcBef>
            </a:pPr>
            <a:r>
              <a:rPr lang="en-US" altLang="ko-KR" sz="1600" b="1" dirty="0"/>
              <a:t>6-tap interpolation filter </a:t>
            </a:r>
            <a:r>
              <a:rPr lang="en-US" altLang="ko-KR" sz="1600" dirty="0" smtClean="0"/>
              <a:t>combining </a:t>
            </a:r>
            <a:r>
              <a:rPr lang="en-US" altLang="ko-KR" sz="1600" dirty="0"/>
              <a:t>the 4-tap interpolation </a:t>
            </a:r>
            <a:r>
              <a:rPr lang="en-US" altLang="ko-KR" sz="1600" dirty="0" smtClean="0"/>
              <a:t>filter with 3-tap </a:t>
            </a:r>
            <a:r>
              <a:rPr lang="en-US" altLang="ko-KR" sz="1600" dirty="0"/>
              <a:t>reference </a:t>
            </a:r>
            <a:r>
              <a:rPr lang="en-US" altLang="ko-KR" sz="1600" dirty="0" smtClean="0"/>
              <a:t>sample smoothing filter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442"/>
              </p:ext>
            </p:extLst>
          </p:nvPr>
        </p:nvGraphicFramePr>
        <p:xfrm>
          <a:off x="5796136" y="1556792"/>
          <a:ext cx="3060000" cy="11734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32000">
                  <a:extLst>
                    <a:ext uri="{9D8B030D-6E8A-4147-A177-3AD203B41FA5}">
                      <a16:colId xmlns="" xmlns:a16="http://schemas.microsoft.com/office/drawing/2014/main" val="2098973840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4021014232"/>
                    </a:ext>
                  </a:extLst>
                </a:gridCol>
                <a:gridCol w="1260000">
                  <a:extLst>
                    <a:ext uri="{9D8B030D-6E8A-4147-A177-3AD203B41FA5}">
                      <a16:colId xmlns="" xmlns:a16="http://schemas.microsoft.com/office/drawing/2014/main" val="2254302079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marL="0" marR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100" baseline="0" dirty="0" smtClean="0"/>
                        <a:t>Reference sample smoothing filter</a:t>
                      </a:r>
                    </a:p>
                  </a:txBody>
                  <a:tcPr marL="0" marR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100" dirty="0" smtClean="0"/>
                        <a:t>Intra</a:t>
                      </a:r>
                      <a:r>
                        <a:rPr lang="en-US" altLang="ko-KR" sz="1100" baseline="0" dirty="0" smtClean="0"/>
                        <a:t> interpolation filter</a:t>
                      </a:r>
                      <a:endParaRPr lang="ko-KR" altLang="en-US" sz="1100" dirty="0"/>
                    </a:p>
                  </a:txBody>
                  <a:tcPr marL="0" marR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41592315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HM</a:t>
                      </a:r>
                      <a:endParaRPr lang="ko-KR" altLang="en-US" sz="1100" b="1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3-tap &amp; Bi-linear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2-tap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extLst>
                  <a:ext uri="{0D108BD9-81ED-4DB2-BD59-A6C34878D82A}">
                    <a16:rowId xmlns="" xmlns:a16="http://schemas.microsoft.com/office/drawing/2014/main" val="180013099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JEM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3-tap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4-tap</a:t>
                      </a:r>
                      <a:endParaRPr lang="ko-KR" altLang="en-US" sz="1100" dirty="0" smtClean="0"/>
                    </a:p>
                  </a:txBody>
                  <a:tcPr marL="0" marR="0" anchor="ctr"/>
                </a:tc>
                <a:extLst>
                  <a:ext uri="{0D108BD9-81ED-4DB2-BD59-A6C34878D82A}">
                    <a16:rowId xmlns="" xmlns:a16="http://schemas.microsoft.com/office/drawing/2014/main" val="350184626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CF</a:t>
                      </a:r>
                      <a:endParaRPr lang="ko-KR" altLang="en-US" sz="1100" b="1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6-tap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extLst>
                  <a:ext uri="{0D108BD9-81ED-4DB2-BD59-A6C34878D82A}">
                    <a16:rowId xmlns="" xmlns:a16="http://schemas.microsoft.com/office/drawing/2014/main" val="24377703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623617" y="2736431"/>
            <a:ext cx="1463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 b="1" dirty="0" smtClean="0"/>
              <a:t>&lt; </a:t>
            </a:r>
            <a:r>
              <a:rPr lang="en-US" altLang="ko-KR" sz="1100" b="1" dirty="0"/>
              <a:t>N</a:t>
            </a:r>
            <a:r>
              <a:rPr lang="en-US" altLang="ko-KR" sz="1100" b="1" dirty="0" smtClean="0"/>
              <a:t>um. of filter taps</a:t>
            </a:r>
            <a:r>
              <a:rPr lang="ko-KR" altLang="en-US" sz="1100" b="1" dirty="0" smtClean="0"/>
              <a:t> </a:t>
            </a:r>
            <a:r>
              <a:rPr lang="en-US" altLang="ko-KR" sz="1100" b="1" dirty="0" smtClean="0"/>
              <a:t>&gt;</a:t>
            </a:r>
            <a:endParaRPr lang="ko-KR" altLang="en-US" sz="11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982" y="4088936"/>
            <a:ext cx="5717009" cy="2292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8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/>
              <a:t>Combined Filter (CF)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81326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altLang="ko-KR" dirty="0"/>
              <a:t>Tool on/off </a:t>
            </a:r>
            <a:r>
              <a:rPr lang="en-US" altLang="ko-KR" dirty="0" smtClean="0"/>
              <a:t> performance: </a:t>
            </a:r>
            <a:r>
              <a:rPr lang="en-US" altLang="ko-KR" dirty="0"/>
              <a:t>CF (QP=22, 27, 32, 37)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566360"/>
              </p:ext>
            </p:extLst>
          </p:nvPr>
        </p:nvGraphicFramePr>
        <p:xfrm>
          <a:off x="954000" y="1446401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-0.30%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-0.43%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-0.57%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0.11%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0.26%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-0.50%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-1.00%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-1.40%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0.19%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0.60%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0.52%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-0.40%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-0.71%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-0.98%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102%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0.15%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0.41%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1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Multi-line Intra Prediction (MIP)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1800" dirty="0" smtClean="0"/>
              <a:t>Purpose: </a:t>
            </a:r>
            <a:r>
              <a:rPr lang="en-US" altLang="ko-KR" sz="1800" dirty="0"/>
              <a:t>to </a:t>
            </a:r>
            <a:r>
              <a:rPr lang="en-US" altLang="ko-KR" sz="1800" dirty="0" smtClean="0"/>
              <a:t>improve coding efficiency of intra coding</a:t>
            </a:r>
            <a:endParaRPr lang="en-US" altLang="ko-KR" sz="1800" dirty="0"/>
          </a:p>
          <a:p>
            <a:pPr>
              <a:spcBef>
                <a:spcPts val="1800"/>
              </a:spcBef>
            </a:pPr>
            <a:r>
              <a:rPr lang="en-US" altLang="ko-KR" sz="1800" dirty="0" smtClean="0"/>
              <a:t>Multi-line based intra prediction (MIP)</a:t>
            </a:r>
            <a:endParaRPr lang="en-US" altLang="ko-KR" sz="1800" dirty="0"/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Use </a:t>
            </a:r>
            <a:r>
              <a:rPr lang="en-US" altLang="ko-KR" sz="1600" dirty="0"/>
              <a:t>two reference sample lines for </a:t>
            </a:r>
            <a:r>
              <a:rPr lang="en-US" altLang="ko-KR" sz="1600" dirty="0" smtClean="0"/>
              <a:t>interpolation of intra prediction</a:t>
            </a:r>
            <a:endParaRPr lang="en-US" altLang="ko-KR" sz="1600" dirty="0"/>
          </a:p>
          <a:p>
            <a:pPr lvl="2">
              <a:spcBef>
                <a:spcPts val="600"/>
              </a:spcBef>
            </a:pPr>
            <a:r>
              <a:rPr lang="en-US" altLang="ko-KR" sz="1400" dirty="0" smtClean="0"/>
              <a:t>A </a:t>
            </a:r>
            <a:r>
              <a:rPr lang="en-US" altLang="ko-KR" sz="1400" dirty="0"/>
              <a:t>predicted sample value from </a:t>
            </a:r>
            <a:r>
              <a:rPr lang="en-US" altLang="ko-KR" sz="1400" dirty="0" smtClean="0"/>
              <a:t>1</a:t>
            </a:r>
            <a:r>
              <a:rPr lang="en-US" altLang="ko-KR" sz="1400" baseline="30000" dirty="0" smtClean="0"/>
              <a:t>st</a:t>
            </a:r>
            <a:r>
              <a:rPr lang="en-US" altLang="ko-KR" sz="1400" dirty="0" smtClean="0"/>
              <a:t> line </a:t>
            </a:r>
            <a:r>
              <a:rPr lang="en-US" altLang="ko-KR" sz="1400" dirty="0"/>
              <a:t>(r1) is derived using 6-tap </a:t>
            </a:r>
            <a:r>
              <a:rPr lang="en-US" altLang="ko-KR" sz="1400" dirty="0" smtClean="0"/>
              <a:t>CF</a:t>
            </a:r>
            <a:endParaRPr lang="en-US" altLang="ko-KR" sz="1400" dirty="0"/>
          </a:p>
          <a:p>
            <a:pPr lvl="2">
              <a:spcBef>
                <a:spcPts val="600"/>
              </a:spcBef>
            </a:pPr>
            <a:r>
              <a:rPr lang="en-US" altLang="ko-KR" sz="1400" dirty="0"/>
              <a:t>A predicted sample value from </a:t>
            </a:r>
            <a:r>
              <a:rPr lang="en-US" altLang="ko-KR" sz="1400" dirty="0" smtClean="0"/>
              <a:t>2</a:t>
            </a:r>
            <a:r>
              <a:rPr lang="en-US" altLang="ko-KR" sz="1400" baseline="30000" dirty="0" smtClean="0"/>
              <a:t>nd</a:t>
            </a:r>
            <a:r>
              <a:rPr lang="en-US" altLang="ko-KR" sz="1400" dirty="0" smtClean="0"/>
              <a:t> line </a:t>
            </a:r>
            <a:r>
              <a:rPr lang="en-US" altLang="ko-KR" sz="1400" dirty="0"/>
              <a:t>(r2) is derived using bi-linear </a:t>
            </a:r>
            <a:r>
              <a:rPr lang="en-US" altLang="ko-KR" sz="1400" dirty="0" smtClean="0"/>
              <a:t>filter</a:t>
            </a:r>
            <a:endParaRPr lang="en-US" altLang="ko-KR" sz="1400" dirty="0"/>
          </a:p>
          <a:p>
            <a:pPr lvl="1">
              <a:spcBef>
                <a:spcPts val="1200"/>
              </a:spcBef>
            </a:pPr>
            <a:r>
              <a:rPr lang="en-US" altLang="ko-KR" sz="1600" dirty="0"/>
              <a:t>Apply weighted </a:t>
            </a:r>
            <a:r>
              <a:rPr lang="en-US" altLang="ko-KR" sz="1600" dirty="0" smtClean="0"/>
              <a:t>combination </a:t>
            </a:r>
            <a:r>
              <a:rPr lang="en-US" altLang="ko-KR" sz="1600" dirty="0"/>
              <a:t>of r1 and r2</a:t>
            </a:r>
          </a:p>
          <a:p>
            <a:pPr lvl="2">
              <a:spcBef>
                <a:spcPts val="600"/>
              </a:spcBef>
            </a:pPr>
            <a:r>
              <a:rPr lang="en-US" altLang="ko-KR" sz="1400" dirty="0"/>
              <a:t>(3*r1  + r2 + 2) &gt;&gt; 2</a:t>
            </a:r>
          </a:p>
          <a:p>
            <a:pPr lvl="1">
              <a:spcBef>
                <a:spcPts val="600"/>
              </a:spcBef>
            </a:pPr>
            <a:endParaRPr lang="en-US" altLang="ko-KR" sz="16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2261620" y="3663875"/>
            <a:ext cx="4629504" cy="2933477"/>
            <a:chOff x="1872412" y="3729458"/>
            <a:chExt cx="4629504" cy="2933477"/>
          </a:xfrm>
        </p:grpSpPr>
        <p:grpSp>
          <p:nvGrpSpPr>
            <p:cNvPr id="3" name="그룹 2"/>
            <p:cNvGrpSpPr/>
            <p:nvPr/>
          </p:nvGrpSpPr>
          <p:grpSpPr>
            <a:xfrm>
              <a:off x="1872412" y="3729458"/>
              <a:ext cx="4283764" cy="2933477"/>
              <a:chOff x="1872412" y="3729458"/>
              <a:chExt cx="4283764" cy="2933477"/>
            </a:xfrm>
          </p:grpSpPr>
          <p:grpSp>
            <p:nvGrpSpPr>
              <p:cNvPr id="13" name="그룹 12"/>
              <p:cNvGrpSpPr/>
              <p:nvPr/>
            </p:nvGrpSpPr>
            <p:grpSpPr>
              <a:xfrm>
                <a:off x="1872412" y="3729458"/>
                <a:ext cx="4283764" cy="2507854"/>
                <a:chOff x="4788024" y="3649587"/>
                <a:chExt cx="4139027" cy="2338904"/>
              </a:xfrm>
            </p:grpSpPr>
            <p:grpSp>
              <p:nvGrpSpPr>
                <p:cNvPr id="14" name="그룹 13"/>
                <p:cNvGrpSpPr/>
                <p:nvPr/>
              </p:nvGrpSpPr>
              <p:grpSpPr>
                <a:xfrm>
                  <a:off x="4788024" y="3861049"/>
                  <a:ext cx="3623217" cy="2127442"/>
                  <a:chOff x="4762450" y="2184805"/>
                  <a:chExt cx="3623217" cy="2127442"/>
                </a:xfrm>
              </p:grpSpPr>
              <p:sp>
                <p:nvSpPr>
                  <p:cNvPr id="16" name="직사각형 15"/>
                  <p:cNvSpPr/>
                  <p:nvPr/>
                </p:nvSpPr>
                <p:spPr>
                  <a:xfrm>
                    <a:off x="4762451" y="2596762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1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" name="직사각형 16"/>
                  <p:cNvSpPr/>
                  <p:nvPr/>
                </p:nvSpPr>
                <p:spPr>
                  <a:xfrm>
                    <a:off x="4762450" y="2787372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2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" name="직사각형 17"/>
                  <p:cNvSpPr/>
                  <p:nvPr/>
                </p:nvSpPr>
                <p:spPr>
                  <a:xfrm>
                    <a:off x="4762450" y="2977981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…</a:t>
                    </a:r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" name="직사각형 18"/>
                  <p:cNvSpPr/>
                  <p:nvPr/>
                </p:nvSpPr>
                <p:spPr>
                  <a:xfrm>
                    <a:off x="4762450" y="3168590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0" name="직사각형 19"/>
                  <p:cNvSpPr/>
                  <p:nvPr/>
                </p:nvSpPr>
                <p:spPr>
                  <a:xfrm>
                    <a:off x="4762451" y="3359200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" name="직사각형 20"/>
                  <p:cNvSpPr/>
                  <p:nvPr/>
                </p:nvSpPr>
                <p:spPr>
                  <a:xfrm>
                    <a:off x="4762450" y="3549809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" name="직사각형 21"/>
                  <p:cNvSpPr/>
                  <p:nvPr/>
                </p:nvSpPr>
                <p:spPr>
                  <a:xfrm>
                    <a:off x="4762450" y="3740418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3" name="직사각형 22"/>
                  <p:cNvSpPr/>
                  <p:nvPr/>
                </p:nvSpPr>
                <p:spPr>
                  <a:xfrm>
                    <a:off x="4762450" y="3931028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H</a:t>
                    </a:r>
                    <a:endParaRPr lang="ko-KR" altLang="en-US" sz="10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" name="직사각형 23"/>
                  <p:cNvSpPr/>
                  <p:nvPr/>
                </p:nvSpPr>
                <p:spPr>
                  <a:xfrm>
                    <a:off x="5146070" y="2787373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" name="직사각형 24"/>
                  <p:cNvSpPr/>
                  <p:nvPr/>
                </p:nvSpPr>
                <p:spPr>
                  <a:xfrm>
                    <a:off x="5336679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6" name="직사각형 25"/>
                  <p:cNvSpPr/>
                  <p:nvPr/>
                </p:nvSpPr>
                <p:spPr>
                  <a:xfrm>
                    <a:off x="5527288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7" name="직사각형 26"/>
                  <p:cNvSpPr/>
                  <p:nvPr/>
                </p:nvSpPr>
                <p:spPr>
                  <a:xfrm>
                    <a:off x="5717898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8" name="직사각형 27"/>
                  <p:cNvSpPr/>
                  <p:nvPr/>
                </p:nvSpPr>
                <p:spPr>
                  <a:xfrm>
                    <a:off x="5908508" y="2787373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9" name="직사각형 28"/>
                  <p:cNvSpPr/>
                  <p:nvPr/>
                </p:nvSpPr>
                <p:spPr>
                  <a:xfrm>
                    <a:off x="6099116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0" name="직사각형 29"/>
                  <p:cNvSpPr/>
                  <p:nvPr/>
                </p:nvSpPr>
                <p:spPr>
                  <a:xfrm>
                    <a:off x="6289726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1" name="직사각형 30"/>
                  <p:cNvSpPr/>
                  <p:nvPr/>
                </p:nvSpPr>
                <p:spPr>
                  <a:xfrm>
                    <a:off x="6480335" y="278737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2" name="직사각형 31"/>
                  <p:cNvSpPr/>
                  <p:nvPr/>
                </p:nvSpPr>
                <p:spPr>
                  <a:xfrm>
                    <a:off x="5146069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3" name="직사각형 32"/>
                  <p:cNvSpPr/>
                  <p:nvPr/>
                </p:nvSpPr>
                <p:spPr>
                  <a:xfrm>
                    <a:off x="5336678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4" name="직사각형 33"/>
                  <p:cNvSpPr/>
                  <p:nvPr/>
                </p:nvSpPr>
                <p:spPr>
                  <a:xfrm>
                    <a:off x="5527288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5" name="직사각형 34"/>
                  <p:cNvSpPr/>
                  <p:nvPr/>
                </p:nvSpPr>
                <p:spPr>
                  <a:xfrm>
                    <a:off x="5717897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6" name="직사각형 35"/>
                  <p:cNvSpPr/>
                  <p:nvPr/>
                </p:nvSpPr>
                <p:spPr>
                  <a:xfrm>
                    <a:off x="5908507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7" name="직사각형 36"/>
                  <p:cNvSpPr/>
                  <p:nvPr/>
                </p:nvSpPr>
                <p:spPr>
                  <a:xfrm>
                    <a:off x="6099116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8" name="직사각형 37"/>
                  <p:cNvSpPr/>
                  <p:nvPr/>
                </p:nvSpPr>
                <p:spPr>
                  <a:xfrm>
                    <a:off x="6289725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9" name="직사각형 38"/>
                  <p:cNvSpPr/>
                  <p:nvPr/>
                </p:nvSpPr>
                <p:spPr>
                  <a:xfrm>
                    <a:off x="6480335" y="2977982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0" name="직사각형 39"/>
                  <p:cNvSpPr/>
                  <p:nvPr/>
                </p:nvSpPr>
                <p:spPr>
                  <a:xfrm>
                    <a:off x="5146069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1" name="직사각형 40"/>
                  <p:cNvSpPr/>
                  <p:nvPr/>
                </p:nvSpPr>
                <p:spPr>
                  <a:xfrm>
                    <a:off x="5336678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2" name="직사각형 41"/>
                  <p:cNvSpPr/>
                  <p:nvPr/>
                </p:nvSpPr>
                <p:spPr>
                  <a:xfrm>
                    <a:off x="5527288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직사각형 42"/>
                  <p:cNvSpPr/>
                  <p:nvPr/>
                </p:nvSpPr>
                <p:spPr>
                  <a:xfrm>
                    <a:off x="5717897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4" name="직사각형 43"/>
                  <p:cNvSpPr/>
                  <p:nvPr/>
                </p:nvSpPr>
                <p:spPr>
                  <a:xfrm>
                    <a:off x="5908507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5" name="직사각형 44"/>
                  <p:cNvSpPr/>
                  <p:nvPr/>
                </p:nvSpPr>
                <p:spPr>
                  <a:xfrm>
                    <a:off x="6099116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6" name="직사각형 45"/>
                  <p:cNvSpPr/>
                  <p:nvPr/>
                </p:nvSpPr>
                <p:spPr>
                  <a:xfrm>
                    <a:off x="6289725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7" name="직사각형 46"/>
                  <p:cNvSpPr/>
                  <p:nvPr/>
                </p:nvSpPr>
                <p:spPr>
                  <a:xfrm>
                    <a:off x="6480335" y="316859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8" name="직사각형 47"/>
                  <p:cNvSpPr/>
                  <p:nvPr/>
                </p:nvSpPr>
                <p:spPr>
                  <a:xfrm>
                    <a:off x="5146069" y="335920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9" name="직사각형 48"/>
                  <p:cNvSpPr/>
                  <p:nvPr/>
                </p:nvSpPr>
                <p:spPr>
                  <a:xfrm>
                    <a:off x="5336678" y="335920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0" name="직사각형 49"/>
                  <p:cNvSpPr/>
                  <p:nvPr/>
                </p:nvSpPr>
                <p:spPr>
                  <a:xfrm>
                    <a:off x="5527288" y="335920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1" name="직사각형 50"/>
                  <p:cNvSpPr/>
                  <p:nvPr/>
                </p:nvSpPr>
                <p:spPr>
                  <a:xfrm>
                    <a:off x="5717897" y="3359200"/>
                    <a:ext cx="190609" cy="190609"/>
                  </a:xfrm>
                  <a:prstGeom prst="rect">
                    <a:avLst/>
                  </a:prstGeom>
                  <a:noFill/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endParaRPr lang="ko-KR" altLang="en-US" sz="9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2" name="직사각형 51"/>
                  <p:cNvSpPr/>
                  <p:nvPr/>
                </p:nvSpPr>
                <p:spPr>
                  <a:xfrm>
                    <a:off x="5908507" y="335920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3" name="직사각형 52"/>
                  <p:cNvSpPr/>
                  <p:nvPr/>
                </p:nvSpPr>
                <p:spPr>
                  <a:xfrm>
                    <a:off x="6099116" y="335920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4" name="직사각형 53"/>
                  <p:cNvSpPr/>
                  <p:nvPr/>
                </p:nvSpPr>
                <p:spPr>
                  <a:xfrm>
                    <a:off x="6289725" y="335920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5" name="직사각형 54"/>
                  <p:cNvSpPr/>
                  <p:nvPr/>
                </p:nvSpPr>
                <p:spPr>
                  <a:xfrm>
                    <a:off x="6480335" y="335920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6" name="직사각형 55"/>
                  <p:cNvSpPr/>
                  <p:nvPr/>
                </p:nvSpPr>
                <p:spPr>
                  <a:xfrm>
                    <a:off x="5146070" y="354981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7" name="직사각형 56"/>
                  <p:cNvSpPr/>
                  <p:nvPr/>
                </p:nvSpPr>
                <p:spPr>
                  <a:xfrm>
                    <a:off x="5336679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8" name="직사각형 57"/>
                  <p:cNvSpPr/>
                  <p:nvPr/>
                </p:nvSpPr>
                <p:spPr>
                  <a:xfrm>
                    <a:off x="5527288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9" name="직사각형 58"/>
                  <p:cNvSpPr/>
                  <p:nvPr/>
                </p:nvSpPr>
                <p:spPr>
                  <a:xfrm>
                    <a:off x="5717898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0" name="직사각형 59"/>
                  <p:cNvSpPr/>
                  <p:nvPr/>
                </p:nvSpPr>
                <p:spPr>
                  <a:xfrm>
                    <a:off x="5908508" y="3549811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1" name="직사각형 60"/>
                  <p:cNvSpPr/>
                  <p:nvPr/>
                </p:nvSpPr>
                <p:spPr>
                  <a:xfrm>
                    <a:off x="6099116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2" name="직사각형 61"/>
                  <p:cNvSpPr/>
                  <p:nvPr/>
                </p:nvSpPr>
                <p:spPr>
                  <a:xfrm>
                    <a:off x="6289726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3" name="직사각형 62"/>
                  <p:cNvSpPr/>
                  <p:nvPr/>
                </p:nvSpPr>
                <p:spPr>
                  <a:xfrm>
                    <a:off x="6480335" y="354981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4" name="직사각형 63"/>
                  <p:cNvSpPr/>
                  <p:nvPr/>
                </p:nvSpPr>
                <p:spPr>
                  <a:xfrm>
                    <a:off x="5146069" y="374042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5" name="직사각형 64"/>
                  <p:cNvSpPr/>
                  <p:nvPr/>
                </p:nvSpPr>
                <p:spPr>
                  <a:xfrm>
                    <a:off x="5336678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6" name="직사각형 65"/>
                  <p:cNvSpPr/>
                  <p:nvPr/>
                </p:nvSpPr>
                <p:spPr>
                  <a:xfrm>
                    <a:off x="5527288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7" name="직사각형 66"/>
                  <p:cNvSpPr/>
                  <p:nvPr/>
                </p:nvSpPr>
                <p:spPr>
                  <a:xfrm>
                    <a:off x="5717897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8" name="직사각형 67"/>
                  <p:cNvSpPr/>
                  <p:nvPr/>
                </p:nvSpPr>
                <p:spPr>
                  <a:xfrm>
                    <a:off x="5908507" y="3740420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69" name="직사각형 68"/>
                  <p:cNvSpPr/>
                  <p:nvPr/>
                </p:nvSpPr>
                <p:spPr>
                  <a:xfrm>
                    <a:off x="6099116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0" name="직사각형 69"/>
                  <p:cNvSpPr/>
                  <p:nvPr/>
                </p:nvSpPr>
                <p:spPr>
                  <a:xfrm>
                    <a:off x="6289725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1" name="직사각형 70"/>
                  <p:cNvSpPr/>
                  <p:nvPr/>
                </p:nvSpPr>
                <p:spPr>
                  <a:xfrm>
                    <a:off x="6480335" y="374041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2" name="직사각형 71"/>
                  <p:cNvSpPr/>
                  <p:nvPr/>
                </p:nvSpPr>
                <p:spPr>
                  <a:xfrm>
                    <a:off x="5146069" y="393102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3" name="직사각형 72"/>
                  <p:cNvSpPr/>
                  <p:nvPr/>
                </p:nvSpPr>
                <p:spPr>
                  <a:xfrm>
                    <a:off x="5336678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4" name="직사각형 73"/>
                  <p:cNvSpPr/>
                  <p:nvPr/>
                </p:nvSpPr>
                <p:spPr>
                  <a:xfrm>
                    <a:off x="5527288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5" name="직사각형 74"/>
                  <p:cNvSpPr/>
                  <p:nvPr/>
                </p:nvSpPr>
                <p:spPr>
                  <a:xfrm>
                    <a:off x="5717897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6" name="직사각형 75"/>
                  <p:cNvSpPr/>
                  <p:nvPr/>
                </p:nvSpPr>
                <p:spPr>
                  <a:xfrm>
                    <a:off x="5908507" y="3931029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7" name="직사각형 76"/>
                  <p:cNvSpPr/>
                  <p:nvPr/>
                </p:nvSpPr>
                <p:spPr>
                  <a:xfrm>
                    <a:off x="6099116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8" name="직사각형 77"/>
                  <p:cNvSpPr/>
                  <p:nvPr/>
                </p:nvSpPr>
                <p:spPr>
                  <a:xfrm>
                    <a:off x="6289725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9" name="직사각형 78"/>
                  <p:cNvSpPr/>
                  <p:nvPr/>
                </p:nvSpPr>
                <p:spPr>
                  <a:xfrm>
                    <a:off x="6480335" y="393102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0" name="직사각형 79"/>
                  <p:cNvSpPr/>
                  <p:nvPr/>
                </p:nvSpPr>
                <p:spPr>
                  <a:xfrm>
                    <a:off x="5146069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1" name="직사각형 80"/>
                  <p:cNvSpPr/>
                  <p:nvPr/>
                </p:nvSpPr>
                <p:spPr>
                  <a:xfrm>
                    <a:off x="5336678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2" name="직사각형 81"/>
                  <p:cNvSpPr/>
                  <p:nvPr/>
                </p:nvSpPr>
                <p:spPr>
                  <a:xfrm>
                    <a:off x="5527288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3" name="직사각형 82"/>
                  <p:cNvSpPr/>
                  <p:nvPr/>
                </p:nvSpPr>
                <p:spPr>
                  <a:xfrm>
                    <a:off x="5717897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4" name="직사각형 83"/>
                  <p:cNvSpPr/>
                  <p:nvPr/>
                </p:nvSpPr>
                <p:spPr>
                  <a:xfrm>
                    <a:off x="5908507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5" name="직사각형 84"/>
                  <p:cNvSpPr/>
                  <p:nvPr/>
                </p:nvSpPr>
                <p:spPr>
                  <a:xfrm>
                    <a:off x="6099116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6" name="직사각형 85"/>
                  <p:cNvSpPr/>
                  <p:nvPr/>
                </p:nvSpPr>
                <p:spPr>
                  <a:xfrm>
                    <a:off x="6289725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7" name="직사각형 86"/>
                  <p:cNvSpPr/>
                  <p:nvPr/>
                </p:nvSpPr>
                <p:spPr>
                  <a:xfrm>
                    <a:off x="6480335" y="4121638"/>
                    <a:ext cx="190609" cy="190609"/>
                  </a:xfrm>
                  <a:prstGeom prst="rect">
                    <a:avLst/>
                  </a:prstGeom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8" name="직사각형 87"/>
                  <p:cNvSpPr/>
                  <p:nvPr/>
                </p:nvSpPr>
                <p:spPr>
                  <a:xfrm>
                    <a:off x="5146069" y="2596764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1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9" name="직사각형 88"/>
                  <p:cNvSpPr/>
                  <p:nvPr/>
                </p:nvSpPr>
                <p:spPr>
                  <a:xfrm>
                    <a:off x="5336678" y="2596763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A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0" name="직사각형 89"/>
                  <p:cNvSpPr/>
                  <p:nvPr/>
                </p:nvSpPr>
                <p:spPr>
                  <a:xfrm>
                    <a:off x="5527288" y="2596763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B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1" name="직사각형 90"/>
                  <p:cNvSpPr/>
                  <p:nvPr/>
                </p:nvSpPr>
                <p:spPr>
                  <a:xfrm>
                    <a:off x="5717897" y="2596763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C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2" name="직사각형 91"/>
                  <p:cNvSpPr/>
                  <p:nvPr/>
                </p:nvSpPr>
                <p:spPr>
                  <a:xfrm>
                    <a:off x="5908507" y="2596764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D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3" name="직사각형 92"/>
                  <p:cNvSpPr/>
                  <p:nvPr/>
                </p:nvSpPr>
                <p:spPr>
                  <a:xfrm>
                    <a:off x="6099116" y="2596763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E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4" name="직사각형 93"/>
                  <p:cNvSpPr/>
                  <p:nvPr/>
                </p:nvSpPr>
                <p:spPr>
                  <a:xfrm>
                    <a:off x="6289725" y="2596763"/>
                    <a:ext cx="190609" cy="190609"/>
                  </a:xfrm>
                  <a:prstGeom prst="rect">
                    <a:avLst/>
                  </a:prstGeom>
                  <a:solidFill>
                    <a:schemeClr val="tx2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F</a:t>
                    </a:r>
                    <a:endParaRPr lang="ko-KR" altLang="en-US" sz="105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5" name="직사각형 94"/>
                  <p:cNvSpPr/>
                  <p:nvPr/>
                </p:nvSpPr>
                <p:spPr>
                  <a:xfrm>
                    <a:off x="6480335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</a:t>
                    </a:r>
                    <a:endParaRPr lang="ko-KR" altLang="en-US" sz="10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6" name="직사각형 95"/>
                  <p:cNvSpPr/>
                  <p:nvPr/>
                </p:nvSpPr>
                <p:spPr>
                  <a:xfrm>
                    <a:off x="6670945" y="2596764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7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W+1</a:t>
                    </a:r>
                    <a:endParaRPr lang="ko-KR" altLang="en-US" sz="7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7" name="직사각형 96"/>
                  <p:cNvSpPr/>
                  <p:nvPr/>
                </p:nvSpPr>
                <p:spPr>
                  <a:xfrm>
                    <a:off x="6861554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8" name="직사각형 97"/>
                  <p:cNvSpPr/>
                  <p:nvPr/>
                </p:nvSpPr>
                <p:spPr>
                  <a:xfrm>
                    <a:off x="7052164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99" name="직사각형 98"/>
                  <p:cNvSpPr/>
                  <p:nvPr/>
                </p:nvSpPr>
                <p:spPr>
                  <a:xfrm>
                    <a:off x="7242773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0" name="직사각형 99"/>
                  <p:cNvSpPr/>
                  <p:nvPr/>
                </p:nvSpPr>
                <p:spPr>
                  <a:xfrm>
                    <a:off x="7433383" y="2596764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1" name="직사각형 100"/>
                  <p:cNvSpPr/>
                  <p:nvPr/>
                </p:nvSpPr>
                <p:spPr>
                  <a:xfrm>
                    <a:off x="7623992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2" name="직사각형 101"/>
                  <p:cNvSpPr/>
                  <p:nvPr/>
                </p:nvSpPr>
                <p:spPr>
                  <a:xfrm>
                    <a:off x="7814601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3" name="직사각형 102"/>
                  <p:cNvSpPr/>
                  <p:nvPr/>
                </p:nvSpPr>
                <p:spPr>
                  <a:xfrm>
                    <a:off x="8005211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6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W+H</a:t>
                    </a:r>
                    <a:endParaRPr lang="ko-KR" altLang="en-US" sz="6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4" name="직사각형 103"/>
                  <p:cNvSpPr/>
                  <p:nvPr/>
                </p:nvSpPr>
                <p:spPr>
                  <a:xfrm>
                    <a:off x="4955461" y="2787372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1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5" name="직사각형 104"/>
                  <p:cNvSpPr/>
                  <p:nvPr/>
                </p:nvSpPr>
                <p:spPr>
                  <a:xfrm>
                    <a:off x="4955460" y="2977982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2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6" name="직사각형 105"/>
                  <p:cNvSpPr/>
                  <p:nvPr/>
                </p:nvSpPr>
                <p:spPr>
                  <a:xfrm>
                    <a:off x="4955460" y="3168591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5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…</a:t>
                    </a:r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7" name="직사각형 106"/>
                  <p:cNvSpPr/>
                  <p:nvPr/>
                </p:nvSpPr>
                <p:spPr>
                  <a:xfrm>
                    <a:off x="4955460" y="3359200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8" name="직사각형 107"/>
                  <p:cNvSpPr/>
                  <p:nvPr/>
                </p:nvSpPr>
                <p:spPr>
                  <a:xfrm>
                    <a:off x="4955461" y="3549810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9" name="직사각형 108"/>
                  <p:cNvSpPr/>
                  <p:nvPr/>
                </p:nvSpPr>
                <p:spPr>
                  <a:xfrm>
                    <a:off x="4955460" y="3740419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0" name="직사각형 109"/>
                  <p:cNvSpPr/>
                  <p:nvPr/>
                </p:nvSpPr>
                <p:spPr>
                  <a:xfrm>
                    <a:off x="4955460" y="3931028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1" name="직사각형 110"/>
                  <p:cNvSpPr/>
                  <p:nvPr/>
                </p:nvSpPr>
                <p:spPr>
                  <a:xfrm>
                    <a:off x="4955460" y="4121638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r>
                      <a:rPr lang="en-US" altLang="ko-KR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H</a:t>
                    </a:r>
                    <a:endParaRPr lang="ko-KR" altLang="en-US" sz="10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2" name="직사각형 111"/>
                  <p:cNvSpPr/>
                  <p:nvPr/>
                </p:nvSpPr>
                <p:spPr>
                  <a:xfrm>
                    <a:off x="4955460" y="2596763"/>
                    <a:ext cx="190609" cy="190609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0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3" name="직사각형 112"/>
                  <p:cNvSpPr/>
                  <p:nvPr/>
                </p:nvSpPr>
                <p:spPr>
                  <a:xfrm>
                    <a:off x="4953830" y="2408358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1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직사각형 113"/>
                  <p:cNvSpPr/>
                  <p:nvPr/>
                </p:nvSpPr>
                <p:spPr>
                  <a:xfrm>
                    <a:off x="5144439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2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직사각형 114"/>
                  <p:cNvSpPr/>
                  <p:nvPr/>
                </p:nvSpPr>
                <p:spPr>
                  <a:xfrm>
                    <a:off x="5335049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3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직사각형 115"/>
                  <p:cNvSpPr/>
                  <p:nvPr/>
                </p:nvSpPr>
                <p:spPr>
                  <a:xfrm>
                    <a:off x="5525658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4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직사각형 116"/>
                  <p:cNvSpPr/>
                  <p:nvPr/>
                </p:nvSpPr>
                <p:spPr>
                  <a:xfrm>
                    <a:off x="5716268" y="2408358"/>
                    <a:ext cx="190609" cy="190609"/>
                  </a:xfrm>
                  <a:prstGeom prst="rect">
                    <a:avLst/>
                  </a:prstGeom>
                  <a:solidFill>
                    <a:schemeClr val="accent6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G</a:t>
                    </a:r>
                    <a:endParaRPr lang="ko-KR" altLang="en-US" sz="1050" b="1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직사각형 117"/>
                  <p:cNvSpPr/>
                  <p:nvPr/>
                </p:nvSpPr>
                <p:spPr>
                  <a:xfrm>
                    <a:off x="5906877" y="2408357"/>
                    <a:ext cx="190609" cy="190609"/>
                  </a:xfrm>
                  <a:prstGeom prst="rect">
                    <a:avLst/>
                  </a:prstGeom>
                  <a:solidFill>
                    <a:schemeClr val="accent6"/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b="1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H</a:t>
                    </a:r>
                    <a:endParaRPr lang="ko-KR" altLang="en-US" sz="1050" b="1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직사각형 118"/>
                  <p:cNvSpPr/>
                  <p:nvPr/>
                </p:nvSpPr>
                <p:spPr>
                  <a:xfrm>
                    <a:off x="6097486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…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0" name="직사각형 119"/>
                  <p:cNvSpPr/>
                  <p:nvPr/>
                </p:nvSpPr>
                <p:spPr>
                  <a:xfrm>
                    <a:off x="6288096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</a:t>
                    </a:r>
                    <a:endParaRPr lang="ko-KR" altLang="en-US" sz="10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1" name="직사각형 120"/>
                  <p:cNvSpPr/>
                  <p:nvPr/>
                </p:nvSpPr>
                <p:spPr>
                  <a:xfrm>
                    <a:off x="6478706" y="2408358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7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W+1</a:t>
                    </a:r>
                    <a:endParaRPr lang="ko-KR" altLang="en-US" sz="7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2" name="직사각형 121"/>
                  <p:cNvSpPr/>
                  <p:nvPr/>
                </p:nvSpPr>
                <p:spPr>
                  <a:xfrm>
                    <a:off x="6669315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7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W+2</a:t>
                    </a:r>
                    <a:endParaRPr lang="ko-KR" altLang="en-US" sz="7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3" name="직사각형 122"/>
                  <p:cNvSpPr/>
                  <p:nvPr/>
                </p:nvSpPr>
                <p:spPr>
                  <a:xfrm>
                    <a:off x="6859925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4" name="직사각형 123"/>
                  <p:cNvSpPr/>
                  <p:nvPr/>
                </p:nvSpPr>
                <p:spPr>
                  <a:xfrm>
                    <a:off x="7050534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5" name="직사각형 124"/>
                  <p:cNvSpPr/>
                  <p:nvPr/>
                </p:nvSpPr>
                <p:spPr>
                  <a:xfrm>
                    <a:off x="7241144" y="2408358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6" name="직사각형 125"/>
                  <p:cNvSpPr/>
                  <p:nvPr/>
                </p:nvSpPr>
                <p:spPr>
                  <a:xfrm>
                    <a:off x="7431753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7" name="직사각형 126"/>
                  <p:cNvSpPr/>
                  <p:nvPr/>
                </p:nvSpPr>
                <p:spPr>
                  <a:xfrm>
                    <a:off x="7622362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8" name="직사각형 127"/>
                  <p:cNvSpPr/>
                  <p:nvPr/>
                </p:nvSpPr>
                <p:spPr>
                  <a:xfrm>
                    <a:off x="7812972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6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W+H</a:t>
                    </a:r>
                    <a:endParaRPr lang="ko-KR" altLang="en-US" sz="6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9" name="직사각형 128"/>
                  <p:cNvSpPr/>
                  <p:nvPr/>
                </p:nvSpPr>
                <p:spPr>
                  <a:xfrm>
                    <a:off x="4763221" y="2408357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0</a:t>
                    </a:r>
                    <a:endParaRPr lang="ko-KR" altLang="en-US" sz="105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0" name="직사각형 129"/>
                  <p:cNvSpPr/>
                  <p:nvPr/>
                </p:nvSpPr>
                <p:spPr>
                  <a:xfrm>
                    <a:off x="8004449" y="2407163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6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W+H+1</a:t>
                    </a:r>
                    <a:endParaRPr lang="ko-KR" altLang="en-US" sz="6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1" name="직사각형 130"/>
                  <p:cNvSpPr/>
                  <p:nvPr/>
                </p:nvSpPr>
                <p:spPr>
                  <a:xfrm>
                    <a:off x="8195058" y="2407163"/>
                    <a:ext cx="190609" cy="19060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12700">
                    <a:solidFill>
                      <a:srgbClr val="0070C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0" rIns="0" rtlCol="0" anchor="ctr"/>
                  <a:lstStyle/>
                  <a:p>
                    <a:pPr algn="ctr"/>
                    <a:r>
                      <a:rPr lang="en-US" altLang="ko-KR" sz="600" dirty="0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W+H+2</a:t>
                    </a:r>
                    <a:endParaRPr lang="ko-KR" altLang="en-US" sz="600" dirty="0"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cxnSp>
                <p:nvCxnSpPr>
                  <p:cNvPr id="132" name="직선 화살표 연결선 131"/>
                  <p:cNvCxnSpPr/>
                  <p:nvPr/>
                </p:nvCxnSpPr>
                <p:spPr>
                  <a:xfrm flipV="1">
                    <a:off x="5436710" y="2184805"/>
                    <a:ext cx="765900" cy="1458631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ash"/>
                    <a:headEnd type="oval" w="sm" len="sm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직사각형 14"/>
                <p:cNvSpPr/>
                <p:nvPr/>
              </p:nvSpPr>
              <p:spPr>
                <a:xfrm>
                  <a:off x="6156176" y="3649587"/>
                  <a:ext cx="2770875" cy="2462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0"/>
                  <a:r>
                    <a:rPr lang="en-US" altLang="ko-KR" sz="1000" dirty="0" smtClean="0">
                      <a:solidFill>
                        <a:prstClr val="black"/>
                      </a:solidFill>
                      <a:latin typeface="Calibri"/>
                    </a:rPr>
                    <a:t>Pred[x] = ( 3*</a:t>
                  </a:r>
                  <a:r>
                    <a:rPr lang="en-US" altLang="ko-KR" sz="1000" dirty="0" smtClean="0">
                      <a:solidFill>
                        <a:srgbClr val="0000CC"/>
                      </a:solidFill>
                      <a:latin typeface="Calibri"/>
                    </a:rPr>
                    <a:t>r1</a:t>
                  </a:r>
                  <a:r>
                    <a:rPr lang="en-US" altLang="ko-KR" sz="1000" dirty="0" smtClean="0">
                      <a:solidFill>
                        <a:prstClr val="black"/>
                      </a:solidFill>
                      <a:latin typeface="Calibri"/>
                    </a:rPr>
                    <a:t> + </a:t>
                  </a:r>
                  <a:r>
                    <a:rPr lang="en-US" altLang="ko-KR" sz="1000" dirty="0" smtClean="0">
                      <a:solidFill>
                        <a:srgbClr val="C00000"/>
                      </a:solidFill>
                      <a:latin typeface="Calibri"/>
                    </a:rPr>
                    <a:t>r2 </a:t>
                  </a:r>
                  <a:r>
                    <a:rPr lang="en-US" altLang="ko-KR" sz="1000" dirty="0" smtClean="0">
                      <a:solidFill>
                        <a:prstClr val="black"/>
                      </a:solidFill>
                      <a:latin typeface="Calibri"/>
                    </a:rPr>
                    <a:t>+ 2) &gt;&gt; 2</a:t>
                  </a:r>
                  <a:endParaRPr lang="ko-KR" altLang="en-US" sz="1000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3" name="TextBox 132"/>
              <p:cNvSpPr txBox="1"/>
              <p:nvPr/>
            </p:nvSpPr>
            <p:spPr>
              <a:xfrm>
                <a:off x="3526799" y="6385936"/>
                <a:ext cx="9669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200" b="1" dirty="0" smtClean="0"/>
                  <a:t>&lt; CF + MIP</a:t>
                </a:r>
                <a:r>
                  <a:rPr lang="ko-KR" altLang="en-US" sz="1200" b="1" dirty="0" smtClean="0"/>
                  <a:t> </a:t>
                </a:r>
                <a:r>
                  <a:rPr lang="en-US" altLang="ko-KR" sz="1200" b="1" dirty="0" smtClean="0"/>
                  <a:t>&gt;</a:t>
                </a:r>
                <a:endParaRPr lang="ko-KR" altLang="en-US" sz="1200" b="1" dirty="0"/>
              </a:p>
            </p:txBody>
          </p:sp>
        </p:grpSp>
        <p:cxnSp>
          <p:nvCxnSpPr>
            <p:cNvPr id="134" name="꺾인 연결선 133"/>
            <p:cNvCxnSpPr/>
            <p:nvPr/>
          </p:nvCxnSpPr>
          <p:spPr>
            <a:xfrm rot="5400000" flipH="1" flipV="1">
              <a:off x="3038524" y="3997093"/>
              <a:ext cx="12700" cy="288000"/>
            </a:xfrm>
            <a:prstGeom prst="bentConnector3">
              <a:avLst>
                <a:gd name="adj1" fmla="val 899984"/>
              </a:avLst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5" name="꺾인 연결선 134"/>
            <p:cNvCxnSpPr/>
            <p:nvPr/>
          </p:nvCxnSpPr>
          <p:spPr>
            <a:xfrm rot="16200000" flipH="1">
              <a:off x="3047412" y="4125664"/>
              <a:ext cx="12700" cy="953047"/>
            </a:xfrm>
            <a:prstGeom prst="bentConnector3">
              <a:avLst>
                <a:gd name="adj1" fmla="val 824984"/>
              </a:avLst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36" name="직사각형 135"/>
            <p:cNvSpPr/>
            <p:nvPr/>
          </p:nvSpPr>
          <p:spPr>
            <a:xfrm>
              <a:off x="2914811" y="3877695"/>
              <a:ext cx="2499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latinLnBrk="0"/>
              <a:r>
                <a:rPr lang="en-US" altLang="ko-KR" sz="1000" b="1" dirty="0" smtClean="0">
                  <a:solidFill>
                    <a:srgbClr val="C00000"/>
                  </a:solidFill>
                  <a:latin typeface="Calibri"/>
                </a:rPr>
                <a:t>r2 </a:t>
              </a:r>
              <a:endParaRPr lang="ko-KR" altLang="en-US" sz="10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2987824" y="4715272"/>
              <a:ext cx="145097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anchor="ctr" anchorCtr="0">
              <a:spAutoFit/>
            </a:bodyPr>
            <a:lstStyle/>
            <a:p>
              <a:pPr algn="ctr" latinLnBrk="0"/>
              <a:r>
                <a:rPr lang="en-US" altLang="ko-KR" sz="1000" b="1" dirty="0" smtClean="0">
                  <a:solidFill>
                    <a:srgbClr val="0000CC"/>
                  </a:solidFill>
                  <a:latin typeface="Calibri"/>
                </a:rPr>
                <a:t>r1</a:t>
              </a:r>
              <a:endParaRPr lang="ko-KR" altLang="en-US" sz="1000" b="1" dirty="0">
                <a:solidFill>
                  <a:srgbClr val="0000CC"/>
                </a:solidFill>
                <a:latin typeface="Calibri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905599" y="4175318"/>
              <a:ext cx="596317" cy="246221"/>
            </a:xfrm>
            <a:prstGeom prst="rect">
              <a:avLst/>
            </a:prstGeom>
            <a:noFill/>
          </p:spPr>
          <p:txBody>
            <a:bodyPr wrap="none" lIns="0" rIns="0" rtlCol="0" anchor="ctr" anchorCtr="0">
              <a:spAutoFit/>
            </a:bodyPr>
            <a:lstStyle/>
            <a:p>
              <a:pPr latinLnBrk="0">
                <a:defRPr/>
              </a:pPr>
              <a:r>
                <a:rPr lang="en-US" altLang="ko-KR" sz="1000" kern="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   2</a:t>
              </a:r>
              <a:r>
                <a:rPr lang="en-US" altLang="ko-KR" sz="1000" kern="0" baseline="3000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nd</a:t>
              </a:r>
              <a:r>
                <a:rPr lang="en-US" altLang="ko-KR" sz="1000" kern="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 line</a:t>
              </a:r>
              <a:endParaRPr lang="en-US" altLang="ko-KR" sz="1000" kern="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5689287" y="4462145"/>
              <a:ext cx="56906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latinLnBrk="0">
                <a:defRPr/>
              </a:pPr>
              <a:r>
                <a:rPr lang="en-US" altLang="ko-KR" sz="1000" kern="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   1</a:t>
              </a:r>
              <a:r>
                <a:rPr lang="en-US" altLang="ko-KR" sz="1000" kern="0" baseline="3000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st</a:t>
              </a:r>
              <a:r>
                <a:rPr lang="en-US" altLang="ko-KR" sz="1000" kern="0" dirty="0" smtClean="0">
                  <a:solidFill>
                    <a:prstClr val="black"/>
                  </a:solidFill>
                  <a:latin typeface="Calibri"/>
                  <a:sym typeface="Wingdings" panose="05000000000000000000" pitchFamily="2" charset="2"/>
                </a:rPr>
                <a:t> line</a:t>
              </a:r>
              <a:endParaRPr lang="en-US" altLang="ko-KR" sz="1000" kern="0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39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Multi-line Intra Prediction (MIP)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altLang="ko-KR" dirty="0"/>
              <a:t>Tool on/off </a:t>
            </a:r>
            <a:r>
              <a:rPr lang="en-US" altLang="ko-KR" dirty="0" smtClean="0"/>
              <a:t> performance</a:t>
            </a:r>
            <a:r>
              <a:rPr lang="en-US" altLang="ko-KR" dirty="0"/>
              <a:t>: MIP (QP=22, 27, 32, 37)</a:t>
            </a:r>
          </a:p>
          <a:p>
            <a:pPr lvl="1">
              <a:spcBef>
                <a:spcPts val="600"/>
              </a:spcBef>
            </a:pPr>
            <a:endParaRPr lang="en-US" altLang="ko-KR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4" name="표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069471"/>
              </p:ext>
            </p:extLst>
          </p:nvPr>
        </p:nvGraphicFramePr>
        <p:xfrm>
          <a:off x="944196" y="1556792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4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102%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-0.01%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0.06%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0.13%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-0.08%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102%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0.00%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99%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100%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8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Compression Performance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Constraint Set 1</a:t>
            </a:r>
          </a:p>
          <a:p>
            <a:pPr>
              <a:spcBef>
                <a:spcPts val="1200"/>
              </a:spcBef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US" altLang="ko-KR" dirty="0" smtClean="0"/>
          </a:p>
          <a:p>
            <a:pPr>
              <a:spcBef>
                <a:spcPts val="1200"/>
              </a:spcBef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US" altLang="ko-KR" dirty="0" smtClean="0"/>
          </a:p>
          <a:p>
            <a:pPr>
              <a:spcBef>
                <a:spcPts val="1200"/>
              </a:spcBef>
            </a:pPr>
            <a:endParaRPr lang="en-US" altLang="ko-KR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4" name="표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737207"/>
              </p:ext>
            </p:extLst>
          </p:nvPr>
        </p:nvGraphicFramePr>
        <p:xfrm>
          <a:off x="971600" y="1484784"/>
          <a:ext cx="6948000" cy="1476000"/>
        </p:xfrm>
        <a:graphic>
          <a:graphicData uri="http://schemas.openxmlformats.org/drawingml/2006/table">
            <a:tbl>
              <a:tblPr/>
              <a:tblGrid>
                <a:gridCol w="111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2400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Class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</a:t>
                      </a: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(Y)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(U)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(V)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</a:t>
                      </a: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(Y)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(U)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(V)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vs</a:t>
                      </a:r>
                      <a:r>
                        <a:rPr lang="en-US" sz="1200" b="1" kern="0" spc="0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. HM </a:t>
                      </a:r>
                      <a:r>
                        <a:rPr lang="en-US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Anchor</a:t>
                      </a:r>
                      <a:endParaRPr lang="en-US" sz="1200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</a:t>
                      </a:r>
                      <a:r>
                        <a:rPr lang="de-DE" sz="1200" b="1" kern="0" spc="0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vs. </a:t>
                      </a:r>
                      <a:r>
                        <a:rPr lang="de-DE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JEM Anchor</a:t>
                      </a:r>
                      <a:endParaRPr lang="de-DE" sz="1200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SDR-A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</a:t>
                      </a: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35.48%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-42.67%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-42.67%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0.34%</a:t>
                      </a:r>
                      <a:endParaRPr lang="en-US" sz="1200" b="1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-0.41%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-1.07%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SDR-B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-30.00%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-44.29%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-45.11%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0.95%</a:t>
                      </a:r>
                      <a:endParaRPr lang="en-US" sz="1200" b="1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-0.38%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-0.71%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Average</a:t>
                      </a:r>
                      <a:endParaRPr lang="ko-KR" altLang="en-US" sz="1200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</a:t>
                      </a: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32.74%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-43.48%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-43.89%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0.64%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-0.39%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-0.89%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01"/>
          <a:stretch/>
        </p:blipFill>
        <p:spPr bwMode="auto">
          <a:xfrm>
            <a:off x="1723445" y="3153423"/>
            <a:ext cx="5697110" cy="344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61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Compression Performance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Constraint </a:t>
            </a:r>
            <a:r>
              <a:rPr lang="en-US" altLang="ko-KR" dirty="0"/>
              <a:t>Set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>
              <a:spcBef>
                <a:spcPts val="1200"/>
              </a:spcBef>
            </a:pP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50153"/>
              </p:ext>
            </p:extLst>
          </p:nvPr>
        </p:nvGraphicFramePr>
        <p:xfrm>
          <a:off x="971600" y="1484784"/>
          <a:ext cx="6948000" cy="936104"/>
        </p:xfrm>
        <a:graphic>
          <a:graphicData uri="http://schemas.openxmlformats.org/drawingml/2006/table">
            <a:tbl>
              <a:tblPr/>
              <a:tblGrid>
                <a:gridCol w="111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7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28039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Class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</a:t>
                      </a: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(Y)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(U)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(V)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</a:t>
                      </a:r>
                      <a:r>
                        <a:rPr lang="en-US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(Y)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(U)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BD-rate (V)</a:t>
                      </a:r>
                      <a:endParaRPr lang="en-US" altLang="ko-KR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03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vs</a:t>
                      </a:r>
                      <a:r>
                        <a:rPr lang="en-US" sz="1200" b="1" kern="0" spc="0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. HM </a:t>
                      </a:r>
                      <a:r>
                        <a:rPr lang="en-US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Anchor</a:t>
                      </a:r>
                      <a:endParaRPr lang="en-US" sz="1200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</a:t>
                      </a:r>
                      <a:r>
                        <a:rPr lang="de-DE" sz="1200" b="1" kern="0" spc="0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vs. </a:t>
                      </a:r>
                      <a:r>
                        <a:rPr lang="de-DE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JEM Anchor</a:t>
                      </a:r>
                      <a:endParaRPr lang="de-DE" sz="1200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SDR-B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-23.93%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-43.20%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-43.34%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0.82%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-1.27%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-2.50%</a:t>
                      </a:r>
                      <a:endParaRPr 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82"/>
          <a:stretch/>
        </p:blipFill>
        <p:spPr bwMode="auto">
          <a:xfrm>
            <a:off x="2139082" y="2716956"/>
            <a:ext cx="4865835" cy="344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3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Complexity Analysis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Decoding time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4.04 times of HM16.16 decoder </a:t>
            </a:r>
            <a:r>
              <a:rPr lang="en-US" altLang="ko-KR" dirty="0" smtClean="0"/>
              <a:t>and </a:t>
            </a:r>
            <a:r>
              <a:rPr lang="en-US" altLang="ko-KR" b="1" dirty="0" smtClean="0"/>
              <a:t>0.53 times of JEM7.0 decoder </a:t>
            </a:r>
            <a:r>
              <a:rPr lang="en-US" altLang="ko-KR" dirty="0" smtClean="0"/>
              <a:t>for CS1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3.31 times of HM16.16 decoder and 0.50 times of JEM7.0 decoder for CS2</a:t>
            </a:r>
          </a:p>
          <a:p>
            <a:pPr lvl="1">
              <a:spcBef>
                <a:spcPts val="1200"/>
              </a:spcBef>
            </a:pPr>
            <a:endParaRPr lang="en-US" altLang="ko-KR" dirty="0" smtClean="0"/>
          </a:p>
          <a:p>
            <a:pPr lvl="1">
              <a:spcBef>
                <a:spcPts val="1200"/>
              </a:spcBef>
            </a:pPr>
            <a:endParaRPr lang="en-US" altLang="ko-KR" dirty="0"/>
          </a:p>
          <a:p>
            <a:pPr lvl="1">
              <a:spcBef>
                <a:spcPts val="1200"/>
              </a:spcBef>
            </a:pPr>
            <a:endParaRPr lang="en-US" altLang="ko-KR" dirty="0" smtClean="0"/>
          </a:p>
          <a:p>
            <a:pPr lvl="1">
              <a:spcBef>
                <a:spcPts val="1200"/>
              </a:spcBef>
            </a:pPr>
            <a:endParaRPr lang="en-US" altLang="ko-KR" dirty="0"/>
          </a:p>
          <a:p>
            <a:pPr>
              <a:spcBef>
                <a:spcPts val="1200"/>
              </a:spcBef>
            </a:pPr>
            <a:r>
              <a:rPr lang="en-US" altLang="ko-KR" dirty="0" smtClean="0"/>
              <a:t>Encoding time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8.41 </a:t>
            </a:r>
            <a:r>
              <a:rPr lang="en-US" altLang="ko-KR" b="1" dirty="0"/>
              <a:t>times of HM16.16 </a:t>
            </a:r>
            <a:r>
              <a:rPr lang="en-US" altLang="ko-KR" b="1" dirty="0" smtClean="0"/>
              <a:t>encoder </a:t>
            </a:r>
            <a:r>
              <a:rPr lang="en-US" altLang="ko-KR" dirty="0"/>
              <a:t>and </a:t>
            </a:r>
            <a:r>
              <a:rPr lang="en-US" altLang="ko-KR" b="1" dirty="0" smtClean="0"/>
              <a:t>1.05 </a:t>
            </a:r>
            <a:r>
              <a:rPr lang="en-US" altLang="ko-KR" b="1" dirty="0"/>
              <a:t>times of JEM7.0 </a:t>
            </a:r>
            <a:r>
              <a:rPr lang="en-US" altLang="ko-KR" b="1" dirty="0" smtClean="0"/>
              <a:t>encoder </a:t>
            </a:r>
            <a:r>
              <a:rPr lang="en-US" altLang="ko-KR" dirty="0"/>
              <a:t>for CS1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8.18 </a:t>
            </a:r>
            <a:r>
              <a:rPr lang="en-US" altLang="ko-KR" dirty="0"/>
              <a:t>times of HM16.16 </a:t>
            </a:r>
            <a:r>
              <a:rPr lang="en-US" altLang="ko-KR" dirty="0" smtClean="0"/>
              <a:t>encoder </a:t>
            </a:r>
            <a:r>
              <a:rPr lang="en-US" altLang="ko-KR" dirty="0"/>
              <a:t>and </a:t>
            </a:r>
            <a:r>
              <a:rPr lang="en-US" altLang="ko-KR" dirty="0" smtClean="0"/>
              <a:t>1.02 </a:t>
            </a:r>
            <a:r>
              <a:rPr lang="en-US" altLang="ko-KR" dirty="0"/>
              <a:t>times of JEM7.0 </a:t>
            </a:r>
            <a:r>
              <a:rPr lang="en-US" altLang="ko-KR" dirty="0" smtClean="0"/>
              <a:t>encoder </a:t>
            </a:r>
            <a:r>
              <a:rPr lang="en-US" altLang="ko-KR" dirty="0"/>
              <a:t>for CS2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859464"/>
              </p:ext>
            </p:extLst>
          </p:nvPr>
        </p:nvGraphicFramePr>
        <p:xfrm>
          <a:off x="1403648" y="2132856"/>
          <a:ext cx="6336703" cy="1466544"/>
        </p:xfrm>
        <a:graphic>
          <a:graphicData uri="http://schemas.openxmlformats.org/drawingml/2006/table">
            <a:tbl>
              <a:tblPr/>
              <a:tblGrid>
                <a:gridCol w="574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93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8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8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8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600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Class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A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CA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</a:t>
                      </a:r>
                      <a:r>
                        <a:rPr lang="en-CA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 vs. HM)</a:t>
                      </a:r>
                      <a:endParaRPr lang="ko-KR" sz="1200" b="1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B</a:t>
                      </a:r>
                      <a:endParaRPr lang="en-US" altLang="ko-KR" sz="1200" b="1" baseline="0" dirty="0" smtClean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baseline="0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US" altLang="ko-KR" sz="1200" b="1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JEM</a:t>
                      </a:r>
                      <a:r>
                        <a:rPr lang="en-US" altLang="ko-KR" sz="1200" b="1" baseline="0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 vs. HM)</a:t>
                      </a:r>
                      <a:endParaRPr lang="ko-KR" sz="1200" b="1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A/Ratio B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vs. JEM</a:t>
                      </a: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)</a:t>
                      </a:r>
                      <a:endParaRPr lang="ko-KR" sz="1200" b="1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535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CS1</a:t>
                      </a:r>
                      <a:endParaRPr lang="ko-KR" altLang="en-US" sz="1200" b="1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SDR-A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3.79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ko-KR" altLang="ko-KR" sz="1200" b="1" dirty="0" smtClean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ko-KR" sz="1200" b="1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2535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SDR-B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4.31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ko-KR" altLang="ko-KR" sz="1200" b="1" dirty="0" smtClean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ko-KR" sz="1200" b="1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2535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baseline="0" dirty="0">
                        <a:solidFill>
                          <a:srgbClr val="0000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Average</a:t>
                      </a:r>
                      <a:endParaRPr lang="ko-KR" altLang="en-US" sz="1200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4.04</a:t>
                      </a:r>
                      <a:endParaRPr lang="ko-KR" sz="12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7.62</a:t>
                      </a:r>
                      <a:endParaRPr lang="ko-KR" sz="12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a:t>0.53</a:t>
                      </a:r>
                      <a:endParaRPr lang="ko-KR" sz="12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CS2</a:t>
                      </a:r>
                      <a:endParaRPr lang="ko-KR" altLang="en-US" sz="1200" b="1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Average</a:t>
                      </a:r>
                      <a:endParaRPr lang="ko-KR" alt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바탕"/>
                        </a:rPr>
                        <a:t>3.31</a:t>
                      </a:r>
                      <a:endParaRPr lang="ko-KR" sz="16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바탕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바탕"/>
                          <a:cs typeface="Arial" panose="020B0604020202020204" pitchFamily="34" charset="0"/>
                        </a:rPr>
                        <a:t>6.67</a:t>
                      </a:r>
                      <a:endParaRPr lang="ko-KR" sz="12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바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바탕"/>
                          <a:cs typeface="Arial" panose="020B0604020202020204" pitchFamily="34" charset="0"/>
                        </a:rPr>
                        <a:t>0.50</a:t>
                      </a:r>
                      <a:endParaRPr lang="ko-KR" sz="12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바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429035"/>
              </p:ext>
            </p:extLst>
          </p:nvPr>
        </p:nvGraphicFramePr>
        <p:xfrm>
          <a:off x="1429637" y="4980783"/>
          <a:ext cx="6284724" cy="1466544"/>
        </p:xfrm>
        <a:graphic>
          <a:graphicData uri="http://schemas.openxmlformats.org/drawingml/2006/table">
            <a:tbl>
              <a:tblPr/>
              <a:tblGrid>
                <a:gridCol w="5570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16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600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Class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A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CA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</a:t>
                      </a:r>
                      <a:r>
                        <a:rPr lang="en-CA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 vs. HM)</a:t>
                      </a:r>
                      <a:endParaRPr lang="ko-KR" sz="1200" b="1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B</a:t>
                      </a:r>
                      <a:endParaRPr lang="en-US" altLang="ko-KR" sz="1200" b="1" baseline="0" dirty="0" smtClean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baseline="0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US" altLang="ko-KR" sz="1200" b="1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JEM</a:t>
                      </a:r>
                      <a:r>
                        <a:rPr lang="en-US" altLang="ko-KR" sz="1200" b="1" baseline="0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 vs. HM)</a:t>
                      </a:r>
                      <a:endParaRPr lang="ko-KR" sz="1200" b="1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Ratio A/Ratio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(</a:t>
                      </a:r>
                      <a:r>
                        <a:rPr lang="en-US" altLang="ko-KR" sz="1200" b="1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Proposed vs. JEM</a:t>
                      </a:r>
                      <a:r>
                        <a:rPr lang="en-US" altLang="ko-KR" sz="1200" b="1" dirty="0" smtClean="0">
                          <a:effectLst/>
                          <a:latin typeface="Cambria" panose="02040503050406030204" pitchFamily="18" charset="0"/>
                          <a:ea typeface="+mn-ea"/>
                        </a:rPr>
                        <a:t>)</a:t>
                      </a:r>
                      <a:endParaRPr lang="ko-KR" altLang="ko-KR" sz="1200" b="1" dirty="0" smtClean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535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CS1</a:t>
                      </a:r>
                      <a:endParaRPr lang="ko-KR" altLang="en-US" sz="1200" b="1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SDR-A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Cambria" panose="02040503050406030204" pitchFamily="18" charset="0"/>
                          <a:ea typeface="+mn-ea"/>
                        </a:rPr>
                        <a:t>8.31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ko-KR" altLang="ko-KR" sz="1200" b="1" kern="1200" dirty="0" smtClean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strike="noStrike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ko-KR" sz="1200" b="1" strike="noStrike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2535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SDR-B</a:t>
                      </a:r>
                      <a:endParaRPr lang="ko-KR" altLang="en-US" sz="1200" kern="0" spc="0" baseline="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Cambria" panose="02040503050406030204" pitchFamily="18" charset="0"/>
                          <a:ea typeface="+mn-ea"/>
                        </a:rPr>
                        <a:t>8.50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ko-KR" altLang="ko-KR" sz="1200" b="1" kern="1200" dirty="0" smtClean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strike="noStrike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ko-KR" sz="1200" b="1" strike="noStrike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2535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baseline="0" dirty="0">
                        <a:solidFill>
                          <a:srgbClr val="0000CC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Average</a:t>
                      </a:r>
                      <a:endParaRPr lang="ko-KR" altLang="en-US" sz="1200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8.41</a:t>
                      </a:r>
                      <a:endParaRPr lang="ko-KR" sz="16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7.97</a:t>
                      </a:r>
                      <a:endParaRPr lang="ko-KR" sz="1200" b="1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strike="noStrike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1.05</a:t>
                      </a:r>
                      <a:endParaRPr lang="ko-KR" sz="1200" b="1" strike="noStrike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CS2</a:t>
                      </a:r>
                      <a:endParaRPr lang="ko-KR" altLang="en-US" sz="1200" b="1" kern="0" spc="0" baseline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Averages</a:t>
                      </a:r>
                      <a:endParaRPr lang="ko-KR" altLang="en-US" sz="1200" b="1" kern="0" spc="0" baseline="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84756" marR="84756" marT="42378" marB="423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</a:rPr>
                        <a:t>8.18</a:t>
                      </a:r>
                      <a:endParaRPr lang="ko-KR" sz="1600" b="1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8.05</a:t>
                      </a:r>
                      <a:endParaRPr lang="ko-KR" sz="1200" b="1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1200" dirty="0" smtClean="0">
                          <a:solidFill>
                            <a:srgbClr val="0000CC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1.02</a:t>
                      </a:r>
                      <a:endParaRPr lang="ko-KR" sz="1200" b="1" kern="1200" dirty="0">
                        <a:solidFill>
                          <a:srgbClr val="0000CC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41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Conclusions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9724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 smtClean="0"/>
              <a:t>This contribution presents video coding technologies based on JEM7.0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Motion </a:t>
            </a:r>
            <a:r>
              <a:rPr lang="en-US" altLang="ko-KR" b="1" dirty="0"/>
              <a:t>refined mode (MRM) 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/>
              <a:t>Template matched merge (TMM)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/>
              <a:t>DST-VII with residual </a:t>
            </a:r>
            <a:r>
              <a:rPr lang="en-US" altLang="ko-KR" b="1" dirty="0" smtClean="0"/>
              <a:t>flipping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/>
              <a:t>Multi-line based intra prediction (MIP)</a:t>
            </a: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Combined </a:t>
            </a:r>
            <a:r>
              <a:rPr lang="en-US" altLang="ko-KR" b="1" dirty="0"/>
              <a:t>filter (CF)</a:t>
            </a:r>
            <a:r>
              <a:rPr lang="en-US" altLang="ko-KR" b="1" dirty="0">
                <a:solidFill>
                  <a:srgbClr val="00B050"/>
                </a:solidFill>
              </a:rPr>
              <a:t> </a:t>
            </a:r>
            <a:endParaRPr lang="en-US" altLang="ko-KR" b="1" dirty="0" smtClean="0">
              <a:solidFill>
                <a:srgbClr val="00B050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altLang="ko-KR" b="1" dirty="0" smtClean="0"/>
              <a:t>Reduced </a:t>
            </a:r>
            <a:r>
              <a:rPr lang="en-US" altLang="ko-KR" b="1" dirty="0"/>
              <a:t>complexity-ALF (RC-ALF</a:t>
            </a:r>
            <a:r>
              <a:rPr lang="en-US" altLang="ko-KR" b="1" dirty="0" smtClean="0"/>
              <a:t>)</a:t>
            </a:r>
            <a:endParaRPr lang="en-US" altLang="ko-KR" dirty="0">
              <a:solidFill>
                <a:srgbClr val="00B050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dirty="0" smtClean="0"/>
              <a:t>Performance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Coding efficiency comparable to JEM7.0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0.64%~0.82% bitrate increase compared to JEM anchor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50%~53% of decoding complexity compared </a:t>
            </a:r>
            <a:r>
              <a:rPr lang="en-US" altLang="ko-KR" dirty="0"/>
              <a:t>to </a:t>
            </a:r>
            <a:r>
              <a:rPr lang="en-US" altLang="ko-KR" dirty="0" smtClean="0"/>
              <a:t>JEM7.0</a:t>
            </a:r>
          </a:p>
          <a:p>
            <a:pPr>
              <a:spcBef>
                <a:spcPts val="1200"/>
              </a:spcBef>
            </a:pPr>
            <a:r>
              <a:rPr lang="en-US" altLang="ko-KR" dirty="0"/>
              <a:t>Propose </a:t>
            </a:r>
            <a:r>
              <a:rPr lang="en-US" altLang="ko-KR" dirty="0" smtClean="0"/>
              <a:t>to establish TEs/CEs </a:t>
            </a:r>
            <a:r>
              <a:rPr lang="en-US" altLang="ko-KR" dirty="0"/>
              <a:t>to study proposed techniques and related technologies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08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10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Overview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Design concept of the proposal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Reduce decoding complexity compared to JEM7.0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Maintain coding efficiency comparable to JEM7.0</a:t>
            </a:r>
          </a:p>
          <a:p>
            <a:pPr>
              <a:spcBef>
                <a:spcPts val="1200"/>
              </a:spcBef>
            </a:pPr>
            <a:endParaRPr lang="en-US" altLang="ko-KR" dirty="0" smtClean="0"/>
          </a:p>
          <a:p>
            <a:pPr>
              <a:spcBef>
                <a:spcPts val="600"/>
              </a:spcBef>
            </a:pPr>
            <a:r>
              <a:rPr lang="en-US" altLang="ko-KR" dirty="0" smtClean="0"/>
              <a:t>Performance </a:t>
            </a:r>
            <a:r>
              <a:rPr lang="en-US" altLang="ko-KR" dirty="0"/>
              <a:t>for CS1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/>
              <a:t>0.64% bitrate increase compared to JEM anchor</a:t>
            </a:r>
          </a:p>
          <a:p>
            <a:pPr lvl="2">
              <a:spcBef>
                <a:spcPts val="600"/>
              </a:spcBef>
            </a:pPr>
            <a:r>
              <a:rPr lang="en-US" altLang="ko-KR" dirty="0"/>
              <a:t>32.74% bitrate saving compared to HM anchor</a:t>
            </a:r>
          </a:p>
          <a:p>
            <a:pPr lvl="1">
              <a:spcBef>
                <a:spcPts val="1200"/>
              </a:spcBef>
            </a:pPr>
            <a:r>
              <a:rPr lang="en-US" altLang="ko-KR" b="1" dirty="0"/>
              <a:t>53% of decoding time compared to JEM7.0 decoder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404% </a:t>
            </a:r>
            <a:r>
              <a:rPr lang="en-US" altLang="ko-KR" dirty="0" smtClean="0"/>
              <a:t>of decoding </a:t>
            </a:r>
            <a:r>
              <a:rPr lang="en-US" altLang="ko-KR" dirty="0"/>
              <a:t>time compared to HM16.16  decoder</a:t>
            </a:r>
          </a:p>
        </p:txBody>
      </p:sp>
    </p:spTree>
    <p:extLst>
      <p:ext uri="{BB962C8B-B14F-4D97-AF65-F5344CB8AC3E}">
        <p14:creationId xmlns:p14="http://schemas.microsoft.com/office/powerpoint/2010/main" val="35464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Overview</a:t>
            </a:r>
            <a:endParaRPr lang="en-US" altLang="ko-KR" sz="3200" b="1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/>
              <a:t>Features applied to the proposal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79" y="1844824"/>
            <a:ext cx="7519641" cy="392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58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Template Matched Merge (TMM) Mode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 marL="0" lvl="0" indent="0">
              <a:spcBef>
                <a:spcPts val="600"/>
              </a:spcBef>
              <a:buNone/>
            </a:pPr>
            <a:r>
              <a:rPr lang="en-US" altLang="ko-KR" dirty="0">
                <a:solidFill>
                  <a:srgbClr val="0000CC"/>
                </a:solidFill>
              </a:rPr>
              <a:t>(</a:t>
            </a:r>
            <a:r>
              <a:rPr lang="en-US" altLang="ko-KR" dirty="0" smtClean="0">
                <a:solidFill>
                  <a:srgbClr val="0000CC"/>
                </a:solidFill>
              </a:rPr>
              <a:t>Decoder-Side </a:t>
            </a:r>
            <a:r>
              <a:rPr lang="en-US" altLang="ko-KR" dirty="0">
                <a:solidFill>
                  <a:srgbClr val="0000CC"/>
                </a:solidFill>
              </a:rPr>
              <a:t>Motion </a:t>
            </a:r>
            <a:r>
              <a:rPr lang="en-US" altLang="ko-KR" dirty="0" smtClean="0">
                <a:solidFill>
                  <a:srgbClr val="0000CC"/>
                </a:solidFill>
              </a:rPr>
              <a:t>Refinement)</a:t>
            </a:r>
            <a:endParaRPr lang="en-US" altLang="ko-KR" dirty="0">
              <a:solidFill>
                <a:srgbClr val="0000CC"/>
              </a:solidFill>
            </a:endParaRPr>
          </a:p>
          <a:p>
            <a:pPr>
              <a:spcBef>
                <a:spcPts val="600"/>
              </a:spcBef>
            </a:pPr>
            <a:r>
              <a:rPr lang="en-US" altLang="ko-KR" dirty="0" smtClean="0"/>
              <a:t>Purpose: to reduce decoder complexity and minimize coding efficiency degradation compared to PMMVD</a:t>
            </a:r>
          </a:p>
          <a:p>
            <a:pPr>
              <a:spcBef>
                <a:spcPts val="1800"/>
              </a:spcBef>
            </a:pPr>
            <a:r>
              <a:rPr lang="en-US" altLang="ko-KR" dirty="0" smtClean="0"/>
              <a:t>PMMVD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CU </a:t>
            </a:r>
            <a:r>
              <a:rPr lang="en-US" altLang="ko-KR" dirty="0"/>
              <a:t>&amp; sub-CU level motion refinement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Template matching &amp; bilateral matching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Initial </a:t>
            </a:r>
            <a:r>
              <a:rPr lang="en-US" altLang="ko-KR" dirty="0"/>
              <a:t>MV candidate set</a:t>
            </a:r>
          </a:p>
          <a:p>
            <a:pPr lvl="2">
              <a:spcBef>
                <a:spcPts val="600"/>
              </a:spcBef>
            </a:pPr>
            <a:r>
              <a:rPr lang="en-US" altLang="ko-KR" dirty="0"/>
              <a:t>At the CU-level, up to </a:t>
            </a:r>
            <a:r>
              <a:rPr lang="en-US" altLang="ko-KR" dirty="0" smtClean="0"/>
              <a:t>13 </a:t>
            </a:r>
            <a:r>
              <a:rPr lang="en-US" altLang="ko-KR" dirty="0"/>
              <a:t>MVs for </a:t>
            </a:r>
            <a:r>
              <a:rPr lang="en-US" altLang="ko-KR" dirty="0" smtClean="0"/>
              <a:t>merge and up to 15 MVs for AMVP</a:t>
            </a:r>
            <a:endParaRPr lang="en-US" altLang="ko-KR" dirty="0"/>
          </a:p>
          <a:p>
            <a:pPr lvl="2">
              <a:spcBef>
                <a:spcPts val="600"/>
              </a:spcBef>
            </a:pPr>
            <a:r>
              <a:rPr lang="en-US" altLang="ko-KR" dirty="0"/>
              <a:t>At the </a:t>
            </a:r>
            <a:r>
              <a:rPr lang="en-US" altLang="ko-KR" dirty="0" smtClean="0"/>
              <a:t>sub-CU </a:t>
            </a:r>
            <a:r>
              <a:rPr lang="en-US" altLang="ko-KR" dirty="0"/>
              <a:t>level, up to 17 MVs</a:t>
            </a:r>
          </a:p>
          <a:p>
            <a:pPr>
              <a:spcBef>
                <a:spcPts val="1800"/>
              </a:spcBef>
            </a:pPr>
            <a:r>
              <a:rPr lang="en-US" altLang="ko-KR" dirty="0" smtClean="0"/>
              <a:t>TMM mode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CU-level motion refinement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Template matching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One initial MV derived with </a:t>
            </a:r>
            <a:r>
              <a:rPr lang="en-US" altLang="ko-KR" dirty="0" err="1" smtClean="0"/>
              <a:t>TMMIndex</a:t>
            </a: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168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Template Matched Merge (TMM) Mode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dirty="0"/>
              <a:t>A special merge mode that performs a CU-level motion refinement around an initial MV based on template matching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TMM flag is </a:t>
            </a:r>
            <a:r>
              <a:rPr lang="en-US" altLang="ko-KR" dirty="0" err="1"/>
              <a:t>signalled</a:t>
            </a:r>
            <a:r>
              <a:rPr lang="en-US" altLang="ko-KR" dirty="0"/>
              <a:t> for a CU when a skip/merge flag is true and MRM flag is false</a:t>
            </a:r>
          </a:p>
          <a:p>
            <a:pPr lvl="1">
              <a:spcBef>
                <a:spcPts val="600"/>
              </a:spcBef>
            </a:pPr>
            <a:r>
              <a:rPr lang="en-US" altLang="ko-KR" dirty="0" err="1" smtClean="0"/>
              <a:t>TMMIndex</a:t>
            </a:r>
            <a:r>
              <a:rPr lang="en-US" altLang="ko-KR" dirty="0" smtClean="0"/>
              <a:t> </a:t>
            </a:r>
            <a:r>
              <a:rPr lang="en-US" altLang="ko-KR" dirty="0"/>
              <a:t>is </a:t>
            </a:r>
            <a:r>
              <a:rPr lang="en-US" altLang="ko-KR" dirty="0" err="1"/>
              <a:t>signalled</a:t>
            </a:r>
            <a:r>
              <a:rPr lang="en-US" altLang="ko-KR" dirty="0"/>
              <a:t> when TMM flag is true</a:t>
            </a:r>
          </a:p>
          <a:p>
            <a:pPr>
              <a:spcBef>
                <a:spcPts val="1800"/>
              </a:spcBef>
            </a:pPr>
            <a:r>
              <a:rPr lang="en-US" altLang="ko-KR" dirty="0" smtClean="0"/>
              <a:t>TMM mode decoding process</a:t>
            </a:r>
            <a:endParaRPr lang="en-US" altLang="ko-KR" dirty="0" smtClean="0">
              <a:solidFill>
                <a:srgbClr val="0000CC"/>
              </a:solidFill>
            </a:endParaRPr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The initial MV is derived from the </a:t>
            </a:r>
            <a:r>
              <a:rPr lang="en-US" altLang="ko-KR" dirty="0" err="1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signalled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ko-KR" dirty="0" err="1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TMMIndex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among TMM candidates</a:t>
            </a:r>
            <a:endParaRPr lang="en-US" altLang="ko-KR" dirty="0">
              <a:solidFill>
                <a:prstClr val="black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lvl="2" fontAlgn="base">
              <a:lnSpc>
                <a:spcPct val="110000"/>
              </a:lnSpc>
              <a:spcBef>
                <a:spcPts val="600"/>
              </a:spcBef>
              <a:buSzPct val="80000"/>
              <a:defRPr/>
            </a:pPr>
            <a:r>
              <a:rPr lang="en-US" altLang="ko-KR" dirty="0">
                <a:sym typeface="Wingdings" panose="05000000000000000000" pitchFamily="2" charset="2"/>
              </a:rPr>
              <a:t>TMM </a:t>
            </a:r>
            <a:r>
              <a:rPr lang="en-US" altLang="ko-KR" dirty="0" smtClean="0">
                <a:sym typeface="Wingdings" panose="05000000000000000000" pitchFamily="2" charset="2"/>
              </a:rPr>
              <a:t>candidates </a:t>
            </a:r>
            <a:r>
              <a:rPr lang="en-US" altLang="ko-KR" dirty="0">
                <a:sym typeface="Wingdings" panose="05000000000000000000" pitchFamily="2" charset="2"/>
              </a:rPr>
              <a:t>(max. </a:t>
            </a:r>
            <a:r>
              <a:rPr lang="en-US" altLang="ko-KR" dirty="0" err="1">
                <a:sym typeface="Wingdings" panose="05000000000000000000" pitchFamily="2" charset="2"/>
              </a:rPr>
              <a:t>num</a:t>
            </a:r>
            <a:r>
              <a:rPr lang="en-US" altLang="ko-KR" dirty="0">
                <a:sym typeface="Wingdings" panose="05000000000000000000" pitchFamily="2" charset="2"/>
              </a:rPr>
              <a:t> of candidates = 7)</a:t>
            </a:r>
          </a:p>
          <a:p>
            <a:pPr lvl="3" fontAlgn="base">
              <a:lnSpc>
                <a:spcPct val="110000"/>
              </a:lnSpc>
              <a:spcBef>
                <a:spcPts val="600"/>
              </a:spcBef>
              <a:buSzPct val="80000"/>
              <a:defRPr/>
            </a:pP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A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1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B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1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B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0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→ A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0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 B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3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B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A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TMVP(Col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0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 → Col</a:t>
            </a:r>
            <a:r>
              <a:rPr lang="en-US" altLang="ko-KR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1</a:t>
            </a:r>
            <a:r>
              <a:rPr lang="en-US" altLang="ko-KR" dirty="0">
                <a:solidFill>
                  <a:prstClr val="black"/>
                </a:solidFill>
                <a:sym typeface="Wingdings" panose="05000000000000000000" pitchFamily="2" charset="2"/>
              </a:rPr>
              <a:t>) → combined MV→ zero MV</a:t>
            </a:r>
          </a:p>
          <a:p>
            <a:pPr marL="800100" lvl="1" indent="-342900" fontAlgn="base">
              <a:lnSpc>
                <a:spcPct val="110000"/>
              </a:lnSpc>
              <a:spcBef>
                <a:spcPts val="1200"/>
              </a:spcBef>
              <a:buSzPct val="100000"/>
              <a:buFont typeface="+mj-lt"/>
              <a:buAutoNum type="arabicPeriod"/>
              <a:defRPr/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CU-level motion refinement around the initial MV </a:t>
            </a:r>
            <a:endParaRPr lang="en-US" altLang="ko-KR" dirty="0" smtClean="0">
              <a:solidFill>
                <a:prstClr val="black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457200" lvl="1" indent="0" fontAlgn="base">
              <a:lnSpc>
                <a:spcPct val="110000"/>
              </a:lnSpc>
              <a:spcBef>
                <a:spcPts val="0"/>
              </a:spcBef>
              <a:buSzPct val="100000"/>
              <a:buNone/>
              <a:defRPr/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     based </a:t>
            </a: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on template matching is performed</a:t>
            </a:r>
          </a:p>
          <a:p>
            <a:pPr lvl="2" fontAlgn="base">
              <a:lnSpc>
                <a:spcPct val="110000"/>
              </a:lnSpc>
              <a:spcBef>
                <a:spcPts val="600"/>
              </a:spcBef>
              <a:buSzPct val="80000"/>
              <a:defRPr/>
            </a:pPr>
            <a:r>
              <a:rPr lang="en-US" altLang="ko-KR" dirty="0">
                <a:sym typeface="Wingdings" panose="05000000000000000000" pitchFamily="2" charset="2"/>
              </a:rPr>
              <a:t>Same as template matching </a:t>
            </a:r>
            <a:r>
              <a:rPr lang="en-US" altLang="ko-KR" dirty="0" smtClean="0">
                <a:sym typeface="Wingdings" panose="05000000000000000000" pitchFamily="2" charset="2"/>
              </a:rPr>
              <a:t>of JEM7.0 PMMVD</a:t>
            </a:r>
            <a:endParaRPr lang="en-US" altLang="ko-KR" dirty="0">
              <a:sym typeface="Wingdings" panose="05000000000000000000" pitchFamily="2" charset="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444208" y="6378491"/>
            <a:ext cx="212763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anchor="ctr" anchorCtr="0">
            <a:spAutoFit/>
          </a:bodyPr>
          <a:lstStyle/>
          <a:p>
            <a:r>
              <a:rPr lang="en-CA" altLang="ko-KR" sz="1200" b="1" dirty="0">
                <a:latin typeface="Cambria" panose="02040503050406030204" pitchFamily="18" charset="0"/>
              </a:rPr>
              <a:t>&lt;</a:t>
            </a:r>
            <a:r>
              <a:rPr lang="en-CA" altLang="ko-KR" sz="1200" b="1" dirty="0" smtClean="0">
                <a:latin typeface="Cambria" panose="02040503050406030204" pitchFamily="18" charset="0"/>
              </a:rPr>
              <a:t>Positions </a:t>
            </a:r>
            <a:r>
              <a:rPr lang="en-CA" altLang="ko-KR" sz="1200" b="1" dirty="0">
                <a:latin typeface="Cambria" panose="02040503050406030204" pitchFamily="18" charset="0"/>
              </a:rPr>
              <a:t>of </a:t>
            </a:r>
            <a:r>
              <a:rPr lang="en-CA" altLang="ko-KR" sz="1200" b="1" dirty="0" smtClean="0">
                <a:latin typeface="Cambria" panose="02040503050406030204" pitchFamily="18" charset="0"/>
              </a:rPr>
              <a:t>TMM candidate&gt;</a:t>
            </a:r>
            <a:endParaRPr lang="ko-KR" altLang="ko-KR" sz="1200" b="1" dirty="0">
              <a:effectLst/>
              <a:latin typeface="Cambria" panose="02040503050406030204" pitchFamily="18" charset="0"/>
              <a:ea typeface="바탕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085" y="4581128"/>
            <a:ext cx="1925879" cy="1767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83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Template Matched Merge (TMM) Mode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Memory access for motion refinement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TMM constrained to ((W+1+16) + (H+1+16)) x 4</a:t>
            </a:r>
          </a:p>
          <a:p>
            <a:pPr lvl="2">
              <a:spcBef>
                <a:spcPts val="0"/>
              </a:spcBef>
            </a:pPr>
            <a:r>
              <a:rPr lang="en-US" altLang="ko-KR" dirty="0" smtClean="0"/>
              <a:t>Search range: 8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sample, template size: 4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sample 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PMMVD: not constrained</a:t>
            </a:r>
          </a:p>
          <a:p>
            <a:pPr>
              <a:spcBef>
                <a:spcPts val="600"/>
              </a:spcBef>
            </a:pPr>
            <a:r>
              <a:rPr lang="en-US" altLang="ko-KR" dirty="0" smtClean="0"/>
              <a:t>Tool </a:t>
            </a:r>
            <a:r>
              <a:rPr lang="en-US" altLang="ko-KR" dirty="0"/>
              <a:t>on/off </a:t>
            </a:r>
            <a:r>
              <a:rPr lang="en-US" altLang="ko-KR" dirty="0" smtClean="0"/>
              <a:t> performance (QP=22, 27, 32, 37)</a:t>
            </a:r>
            <a:endParaRPr lang="en-US" altLang="ko-KR" dirty="0"/>
          </a:p>
          <a:p>
            <a:pPr lvl="1">
              <a:spcBef>
                <a:spcPts val="0"/>
              </a:spcBef>
            </a:pPr>
            <a:r>
              <a:rPr lang="en-US" altLang="ko-KR" dirty="0" smtClean="0"/>
              <a:t>TMM</a:t>
            </a:r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endParaRPr lang="en-US" altLang="ko-KR" dirty="0" smtClean="0"/>
          </a:p>
          <a:p>
            <a:pPr lvl="1"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JEM7.0 PMMVD</a:t>
            </a:r>
            <a:endParaRPr lang="en-US" altLang="ko-K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13955"/>
              </p:ext>
            </p:extLst>
          </p:nvPr>
        </p:nvGraphicFramePr>
        <p:xfrm>
          <a:off x="971600" y="3013136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(Anchor: Proposed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-6.07%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-5.10%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-5.10%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3.00%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2.47%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2.96%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-5.14%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-4.10%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-4.10%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158%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163%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2.99%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2.55%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2.53%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-5.61%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-4.60%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-4.82%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155%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171%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2.99%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2.51%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2.74%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76%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96%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582369"/>
              </p:ext>
            </p:extLst>
          </p:nvPr>
        </p:nvGraphicFramePr>
        <p:xfrm>
          <a:off x="971600" y="5121360"/>
          <a:ext cx="7236000" cy="1548000"/>
        </p:xfrm>
        <a:graphic>
          <a:graphicData uri="http://schemas.openxmlformats.org/drawingml/2006/table">
            <a:tbl>
              <a:tblPr/>
              <a:tblGrid>
                <a:gridCol w="756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  <a:gridCol w="648000"/>
              </a:tblGrid>
              <a:tr h="432000">
                <a:tc rowSpan="2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Tool ON 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(Anchor: HM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 + QTBT &amp; LB + 65 intra modes)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Tool OFF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(Anchor: Proposed-TMM+PMMVD</a:t>
                      </a:r>
                      <a:r>
                        <a:rPr lang="en-US" altLang="ko-KR" sz="11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2000">
                <a:tc vMerge="1">
                  <a:txBody>
                    <a:bodyPr/>
                    <a:lstStyle/>
                    <a:p>
                      <a:pPr algn="l" fontAlgn="t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796" marR="6796" marT="679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Cb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맑은 고딕"/>
                      </a:endParaRP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/>
                        </a:rPr>
                        <a:t>Dec</a:t>
                      </a:r>
                    </a:p>
                  </a:txBody>
                  <a:tcPr marL="36000" marR="36000" marT="6796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-7.11%</a:t>
                      </a:r>
                      <a:endParaRPr lang="en-US" altLang="ko-K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-6.22%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-6.65%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127%</a:t>
                      </a:r>
                      <a:endParaRPr lang="en-US" altLang="ko-K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305%</a:t>
                      </a:r>
                      <a:endParaRPr lang="en-US" altLang="ko-KR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3.18%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3.17%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3.60%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69%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HD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-6.31%</a:t>
                      </a:r>
                      <a:endParaRPr lang="en-US" altLang="ko-K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-5.53%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-5.45%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130%</a:t>
                      </a:r>
                      <a:endParaRPr lang="en-US" altLang="ko-K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264%</a:t>
                      </a:r>
                      <a:endParaRPr lang="en-US" altLang="ko-KR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3.25%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3.29%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3.34%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67%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-6.71%</a:t>
                      </a:r>
                      <a:endParaRPr lang="en-US" altLang="ko-KR" sz="11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-5.88%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-6.05%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129%</a:t>
                      </a:r>
                      <a:endParaRPr lang="en-US" altLang="ko-KR" sz="11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284%</a:t>
                      </a:r>
                      <a:endParaRPr lang="en-US" altLang="ko-KR" sz="11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3.21%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3.23%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3.47%</a:t>
                      </a:r>
                      <a:endParaRPr lang="en-US" altLang="ko-KR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78%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68%</a:t>
                      </a:r>
                      <a:endParaRPr lang="en-US" altLang="ko-KR" sz="1100" b="1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30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Motion Refined Mode (MRM)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1204756"/>
          </a:xfrm>
        </p:spPr>
        <p:txBody>
          <a:bodyPr>
            <a:normAutofit/>
          </a:bodyPr>
          <a:lstStyle/>
          <a:p>
            <a:pPr marL="0" lvl="0" indent="0">
              <a:spcBef>
                <a:spcPts val="600"/>
              </a:spcBef>
              <a:buNone/>
            </a:pPr>
            <a:r>
              <a:rPr lang="en-US" altLang="ko-KR" dirty="0">
                <a:solidFill>
                  <a:srgbClr val="0000CC"/>
                </a:solidFill>
              </a:rPr>
              <a:t>(</a:t>
            </a:r>
            <a:r>
              <a:rPr lang="en-US" altLang="ko-KR" dirty="0" smtClean="0">
                <a:solidFill>
                  <a:srgbClr val="0000CC"/>
                </a:solidFill>
              </a:rPr>
              <a:t>Decoder-Side </a:t>
            </a:r>
            <a:r>
              <a:rPr lang="en-US" altLang="ko-KR" dirty="0">
                <a:solidFill>
                  <a:srgbClr val="0000CC"/>
                </a:solidFill>
              </a:rPr>
              <a:t>Motion Refinement)</a:t>
            </a:r>
          </a:p>
          <a:p>
            <a:pPr>
              <a:spcBef>
                <a:spcPts val="600"/>
              </a:spcBef>
            </a:pPr>
            <a:r>
              <a:rPr lang="en-US" altLang="ko-KR" dirty="0"/>
              <a:t>Purpose: to </a:t>
            </a:r>
            <a:r>
              <a:rPr lang="en-US" altLang="ko-KR" dirty="0" smtClean="0"/>
              <a:t>increase coding efficiency by minimizing </a:t>
            </a:r>
            <a:r>
              <a:rPr lang="en-US" altLang="ko-KR" dirty="0" err="1"/>
              <a:t>signalling</a:t>
            </a:r>
            <a:r>
              <a:rPr lang="en-US" altLang="ko-KR" dirty="0"/>
              <a:t> </a:t>
            </a:r>
            <a:r>
              <a:rPr lang="en-US" altLang="ko-KR" dirty="0" smtClean="0"/>
              <a:t>syntax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내용 개체 틀 1"/>
          <p:cNvSpPr txBox="1">
            <a:spLocks/>
          </p:cNvSpPr>
          <p:nvPr/>
        </p:nvSpPr>
        <p:spPr>
          <a:xfrm>
            <a:off x="285719" y="2276872"/>
            <a:ext cx="5498663" cy="41044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000" b="1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itchFamily="2" charset="2"/>
              <a:buChar char="v"/>
              <a:defRPr sz="1800" b="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16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4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ko-KR" dirty="0" smtClean="0"/>
              <a:t>Syntax in the </a:t>
            </a:r>
            <a:r>
              <a:rPr lang="en-US" altLang="ko-KR" dirty="0" err="1" smtClean="0"/>
              <a:t>bitstream</a:t>
            </a:r>
            <a:endParaRPr lang="en-US" altLang="ko-KR" dirty="0" smtClean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An MRM flag is </a:t>
            </a:r>
            <a:r>
              <a:rPr lang="en-US" altLang="ko-KR" dirty="0" err="1" smtClean="0"/>
              <a:t>signalled</a:t>
            </a:r>
            <a:r>
              <a:rPr lang="en-US" altLang="ko-KR" dirty="0" smtClean="0"/>
              <a:t> after skip/merge flag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2 bits required to perform MRM</a:t>
            </a:r>
            <a:endParaRPr lang="en-US" altLang="ko-KR" dirty="0"/>
          </a:p>
          <a:p>
            <a:pPr>
              <a:spcBef>
                <a:spcPts val="1800"/>
              </a:spcBef>
            </a:pPr>
            <a:r>
              <a:rPr lang="en-US" altLang="ko-KR" dirty="0"/>
              <a:t>Initial MV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Based on priority-based candidate search</a:t>
            </a:r>
          </a:p>
          <a:p>
            <a:pPr>
              <a:spcBef>
                <a:spcPts val="1800"/>
              </a:spcBef>
            </a:pPr>
            <a:r>
              <a:rPr lang="en-US" altLang="ko-KR" dirty="0" smtClean="0"/>
              <a:t>Decoder-side </a:t>
            </a:r>
            <a:r>
              <a:rPr lang="en-US" altLang="ko-KR" dirty="0"/>
              <a:t>motion refinement</a:t>
            </a:r>
          </a:p>
          <a:p>
            <a:pPr lvl="1">
              <a:spcBef>
                <a:spcPts val="600"/>
              </a:spcBef>
            </a:pPr>
            <a:r>
              <a:rPr lang="en-US" altLang="ko-KR" dirty="0"/>
              <a:t>Based on bilateral template matching of </a:t>
            </a:r>
            <a:r>
              <a:rPr lang="en-US" altLang="ko-KR" dirty="0" smtClean="0"/>
              <a:t>JEM7.0</a:t>
            </a:r>
            <a:endParaRPr lang="en-US" altLang="ko-K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13942"/>
            <a:ext cx="3380973" cy="443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34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Motion Refined Mode (MRM)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1800" dirty="0"/>
              <a:t>A special merge mode based on decoder-side motion refinement using priority-based candidate search and bilateral template matching of JEM7.0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An </a:t>
            </a:r>
            <a:r>
              <a:rPr lang="en-US" altLang="ko-KR" sz="1600" dirty="0"/>
              <a:t>MRM flag </a:t>
            </a:r>
            <a:r>
              <a:rPr lang="en-US" altLang="ko-KR" sz="1600" dirty="0" smtClean="0"/>
              <a:t>is </a:t>
            </a:r>
            <a:r>
              <a:rPr lang="en-US" altLang="ko-KR" sz="1600" dirty="0" err="1" smtClean="0"/>
              <a:t>signalled</a:t>
            </a:r>
            <a:r>
              <a:rPr lang="en-US" altLang="ko-KR" sz="1600" dirty="0" smtClean="0"/>
              <a:t> when </a:t>
            </a:r>
            <a:r>
              <a:rPr lang="en-US" altLang="ko-KR" sz="1600" dirty="0"/>
              <a:t>a skip/merge flag is true</a:t>
            </a:r>
          </a:p>
          <a:p>
            <a:pPr>
              <a:spcBef>
                <a:spcPts val="1800"/>
              </a:spcBef>
            </a:pPr>
            <a:r>
              <a:rPr lang="en-US" altLang="ko-KR" sz="1800" dirty="0" smtClean="0"/>
              <a:t>MRM </a:t>
            </a:r>
            <a:r>
              <a:rPr lang="en-US" altLang="ko-KR" sz="1800" dirty="0"/>
              <a:t>decoding process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altLang="ko-KR" sz="1600" b="1" dirty="0"/>
              <a:t>Priority-based initial MVs derivation</a:t>
            </a:r>
          </a:p>
          <a:p>
            <a:pPr lvl="2">
              <a:spcBef>
                <a:spcPts val="600"/>
              </a:spcBef>
            </a:pPr>
            <a:r>
              <a:rPr lang="en-US" altLang="ko-KR" sz="1400" b="1" dirty="0"/>
              <a:t>First available bi-directional MVs </a:t>
            </a:r>
            <a:r>
              <a:rPr lang="en-US" altLang="ko-KR" sz="1400" dirty="0" smtClean="0"/>
              <a:t>are </a:t>
            </a:r>
            <a:r>
              <a:rPr lang="en-US" altLang="ko-KR" sz="1400" dirty="0"/>
              <a:t>found </a:t>
            </a:r>
            <a:r>
              <a:rPr lang="en-US" altLang="ko-KR" sz="1400" b="1" dirty="0"/>
              <a:t>by checking MRM candidates for </a:t>
            </a:r>
            <a:r>
              <a:rPr lang="en-US" altLang="ko-KR" sz="1400" b="1" dirty="0" smtClean="0"/>
              <a:t>the </a:t>
            </a:r>
            <a:r>
              <a:rPr lang="en-US" altLang="ko-KR" sz="1400" b="1" dirty="0"/>
              <a:t>pre-defined order</a:t>
            </a:r>
          </a:p>
          <a:p>
            <a:pPr lvl="2">
              <a:spcBef>
                <a:spcPts val="600"/>
              </a:spcBef>
            </a:pPr>
            <a:r>
              <a:rPr lang="en-US" altLang="ko-KR" sz="1400" dirty="0">
                <a:solidFill>
                  <a:prstClr val="black"/>
                </a:solidFill>
                <a:sym typeface="Wingdings" panose="05000000000000000000" pitchFamily="2" charset="2"/>
              </a:rPr>
              <a:t>The order of MRM candidates: RA → BL →  LA → TMVP (T1  T0) → zero MV</a:t>
            </a:r>
          </a:p>
          <a:p>
            <a:pPr marL="800100" lvl="1" indent="-342900">
              <a:spcBef>
                <a:spcPts val="1200"/>
              </a:spcBef>
              <a:buFont typeface="+mj-lt"/>
              <a:buAutoNum type="arabicPeriod"/>
            </a:pPr>
            <a:r>
              <a:rPr lang="en-US" altLang="ko-KR" sz="1600" b="1" dirty="0"/>
              <a:t>MV refinement</a:t>
            </a:r>
          </a:p>
          <a:p>
            <a:pPr lvl="2">
              <a:spcBef>
                <a:spcPts val="600"/>
              </a:spcBef>
            </a:pPr>
            <a:r>
              <a:rPr lang="en-US" altLang="ko-KR" sz="1400" b="1" dirty="0"/>
              <a:t>Bilateral template matching with ½-pel MV refinement precision</a:t>
            </a:r>
            <a:r>
              <a:rPr lang="en-US" altLang="ko-KR" sz="1400" dirty="0"/>
              <a:t> is applied to the derived initial </a:t>
            </a:r>
            <a:r>
              <a:rPr lang="en-US" altLang="ko-KR" sz="1400" dirty="0" smtClean="0"/>
              <a:t>MVs</a:t>
            </a:r>
          </a:p>
          <a:p>
            <a:pPr lvl="3">
              <a:spcBef>
                <a:spcPts val="600"/>
              </a:spcBef>
            </a:pPr>
            <a:r>
              <a:rPr lang="en-US" altLang="ko-KR" sz="1200" dirty="0">
                <a:sym typeface="Wingdings" panose="05000000000000000000" pitchFamily="2" charset="2"/>
              </a:rPr>
              <a:t>Same as </a:t>
            </a:r>
            <a:r>
              <a:rPr lang="en-US" altLang="ko-KR" sz="1200" dirty="0" smtClean="0">
                <a:sym typeface="Wingdings" panose="05000000000000000000" pitchFamily="2" charset="2"/>
              </a:rPr>
              <a:t>bilateral template matching of </a:t>
            </a:r>
            <a:r>
              <a:rPr lang="en-US" altLang="ko-KR" sz="1200" dirty="0">
                <a:sym typeface="Wingdings" panose="05000000000000000000" pitchFamily="2" charset="2"/>
              </a:rPr>
              <a:t>JEM7.0 </a:t>
            </a:r>
            <a:r>
              <a:rPr lang="en-US" altLang="ko-KR" sz="1200" dirty="0" smtClean="0">
                <a:sym typeface="Wingdings" panose="05000000000000000000" pitchFamily="2" charset="2"/>
              </a:rPr>
              <a:t>DMVR</a:t>
            </a:r>
            <a:endParaRPr lang="en-US" altLang="ko-KR" sz="1200" dirty="0">
              <a:sym typeface="Wingdings" panose="05000000000000000000" pitchFamily="2" charset="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517120" y="6613502"/>
            <a:ext cx="213244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anchor="ctr" anchorCtr="0">
            <a:spAutoFit/>
          </a:bodyPr>
          <a:lstStyle/>
          <a:p>
            <a:r>
              <a:rPr lang="en-CA" altLang="ko-KR" sz="1200" b="1" dirty="0">
                <a:latin typeface="Cambria" panose="02040503050406030204" pitchFamily="18" charset="0"/>
              </a:rPr>
              <a:t>&lt;</a:t>
            </a:r>
            <a:r>
              <a:rPr lang="en-CA" altLang="ko-KR" sz="1200" b="1" dirty="0" smtClean="0">
                <a:latin typeface="Cambria" panose="02040503050406030204" pitchFamily="18" charset="0"/>
              </a:rPr>
              <a:t>Positions </a:t>
            </a:r>
            <a:r>
              <a:rPr lang="en-CA" altLang="ko-KR" sz="1200" b="1" dirty="0">
                <a:latin typeface="Cambria" panose="02040503050406030204" pitchFamily="18" charset="0"/>
              </a:rPr>
              <a:t>of </a:t>
            </a:r>
            <a:r>
              <a:rPr lang="en-CA" altLang="ko-KR" sz="1200" b="1" dirty="0" smtClean="0">
                <a:latin typeface="Cambria" panose="02040503050406030204" pitchFamily="18" charset="0"/>
              </a:rPr>
              <a:t>MRM candidate&gt;</a:t>
            </a:r>
            <a:endParaRPr lang="ko-KR" altLang="ko-KR" sz="1200" b="1" dirty="0">
              <a:effectLst/>
              <a:latin typeface="Cambria" panose="02040503050406030204" pitchFamily="18" charset="0"/>
              <a:ea typeface="바탕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333" y="4508451"/>
            <a:ext cx="220129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0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270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51875</TotalTime>
  <Words>2994</Words>
  <Application>Microsoft Office PowerPoint</Application>
  <PresentationFormat>화면 슬라이드 쇼(4:3)</PresentationFormat>
  <Paragraphs>996</Paragraphs>
  <Slides>28</Slides>
  <Notes>28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0" baseType="lpstr">
      <vt:lpstr>1_Office 테마</vt:lpstr>
      <vt:lpstr>Image</vt:lpstr>
      <vt:lpstr>Description of SDR Video Coding Technology Proposal by ETRI &amp; Sejong University  [JVET-J0013]</vt:lpstr>
      <vt:lpstr>Contents</vt:lpstr>
      <vt:lpstr>Overview</vt:lpstr>
      <vt:lpstr>Overview</vt:lpstr>
      <vt:lpstr>Template Matched Merge (TMM) Mode</vt:lpstr>
      <vt:lpstr>Template Matched Merge (TMM) Mode</vt:lpstr>
      <vt:lpstr>Template Matched Merge (TMM) Mode</vt:lpstr>
      <vt:lpstr>Motion Refined Mode (MRM)</vt:lpstr>
      <vt:lpstr>Motion Refined Mode (MRM)</vt:lpstr>
      <vt:lpstr>Motion Refined Mode (MRM)</vt:lpstr>
      <vt:lpstr>DST-VII with residual flipping</vt:lpstr>
      <vt:lpstr>DST-VII with residual flipping</vt:lpstr>
      <vt:lpstr>DST-VII with residual flipping</vt:lpstr>
      <vt:lpstr>DST-VII with residual flipping</vt:lpstr>
      <vt:lpstr>Reduced Complexity-ALF (RC-ALF)</vt:lpstr>
      <vt:lpstr>Reduced Complexity-ALF (RC-ALF)</vt:lpstr>
      <vt:lpstr>Reduced Complexity-ALF (RC-ALF)</vt:lpstr>
      <vt:lpstr>Reduced Complexity-ALF (RC-ALF)</vt:lpstr>
      <vt:lpstr>Reduced Complexity-ALF (RC-ALF)</vt:lpstr>
      <vt:lpstr>Combined Filter (CF)</vt:lpstr>
      <vt:lpstr>Combined Filter (CF)</vt:lpstr>
      <vt:lpstr>Multi-line Intra Prediction (MIP)</vt:lpstr>
      <vt:lpstr>Multi-line Intra Prediction (MIP)</vt:lpstr>
      <vt:lpstr>Compression Performance</vt:lpstr>
      <vt:lpstr>Compression Performance</vt:lpstr>
      <vt:lpstr>Complexity Analysis</vt:lpstr>
      <vt:lpstr>Conclusions</vt:lpstr>
      <vt:lpstr>PowerPoint 프레젠테이션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JCTVC-5차 결정사항 (화면내 부호화)</dc:title>
  <dc:creator>JS</dc:creator>
  <cp:lastModifiedBy>Admin</cp:lastModifiedBy>
  <cp:revision>3155</cp:revision>
  <cp:lastPrinted>2018-03-30T08:37:17Z</cp:lastPrinted>
  <dcterms:created xsi:type="dcterms:W3CDTF">2006-10-05T04:04:58Z</dcterms:created>
  <dcterms:modified xsi:type="dcterms:W3CDTF">2018-04-11T00:01:06Z</dcterms:modified>
</cp:coreProperties>
</file>