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5177" r:id="rId1"/>
  </p:sldMasterIdLst>
  <p:notesMasterIdLst>
    <p:notesMasterId r:id="rId14"/>
  </p:notesMasterIdLst>
  <p:handoutMasterIdLst>
    <p:handoutMasterId r:id="rId15"/>
  </p:handoutMasterIdLst>
  <p:sldIdLst>
    <p:sldId id="256" r:id="rId2"/>
    <p:sldId id="664" r:id="rId3"/>
    <p:sldId id="656" r:id="rId4"/>
    <p:sldId id="657" r:id="rId5"/>
    <p:sldId id="660" r:id="rId6"/>
    <p:sldId id="633" r:id="rId7"/>
    <p:sldId id="662" r:id="rId8"/>
    <p:sldId id="647" r:id="rId9"/>
    <p:sldId id="661" r:id="rId10"/>
    <p:sldId id="663" r:id="rId11"/>
    <p:sldId id="659" r:id="rId12"/>
    <p:sldId id="622" r:id="rId13"/>
  </p:sldIdLst>
  <p:sldSz cx="9144000" cy="6858000" type="screen4x3"/>
  <p:notesSz cx="6797675" cy="9928225"/>
  <p:defaultTextStyle>
    <a:defPPr>
      <a:defRPr lang="zh-TW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新細明體" panose="02020500000000000000" pitchFamily="18" charset="-120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>
          <p15:clr>
            <a:srgbClr val="A4A3A4"/>
          </p15:clr>
        </p15:guide>
        <p15:guide id="2" pos="288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1F8EBB"/>
    <a:srgbClr val="F8F8F8"/>
    <a:srgbClr val="154D9F"/>
    <a:srgbClr val="008000"/>
    <a:srgbClr val="28AECF"/>
    <a:srgbClr val="249DB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28" autoAdjust="0"/>
    <p:restoredTop sz="84051" autoAdjust="0"/>
  </p:normalViewPr>
  <p:slideViewPr>
    <p:cSldViewPr snapToGrid="0" showGuides="1">
      <p:cViewPr varScale="1">
        <p:scale>
          <a:sx n="54" d="100"/>
          <a:sy n="54" d="100"/>
        </p:scale>
        <p:origin x="1944" y="45"/>
      </p:cViewPr>
      <p:guideLst>
        <p:guide orient="horz" pos="2115"/>
        <p:guide pos="2881"/>
      </p:guideLst>
    </p:cSldViewPr>
  </p:slideViewPr>
  <p:outlineViewPr>
    <p:cViewPr>
      <p:scale>
        <a:sx n="20" d="100"/>
        <a:sy n="20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notesViewPr>
    <p:cSldViewPr snapToGrid="0" showGuides="1">
      <p:cViewPr varScale="1">
        <p:scale>
          <a:sx n="82" d="100"/>
          <a:sy n="82" d="100"/>
        </p:scale>
        <p:origin x="-3918" y="-84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D424C761-3D04-44A5-B18F-DD5BF02629FF}" type="datetimeFigureOut">
              <a:rPr lang="zh-TW" altLang="en-US"/>
              <a:pPr>
                <a:defRPr/>
              </a:pPr>
              <a:t>2018/1/21</a:t>
            </a:fld>
            <a:endParaRPr lang="en-US" altLang="zh-TW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AC0045CC-BCB6-47C4-9C04-3E0C6F3104C4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5915208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850294" y="1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fld id="{80BC22A9-0249-47D1-B80D-6FE00BB5BFE4}" type="datetimeFigureOut">
              <a:rPr lang="zh-TW" altLang="en-US"/>
              <a:pPr>
                <a:defRPr/>
              </a:pPr>
              <a:t>2018/1/21</a:t>
            </a:fld>
            <a:endParaRPr lang="en-US" altLang="zh-TW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88230" tIns="44115" rIns="88230" bIns="44115" rtlCol="0" anchor="ctr"/>
          <a:lstStyle/>
          <a:p>
            <a:pPr lvl="0"/>
            <a:endParaRPr lang="zh-TW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679464" y="4715407"/>
            <a:ext cx="5438748" cy="4469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noProof="0" smtClean="0"/>
              <a:t>Click to edit Master text styles</a:t>
            </a:r>
          </a:p>
          <a:p>
            <a:pPr lvl="0"/>
            <a:r>
              <a:rPr lang="en-US" altLang="zh-TW" noProof="0" smtClean="0"/>
              <a:t>Second level</a:t>
            </a:r>
          </a:p>
          <a:p>
            <a:pPr lvl="0"/>
            <a:r>
              <a:rPr lang="en-US" altLang="zh-TW" noProof="0" smtClean="0"/>
              <a:t>Third level</a:t>
            </a:r>
          </a:p>
          <a:p>
            <a:pPr lvl="0"/>
            <a:r>
              <a:rPr lang="en-US" altLang="zh-TW" noProof="0" smtClean="0"/>
              <a:t>Fourth level</a:t>
            </a:r>
          </a:p>
          <a:p>
            <a:pPr lvl="0"/>
            <a:r>
              <a:rPr lang="en-US" altLang="zh-TW" noProof="0" smtClean="0"/>
              <a:t>Fifth level</a:t>
            </a:r>
            <a:endParaRPr lang="zh-TW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l" defTabSz="917536" eaLnBrk="1" hangingPunct="1">
              <a:defRPr sz="1200">
                <a:latin typeface="Arial" charset="0"/>
                <a:ea typeface="新細明體" pitchFamily="18" charset="-120"/>
              </a:defRPr>
            </a:lvl1pPr>
          </a:lstStyle>
          <a:p>
            <a:pPr>
              <a:defRPr/>
            </a:pP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850294" y="9430813"/>
            <a:ext cx="2945862" cy="495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742" tIns="45871" rIns="91742" bIns="45871" numCol="1" anchor="b" anchorCtr="0" compatLnSpc="1">
            <a:prstTxWarp prst="textNoShape">
              <a:avLst/>
            </a:prstTxWarp>
          </a:bodyPr>
          <a:lstStyle>
            <a:lvl1pPr algn="r" defTabSz="917536" eaLnBrk="1" hangingPunct="1">
              <a:defRPr sz="1200"/>
            </a:lvl1pPr>
          </a:lstStyle>
          <a:p>
            <a:pPr>
              <a:defRPr/>
            </a:pPr>
            <a:fld id="{982509DB-6945-4DF6-87A6-EF194D524380}" type="slidenum">
              <a:rPr lang="zh-TW" altLang="en-US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597962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892665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11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0142050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12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5510556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TW" dirty="0" smtClean="0"/>
              <a:t>To reduce the number</a:t>
            </a:r>
            <a:r>
              <a:rPr lang="en-US" altLang="zh-TW" baseline="0" dirty="0" smtClean="0"/>
              <a:t> of elements in the RDO list</a:t>
            </a:r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3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9876383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4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5454917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5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8275687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6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189011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7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028743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8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906986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9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41513866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圖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82509DB-6945-4DF6-87A6-EF194D524380}" type="slidenum">
              <a:rPr lang="zh-TW" altLang="en-US" smtClean="0"/>
              <a:pPr>
                <a:defRPr/>
              </a:pPr>
              <a:t>10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7641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48C3B264-A979-4D7A-AA51-2737199811A6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Click to edit Master title style</a:t>
            </a:r>
            <a:endParaRPr lang="zh-TW" altLang="en-US" dirty="0"/>
          </a:p>
        </p:txBody>
      </p:sp>
      <p:sp>
        <p:nvSpPr>
          <p:cNvPr id="6" name="內容版面配置區 2"/>
          <p:cNvSpPr>
            <a:spLocks noGrp="1"/>
          </p:cNvSpPr>
          <p:nvPr>
            <p:ph idx="13"/>
          </p:nvPr>
        </p:nvSpPr>
        <p:spPr>
          <a:xfrm>
            <a:off x="457200" y="1701800"/>
            <a:ext cx="8229600" cy="4708525"/>
          </a:xfrm>
        </p:spPr>
        <p:txBody>
          <a:bodyPr/>
          <a:lstStyle>
            <a:lvl2pPr>
              <a:defRPr sz="2800"/>
            </a:lvl2pPr>
            <a:lvl3pPr>
              <a:defRPr sz="24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zh-TW" alt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BD87FD-DC78-4E40-985C-A65395BA1DC6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286418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773841D-8D5E-47E6-9EF1-866E9019DB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4" name="投影片編號版面配置區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423D4-7A27-4E3C-A5D5-3A0114509D89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47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0D5F4460-6B17-4670-B271-CE1C0AFE577E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D43FF-E1B0-4D0B-9AB1-253CD242FC87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269730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10" name="內容版面配置區 9"/>
          <p:cNvSpPr>
            <a:spLocks noGrp="1"/>
          </p:cNvSpPr>
          <p:nvPr>
            <p:ph sz="quarter" idx="10"/>
          </p:nvPr>
        </p:nvSpPr>
        <p:spPr>
          <a:xfrm>
            <a:off x="3133725" y="5895975"/>
            <a:ext cx="2867025" cy="552450"/>
          </a:xfrm>
        </p:spPr>
        <p:txBody>
          <a:bodyPr/>
          <a:lstStyle>
            <a:lvl1pPr>
              <a:buNone/>
              <a:defRPr sz="2000"/>
            </a:lvl1pPr>
          </a:lstStyle>
          <a:p>
            <a:pPr lvl="0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370806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/>
          <p:cNvSpPr txBox="1">
            <a:spLocks/>
          </p:cNvSpPr>
          <p:nvPr userDrawn="1"/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新細明體" panose="02020500000000000000" pitchFamily="18" charset="-120"/>
              </a:defRPr>
            </a:lvl9pPr>
          </a:lstStyle>
          <a:p>
            <a:pPr algn="r" eaLnBrk="1" hangingPunct="1">
              <a:defRPr/>
            </a:pPr>
            <a:fld id="{376E82F3-45B2-4D09-83C3-E85B83CD2857}" type="slidenum">
              <a:rPr lang="zh-TW" altLang="en-US" sz="1200" smtClean="0">
                <a:solidFill>
                  <a:srgbClr val="898989"/>
                </a:solidFill>
              </a:rPr>
              <a:pPr algn="r" eaLnBrk="1" hangingPunct="1">
                <a:defRPr/>
              </a:pPr>
              <a:t>‹#›</a:t>
            </a:fld>
            <a:endParaRPr lang="zh-TW" altLang="en-US" sz="1200" smtClean="0">
              <a:solidFill>
                <a:srgbClr val="898989"/>
              </a:solidFill>
            </a:endParaRPr>
          </a:p>
        </p:txBody>
      </p:sp>
      <p:sp>
        <p:nvSpPr>
          <p:cNvPr id="3" name="投影片編號版面配置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5299D6-372A-406A-B5D2-33E5D23B47D5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8980298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title style</a:t>
            </a:r>
            <a:endParaRPr lang="zh-TW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95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Click to edit Master text styles</a:t>
            </a:r>
          </a:p>
          <a:p>
            <a:pPr lvl="1"/>
            <a:r>
              <a:rPr lang="en-US" altLang="zh-TW" smtClean="0"/>
              <a:t>Second level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  <a:endParaRPr lang="zh-TW" altLang="en-US" smtClean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7900" y="6492875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23DE313F-F22A-43C4-B5CA-B3EED09E8D6C}" type="slidenum">
              <a:rPr lang="zh-TW" altLang="en-US"/>
              <a:pPr>
                <a:defRPr/>
              </a:pPr>
              <a:t>‹#›</a:t>
            </a:fld>
            <a:endParaRPr lang="zh-TW" altLang="en-US"/>
          </a:p>
        </p:txBody>
      </p:sp>
      <p:pic>
        <p:nvPicPr>
          <p:cNvPr id="1029" name="Picture 9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7650" y="6492875"/>
            <a:ext cx="903288" cy="28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8"/>
          <p:cNvSpPr txBox="1">
            <a:spLocks noChangeArrowheads="1"/>
          </p:cNvSpPr>
          <p:nvPr userDrawn="1"/>
        </p:nvSpPr>
        <p:spPr bwMode="auto">
          <a:xfrm>
            <a:off x="0" y="6589713"/>
            <a:ext cx="8074025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itchFamily="18" charset="0"/>
                <a:ea typeface="新細明體" pitchFamily="18" charset="-120"/>
              </a:defRPr>
            </a:lvl9pPr>
          </a:lstStyle>
          <a:p>
            <a:pPr eaLnBrk="1" hangingPunct="1">
              <a:defRPr/>
            </a:pPr>
            <a:r>
              <a:rPr lang="en-US" altLang="zh-TW" sz="1000" dirty="0" smtClean="0"/>
              <a:t>All rights reserved.  No part of this confidential report may be reproduced in any form or by any means without written permission from ITRI.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786" r:id="rId1"/>
    <p:sldLayoutId id="2147485787" r:id="rId2"/>
    <p:sldLayoutId id="2147485788" r:id="rId3"/>
    <p:sldLayoutId id="2147485789" r:id="rId4"/>
    <p:sldLayoutId id="2147485790" r:id="rId5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154DA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154DA9"/>
          </a:solidFill>
          <a:latin typeface="Arial" charset="0"/>
          <a:ea typeface="新細明體" pitchFamily="18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新細明體" pitchFamily="18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ctrTitle"/>
          </p:nvPr>
        </p:nvSpPr>
        <p:spPr>
          <a:xfrm>
            <a:off x="685800" y="1526743"/>
            <a:ext cx="7772400" cy="1470025"/>
          </a:xfrm>
        </p:spPr>
        <p:txBody>
          <a:bodyPr/>
          <a:lstStyle/>
          <a:p>
            <a:r>
              <a:rPr lang="en-US" altLang="zh-TW" dirty="0" smtClean="0">
                <a:ea typeface="新細明體" panose="02020500000000000000" pitchFamily="18" charset="-120"/>
              </a:rPr>
              <a:t>JVET-I0028:</a:t>
            </a:r>
            <a:br>
              <a:rPr lang="en-US" altLang="zh-TW" dirty="0" smtClean="0">
                <a:ea typeface="新細明體" panose="02020500000000000000" pitchFamily="18" charset="-120"/>
              </a:rPr>
            </a:br>
            <a:r>
              <a:rPr lang="en-US" altLang="zh-TW" b="1" dirty="0"/>
              <a:t>Report of H0091 Restriction of fast intra-mode decision</a:t>
            </a:r>
            <a:endParaRPr lang="zh-TW" altLang="en-US" dirty="0"/>
          </a:p>
        </p:txBody>
      </p:sp>
      <p:sp>
        <p:nvSpPr>
          <p:cNvPr id="5" name="副標題 4"/>
          <p:cNvSpPr>
            <a:spLocks noGrp="1"/>
          </p:cNvSpPr>
          <p:nvPr>
            <p:ph type="subTitle" idx="1"/>
          </p:nvPr>
        </p:nvSpPr>
        <p:spPr>
          <a:xfrm>
            <a:off x="1371600" y="3787346"/>
            <a:ext cx="6400800" cy="1406091"/>
          </a:xfrm>
        </p:spPr>
        <p:txBody>
          <a:bodyPr/>
          <a:lstStyle/>
          <a:p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Po-Han </a:t>
            </a:r>
            <a:r>
              <a:rPr lang="en-US" altLang="zh-TW" b="1" dirty="0">
                <a:solidFill>
                  <a:srgbClr val="28AECF"/>
                </a:solidFill>
                <a:ea typeface="新細明體" panose="02020500000000000000" pitchFamily="18" charset="-120"/>
              </a:rPr>
              <a:t>Lin, Chun-Lung 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Lin and </a:t>
            </a:r>
            <a:r>
              <a:rPr lang="en-US" altLang="zh-TW" b="1" dirty="0" err="1" smtClean="0">
                <a:solidFill>
                  <a:srgbClr val="28AECF"/>
                </a:solidFill>
                <a:ea typeface="新細明體" panose="02020500000000000000" pitchFamily="18" charset="-120"/>
              </a:rPr>
              <a:t>Ching-Chieh</a:t>
            </a:r>
            <a:r>
              <a:rPr lang="en-US" altLang="zh-TW" b="1" dirty="0" smtClean="0">
                <a:solidFill>
                  <a:srgbClr val="28AECF"/>
                </a:solidFill>
                <a:ea typeface="新細明體" panose="02020500000000000000" pitchFamily="18" charset="-120"/>
              </a:rPr>
              <a:t> Lin</a:t>
            </a:r>
            <a:endParaRPr lang="zh-TW" altLang="en-US" dirty="0">
              <a:solidFill>
                <a:srgbClr val="28AECF"/>
              </a:solidFill>
              <a:ea typeface="新細明體" panose="02020500000000000000" pitchFamily="18" charset="-120"/>
            </a:endParaRP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10"/>
          </p:nvPr>
        </p:nvSpPr>
        <p:spPr>
          <a:xfrm>
            <a:off x="2860490" y="5707790"/>
            <a:ext cx="3460750" cy="552450"/>
          </a:xfrm>
        </p:spPr>
        <p:txBody>
          <a:bodyPr/>
          <a:lstStyle/>
          <a:p>
            <a:pPr algn="ctr"/>
            <a:r>
              <a:rPr lang="en-US" altLang="zh-TW" dirty="0" err="1" smtClean="0">
                <a:ea typeface="新細明體" panose="02020500000000000000" pitchFamily="18" charset="-120"/>
              </a:rPr>
              <a:t>Gwangju</a:t>
            </a:r>
            <a:r>
              <a:rPr lang="en-US" altLang="zh-TW" dirty="0" smtClean="0">
                <a:ea typeface="新細明體" panose="02020500000000000000" pitchFamily="18" charset="-120"/>
              </a:rPr>
              <a:t>, Korea</a:t>
            </a:r>
          </a:p>
          <a:p>
            <a:pPr algn="ctr"/>
            <a:r>
              <a:rPr lang="en-US" altLang="zh-TW" dirty="0" smtClean="0">
                <a:ea typeface="新細明體" panose="02020500000000000000" pitchFamily="18" charset="-120"/>
              </a:rPr>
              <a:t>Jan. 2018</a:t>
            </a:r>
            <a:endParaRPr lang="zh-TW" altLang="en-US" dirty="0" smtClean="0"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5793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err="1" smtClean="0"/>
              <a:t>CampfireParty</a:t>
            </a:r>
            <a:r>
              <a:rPr lang="en-US" altLang="zh-TW" sz="3600" dirty="0" smtClean="0"/>
              <a:t> LD results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10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349" y="2080905"/>
            <a:ext cx="8204341" cy="871017"/>
          </a:xfrm>
          <a:prstGeom prst="rect">
            <a:avLst/>
          </a:prstGeom>
        </p:spPr>
      </p:pic>
      <p:pic>
        <p:nvPicPr>
          <p:cNvPr id="5" name="圖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348" y="4466296"/>
            <a:ext cx="8204341" cy="871017"/>
          </a:xfrm>
          <a:prstGeom prst="rect">
            <a:avLst/>
          </a:prstGeom>
        </p:spPr>
      </p:pic>
      <p:sp>
        <p:nvSpPr>
          <p:cNvPr id="6" name="文字方塊 5"/>
          <p:cNvSpPr txBox="1"/>
          <p:nvPr/>
        </p:nvSpPr>
        <p:spPr>
          <a:xfrm>
            <a:off x="3834207" y="3844206"/>
            <a:ext cx="901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/>
              <a:t>LDP</a:t>
            </a:r>
            <a:endParaRPr lang="zh-TW" altLang="en-US" sz="2200" dirty="0"/>
          </a:p>
        </p:txBody>
      </p:sp>
      <p:sp>
        <p:nvSpPr>
          <p:cNvPr id="9" name="文字方塊 8"/>
          <p:cNvSpPr txBox="1"/>
          <p:nvPr/>
        </p:nvSpPr>
        <p:spPr>
          <a:xfrm>
            <a:off x="3828760" y="1458815"/>
            <a:ext cx="9013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2200" dirty="0" smtClean="0"/>
              <a:t>LDB</a:t>
            </a:r>
            <a:endParaRPr lang="zh-TW" altLang="en-US" sz="2200" dirty="0"/>
          </a:p>
        </p:txBody>
      </p:sp>
    </p:spTree>
    <p:extLst>
      <p:ext uri="{BB962C8B-B14F-4D97-AF65-F5344CB8AC3E}">
        <p14:creationId xmlns:p14="http://schemas.microsoft.com/office/powerpoint/2010/main" val="2902009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Conclusion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781282"/>
            <a:ext cx="8229600" cy="4416147"/>
          </a:xfrm>
        </p:spPr>
        <p:txBody>
          <a:bodyPr/>
          <a:lstStyle/>
          <a:p>
            <a:r>
              <a:rPr lang="en-US" altLang="zh-TW" sz="2800" dirty="0" smtClean="0"/>
              <a:t>LD results of H0091 are provided.</a:t>
            </a:r>
          </a:p>
          <a:p>
            <a:endParaRPr lang="en-US" altLang="zh-TW" sz="2800" dirty="0"/>
          </a:p>
          <a:p>
            <a:r>
              <a:rPr lang="en-US" altLang="zh-TW" sz="2800" dirty="0"/>
              <a:t>G</a:t>
            </a:r>
            <a:r>
              <a:rPr lang="en-US" altLang="zh-TW" sz="2800" dirty="0" smtClean="0"/>
              <a:t>ain was also observed in </a:t>
            </a:r>
            <a:r>
              <a:rPr lang="en-US" altLang="zh-TW" sz="2800" dirty="0" err="1" smtClean="0"/>
              <a:t>CampfireParty</a:t>
            </a:r>
            <a:r>
              <a:rPr lang="en-US" altLang="zh-TW" sz="2800" dirty="0" smtClean="0"/>
              <a:t> for LD test condition.</a:t>
            </a:r>
          </a:p>
          <a:p>
            <a:endParaRPr lang="en-US" altLang="zh-TW" sz="2800" dirty="0"/>
          </a:p>
          <a:p>
            <a:pPr marL="0" indent="0">
              <a:buNone/>
            </a:pPr>
            <a:endParaRPr lang="en-US" altLang="zh-TW" sz="2800" dirty="0" smtClean="0"/>
          </a:p>
          <a:p>
            <a:endParaRPr lang="en-US" altLang="zh-TW" sz="2800" dirty="0" smtClean="0"/>
          </a:p>
          <a:p>
            <a:pPr marL="0" indent="0">
              <a:buNone/>
            </a:pPr>
            <a:endParaRPr lang="en-US" altLang="zh-TW" sz="28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7184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05928"/>
            <a:ext cx="8229600" cy="840259"/>
          </a:xfrm>
        </p:spPr>
        <p:txBody>
          <a:bodyPr/>
          <a:lstStyle/>
          <a:p>
            <a:r>
              <a:rPr lang="en-US" altLang="zh-TW" sz="4500" dirty="0" smtClean="0"/>
              <a:t>Thank you!</a:t>
            </a:r>
            <a:endParaRPr lang="zh-TW" altLang="en-US" sz="45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690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 smtClean="0"/>
              <a:t>Summary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/>
        <p:txBody>
          <a:bodyPr/>
          <a:lstStyle/>
          <a:p>
            <a:r>
              <a:rPr lang="en-US" altLang="zh-TW" dirty="0" smtClean="0"/>
              <a:t>Follow up of JVET-H0091</a:t>
            </a:r>
          </a:p>
          <a:p>
            <a:pPr lvl="1"/>
            <a:r>
              <a:rPr lang="en-US" altLang="zh-TW" dirty="0" smtClean="0"/>
              <a:t>Provide CTC LD results</a:t>
            </a:r>
          </a:p>
          <a:p>
            <a:pPr lvl="1"/>
            <a:r>
              <a:rPr lang="en-US" altLang="zh-TW" dirty="0" smtClean="0"/>
              <a:t>LD results of </a:t>
            </a:r>
            <a:r>
              <a:rPr lang="en-US" altLang="zh-TW" dirty="0" err="1"/>
              <a:t>CampfireParty</a:t>
            </a:r>
            <a:endParaRPr lang="en-US" altLang="zh-TW" dirty="0" smtClean="0"/>
          </a:p>
          <a:p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4294967295"/>
          </p:nvPr>
        </p:nvSpPr>
        <p:spPr>
          <a:xfrm>
            <a:off x="8597900" y="6492875"/>
            <a:ext cx="546100" cy="365125"/>
          </a:xfrm>
        </p:spPr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131213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A fast algorithm in the current intra mode selection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3</a:t>
            </a:fld>
            <a:endParaRPr lang="zh-TW" altLang="en-US"/>
          </a:p>
        </p:txBody>
      </p:sp>
      <p:grpSp>
        <p:nvGrpSpPr>
          <p:cNvPr id="8" name="群組 7"/>
          <p:cNvGrpSpPr/>
          <p:nvPr/>
        </p:nvGrpSpPr>
        <p:grpSpPr>
          <a:xfrm>
            <a:off x="457200" y="3396492"/>
            <a:ext cx="8406393" cy="1671794"/>
            <a:chOff x="1238349" y="4639377"/>
            <a:chExt cx="6605621" cy="1183907"/>
          </a:xfrm>
        </p:grpSpPr>
        <p:pic>
          <p:nvPicPr>
            <p:cNvPr id="2" name="圖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38349" y="5010688"/>
              <a:ext cx="6605621" cy="812596"/>
            </a:xfrm>
            <a:prstGeom prst="rect">
              <a:avLst/>
            </a:prstGeom>
          </p:spPr>
        </p:pic>
        <p:cxnSp>
          <p:nvCxnSpPr>
            <p:cNvPr id="7" name="直線單箭頭接點 6"/>
            <p:cNvCxnSpPr/>
            <p:nvPr/>
          </p:nvCxnSpPr>
          <p:spPr>
            <a:xfrm>
              <a:off x="5505651" y="4639377"/>
              <a:ext cx="0" cy="760396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字方塊 5"/>
          <p:cNvSpPr txBox="1"/>
          <p:nvPr/>
        </p:nvSpPr>
        <p:spPr>
          <a:xfrm>
            <a:off x="1602015" y="2122699"/>
            <a:ext cx="6431642" cy="12003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TW" sz="2400" dirty="0"/>
              <a:t>In B or P slice, JEM compares</a:t>
            </a:r>
            <a:r>
              <a:rPr lang="zh-TW" altLang="en-US" sz="2400" dirty="0"/>
              <a:t> </a:t>
            </a:r>
            <a:r>
              <a:rPr lang="en-US" altLang="zh-TW" sz="2400" dirty="0"/>
              <a:t>the SATD of the best inter prediction and intra prediction modes in the RDO list before the RDO stage. </a:t>
            </a:r>
          </a:p>
        </p:txBody>
      </p:sp>
    </p:spTree>
    <p:extLst>
      <p:ext uri="{BB962C8B-B14F-4D97-AF65-F5344CB8AC3E}">
        <p14:creationId xmlns:p14="http://schemas.microsoft.com/office/powerpoint/2010/main" val="4209727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/>
              <a:t>A fast algorithm in </a:t>
            </a:r>
            <a:r>
              <a:rPr lang="en-US" altLang="zh-TW" dirty="0" smtClean="0"/>
              <a:t>the current </a:t>
            </a:r>
            <a:r>
              <a:rPr lang="en-US" altLang="zh-TW" dirty="0"/>
              <a:t>intra mode selection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r>
              <a:rPr lang="en-US" altLang="zh-TW" sz="2800" dirty="0" smtClean="0"/>
              <a:t>If the following inequality holds, the intra prediction mode in the RDO list will be removed.</a:t>
            </a:r>
          </a:p>
          <a:p>
            <a:endParaRPr lang="en-US" altLang="zh-TW" sz="2800" dirty="0" smtClean="0"/>
          </a:p>
          <a:p>
            <a:pPr marL="0" indent="0" algn="ctr">
              <a:buNone/>
            </a:pP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inter</a:t>
            </a:r>
            <a:r>
              <a:rPr lang="en-US" altLang="zh-TW" sz="2800" dirty="0" smtClean="0"/>
              <a:t> * 1.1 &lt; </a:t>
            </a: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intra</a:t>
            </a:r>
            <a:r>
              <a:rPr lang="en-US" altLang="zh-TW" sz="2800" baseline="-25000" dirty="0" smtClean="0"/>
              <a:t> mode</a:t>
            </a:r>
            <a:endParaRPr lang="en-US" altLang="zh-TW" sz="2800" baseline="30000" dirty="0"/>
          </a:p>
          <a:p>
            <a:pPr algn="ctr"/>
            <a:endParaRPr lang="en-US" altLang="zh-TW" sz="28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1827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8700"/>
          </a:xfrm>
        </p:spPr>
        <p:txBody>
          <a:bodyPr/>
          <a:lstStyle/>
          <a:p>
            <a:r>
              <a:rPr lang="en-US" altLang="zh-TW" dirty="0" smtClean="0"/>
              <a:t>Proposed modification in JVET-H0091</a:t>
            </a:r>
            <a:endParaRPr lang="zh-TW" altLang="en-US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635369"/>
            <a:ext cx="8229600" cy="4572000"/>
          </a:xfrm>
        </p:spPr>
        <p:txBody>
          <a:bodyPr/>
          <a:lstStyle/>
          <a:p>
            <a:endParaRPr lang="en-US" altLang="zh-TW" sz="2800" dirty="0" smtClean="0"/>
          </a:p>
          <a:p>
            <a:r>
              <a:rPr lang="en-US" altLang="zh-TW" sz="2800" dirty="0" smtClean="0"/>
              <a:t>If the following inequality holds, the fast algorithm is disabled.</a:t>
            </a:r>
            <a:endParaRPr lang="en-US" altLang="zh-TW" sz="2430" dirty="0" smtClean="0"/>
          </a:p>
          <a:p>
            <a:endParaRPr lang="en-US" altLang="zh-TW" sz="2800" dirty="0" smtClean="0"/>
          </a:p>
          <a:p>
            <a:pPr marL="0" indent="0" algn="ctr">
              <a:buNone/>
            </a:pPr>
            <a:r>
              <a:rPr lang="en-US" altLang="zh-TW" sz="2800" dirty="0" smtClean="0"/>
              <a:t>(</a:t>
            </a:r>
            <a:r>
              <a:rPr lang="en-US" altLang="zh-TW" sz="2800" dirty="0" err="1" smtClean="0"/>
              <a:t>SATD</a:t>
            </a:r>
            <a:r>
              <a:rPr lang="en-US" altLang="zh-TW" sz="2800" baseline="-25000" dirty="0" err="1" smtClean="0"/>
              <a:t>inter</a:t>
            </a:r>
            <a:r>
              <a:rPr lang="en-US" altLang="zh-TW" sz="2800" dirty="0" smtClean="0"/>
              <a:t> / </a:t>
            </a:r>
            <a:r>
              <a:rPr lang="en-US" altLang="zh-TW" sz="2800" dirty="0" err="1" smtClean="0"/>
              <a:t>Block_size</a:t>
            </a:r>
            <a:r>
              <a:rPr lang="en-US" altLang="zh-TW" sz="2800" dirty="0" smtClean="0"/>
              <a:t>) &gt; </a:t>
            </a:r>
            <a:r>
              <a:rPr lang="en-US" altLang="zh-TW" sz="2800" dirty="0" err="1" smtClean="0"/>
              <a:t>theshold</a:t>
            </a:r>
            <a:endParaRPr lang="en-US" altLang="zh-TW" sz="2800" baseline="30000" dirty="0" smtClean="0"/>
          </a:p>
          <a:p>
            <a:pPr algn="ctr"/>
            <a:endParaRPr lang="en-US" altLang="zh-TW" sz="2800" dirty="0" smtClean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320108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0350" y="1941320"/>
            <a:ext cx="10101358" cy="4273049"/>
          </a:xfrm>
          <a:prstGeom prst="rect">
            <a:avLst/>
          </a:prstGeom>
        </p:spPr>
      </p:pic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</a:t>
            </a:r>
            <a:r>
              <a:rPr lang="en-US" altLang="zh-TW" sz="3600" dirty="0"/>
              <a:t>o</a:t>
            </a:r>
            <a:r>
              <a:rPr lang="en-US" altLang="zh-TW" sz="3600" dirty="0" smtClean="0"/>
              <a:t>n RA condition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6</a:t>
            </a:fld>
            <a:endParaRPr lang="zh-TW" altLang="en-US"/>
          </a:p>
        </p:txBody>
      </p:sp>
      <p:sp>
        <p:nvSpPr>
          <p:cNvPr id="6" name="矩形 5"/>
          <p:cNvSpPr/>
          <p:nvPr/>
        </p:nvSpPr>
        <p:spPr>
          <a:xfrm>
            <a:off x="1169994" y="2785627"/>
            <a:ext cx="7157260" cy="4192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903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sz="3600" dirty="0" smtClean="0"/>
              <a:t>Statistics of Class A1</a:t>
            </a:r>
            <a:endParaRPr lang="zh-TW" altLang="en-US" sz="3600" dirty="0"/>
          </a:p>
        </p:txBody>
      </p:sp>
      <p:sp>
        <p:nvSpPr>
          <p:cNvPr id="5" name="內容版面配置區 4"/>
          <p:cNvSpPr>
            <a:spLocks noGrp="1"/>
          </p:cNvSpPr>
          <p:nvPr>
            <p:ph idx="13"/>
          </p:nvPr>
        </p:nvSpPr>
        <p:spPr>
          <a:xfrm>
            <a:off x="457200" y="1417638"/>
            <a:ext cx="8229600" cy="4992687"/>
          </a:xfrm>
        </p:spPr>
        <p:txBody>
          <a:bodyPr/>
          <a:lstStyle/>
          <a:p>
            <a:r>
              <a:rPr lang="en-US" altLang="zh-TW" dirty="0" smtClean="0"/>
              <a:t>Random Access test condition</a:t>
            </a:r>
            <a:endParaRPr lang="zh-TW" altLang="en-US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7</a:t>
            </a:fld>
            <a:endParaRPr lang="zh-TW" altLang="en-US"/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0242" y="2294655"/>
            <a:ext cx="8600708" cy="332120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41058" y="4119716"/>
            <a:ext cx="688258" cy="149614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9171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3280368"/>
              </p:ext>
            </p:extLst>
          </p:nvPr>
        </p:nvGraphicFramePr>
        <p:xfrm>
          <a:off x="739181" y="2519260"/>
          <a:ext cx="7858719" cy="1577612"/>
        </p:xfrm>
        <a:graphic>
          <a:graphicData uri="http://schemas.openxmlformats.org/drawingml/2006/table">
            <a:tbl>
              <a:tblPr firstRow="1" firstCol="1" bandRow="1"/>
              <a:tblGrid>
                <a:gridCol w="1913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9137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3437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3437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4377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394403">
                <a:tc rowSpan="4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dirty="0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Class A1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Tango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0.10%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1.50%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1.11%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Drums100</a:t>
                      </a:r>
                      <a:endParaRPr lang="zh-TW" sz="170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0.05%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0.63%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 dirty="0" err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CampfireParty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0.65%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1.02%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1.44%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4403">
                <a:tc v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700" b="1" dirty="0" err="1">
                          <a:effectLst/>
                          <a:latin typeface="Times New Roman" panose="02020603050405020304" pitchFamily="18" charset="0"/>
                          <a:ea typeface="新細明體" panose="02020500000000000000" pitchFamily="18" charset="-120"/>
                        </a:rPr>
                        <a:t>ToddlerFountain</a:t>
                      </a:r>
                      <a:endParaRPr lang="zh-TW" sz="17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107778" marR="10777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-</a:t>
                      </a: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0.42%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2.83%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50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新細明體" panose="02020500000000000000" pitchFamily="18" charset="-120"/>
                        </a:rPr>
                        <a:t>0.43%</a:t>
                      </a:r>
                      <a:endParaRPr lang="zh-TW" sz="1500" dirty="0">
                        <a:effectLst/>
                        <a:latin typeface="Times New Roman" panose="02020603050405020304" pitchFamily="18" charset="0"/>
                        <a:ea typeface="新細明體" panose="02020500000000000000" pitchFamily="18" charset="-12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Per-sequence results in class A1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8</a:t>
            </a:fld>
            <a:endParaRPr lang="zh-TW" altLang="en-US"/>
          </a:p>
        </p:txBody>
      </p:sp>
      <p:sp>
        <p:nvSpPr>
          <p:cNvPr id="7" name="矩形 6"/>
          <p:cNvSpPr/>
          <p:nvPr/>
        </p:nvSpPr>
        <p:spPr>
          <a:xfrm>
            <a:off x="2655618" y="3291073"/>
            <a:ext cx="5942282" cy="80891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5956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>
            <a:spLocks noGrp="1"/>
          </p:cNvSpPr>
          <p:nvPr>
            <p:ph type="title"/>
          </p:nvPr>
        </p:nvSpPr>
        <p:spPr>
          <a:xfrm>
            <a:off x="368300" y="277773"/>
            <a:ext cx="8229600" cy="840259"/>
          </a:xfrm>
        </p:spPr>
        <p:txBody>
          <a:bodyPr/>
          <a:lstStyle/>
          <a:p>
            <a:r>
              <a:rPr lang="en-US" altLang="zh-TW" sz="3600" dirty="0" smtClean="0"/>
              <a:t>Results </a:t>
            </a:r>
            <a:r>
              <a:rPr lang="en-US" altLang="zh-TW" sz="3600" dirty="0"/>
              <a:t>o</a:t>
            </a:r>
            <a:r>
              <a:rPr lang="en-US" altLang="zh-TW" sz="3600" dirty="0" smtClean="0"/>
              <a:t>n LD condition</a:t>
            </a:r>
            <a:endParaRPr lang="zh-TW" altLang="en-US" sz="3600" dirty="0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pPr>
              <a:defRPr/>
            </a:pPr>
            <a:fld id="{5BA423D4-7A27-4E3C-A5D5-3A0114509D89}" type="slidenum">
              <a:rPr lang="zh-TW" altLang="en-US" smtClean="0"/>
              <a:pPr>
                <a:defRPr/>
              </a:pPr>
              <a:t>9</a:t>
            </a:fld>
            <a:endParaRPr lang="zh-TW" altLang="en-US"/>
          </a:p>
        </p:txBody>
      </p:sp>
      <p:pic>
        <p:nvPicPr>
          <p:cNvPr id="7" name="圖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7627" y="1589633"/>
            <a:ext cx="5278635" cy="2067967"/>
          </a:xfrm>
          <a:prstGeom prst="rect">
            <a:avLst/>
          </a:prstGeom>
        </p:spPr>
      </p:pic>
      <p:pic>
        <p:nvPicPr>
          <p:cNvPr id="8" name="圖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7627" y="3936198"/>
            <a:ext cx="5276258" cy="206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49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11_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59123</TotalTime>
  <Pages>0</Pages>
  <Words>242</Words>
  <Characters>0</Characters>
  <Application>Microsoft Office PowerPoint</Application>
  <DocSecurity>0</DocSecurity>
  <PresentationFormat>如螢幕大小 (4:3)</PresentationFormat>
  <Lines>0</Lines>
  <Paragraphs>74</Paragraphs>
  <Slides>12</Slides>
  <Notes>11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12</vt:i4>
      </vt:variant>
    </vt:vector>
  </HeadingPairs>
  <TitlesOfParts>
    <vt:vector size="17" baseType="lpstr">
      <vt:lpstr>新細明體</vt:lpstr>
      <vt:lpstr>Arial</vt:lpstr>
      <vt:lpstr>Calibri</vt:lpstr>
      <vt:lpstr>Times New Roman</vt:lpstr>
      <vt:lpstr>11_Custom Design</vt:lpstr>
      <vt:lpstr>JVET-I0028: Report of H0091 Restriction of fast intra-mode decision</vt:lpstr>
      <vt:lpstr>Summary</vt:lpstr>
      <vt:lpstr>A fast algorithm in the current intra mode selection</vt:lpstr>
      <vt:lpstr>A fast algorithm in the current intra mode selection</vt:lpstr>
      <vt:lpstr>Proposed modification in JVET-H0091</vt:lpstr>
      <vt:lpstr>Results on RA condition</vt:lpstr>
      <vt:lpstr>Statistics of Class A1</vt:lpstr>
      <vt:lpstr>Per-sequence results in class A1</vt:lpstr>
      <vt:lpstr>Results on LD condition</vt:lpstr>
      <vt:lpstr>CampfireParty LD results</vt:lpstr>
      <vt:lpstr>Conclusion</vt:lpstr>
      <vt:lpstr>Thank you!</vt:lpstr>
    </vt:vector>
  </TitlesOfParts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3D-HEVC</dc:title>
  <dc:creator>john</dc:creator>
  <cp:lastModifiedBy>user</cp:lastModifiedBy>
  <cp:revision>1959</cp:revision>
  <cp:lastPrinted>2015-06-05T01:53:20Z</cp:lastPrinted>
  <dcterms:created xsi:type="dcterms:W3CDTF">2009-04-27T03:22:15Z</dcterms:created>
  <dcterms:modified xsi:type="dcterms:W3CDTF">2018-01-21T00:28:49Z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1033-8.1.0.3385</vt:lpwstr>
  </property>
</Properties>
</file>