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13"/>
  </p:notesMasterIdLst>
  <p:sldIdLst>
    <p:sldId id="256" r:id="rId2"/>
    <p:sldId id="257" r:id="rId3"/>
    <p:sldId id="260" r:id="rId4"/>
    <p:sldId id="264" r:id="rId5"/>
    <p:sldId id="261" r:id="rId6"/>
    <p:sldId id="262" r:id="rId7"/>
    <p:sldId id="266" r:id="rId8"/>
    <p:sldId id="263" r:id="rId9"/>
    <p:sldId id="267" r:id="rId10"/>
    <p:sldId id="258" r:id="rId11"/>
    <p:sldId id="26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10A11"/>
    <a:srgbClr val="00A2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9522"/>
    <p:restoredTop sz="94638"/>
  </p:normalViewPr>
  <p:slideViewPr>
    <p:cSldViewPr snapToGrid="0" snapToObjects="1">
      <p:cViewPr>
        <p:scale>
          <a:sx n="109" d="100"/>
          <a:sy n="109" d="100"/>
        </p:scale>
        <p:origin x="464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4198B6-8E02-6E45-AC9B-836D063436AF}" type="datetimeFigureOut">
              <a:rPr lang="en-US" smtClean="0"/>
              <a:t>1/20/18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8F798C-9F4D-CF4C-B12C-32A634AD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7929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F798C-9F4D-CF4C-B12C-32A634AD376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728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 latinLnBrk="0">
              <a:defRPr sz="6000" b="1"/>
            </a:lvl1pPr>
          </a:lstStyle>
          <a:p>
            <a:r>
              <a:rPr lang="en-US" altLang="ko-KR"/>
              <a:t>Click to edit Master title style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821068"/>
            <a:ext cx="9144000" cy="1436732"/>
          </a:xfrm>
        </p:spPr>
        <p:txBody>
          <a:bodyPr/>
          <a:lstStyle>
            <a:lvl1pPr marL="0" indent="0" algn="ctr" latinLnBrk="0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ko-KR"/>
              <a:t>Click to edit Master subtitle style</a:t>
            </a:r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1527047" y="3509241"/>
            <a:ext cx="9140953" cy="45719"/>
          </a:xfrm>
          <a:prstGeom prst="rect">
            <a:avLst/>
          </a:prstGeom>
          <a:gradFill>
            <a:gsLst>
              <a:gs pos="0">
                <a:srgbClr val="C10A11"/>
              </a:gs>
              <a:gs pos="100000">
                <a:srgbClr val="ECB6B6"/>
              </a:gs>
              <a:gs pos="100000">
                <a:srgbClr val="ECB6B6"/>
              </a:gs>
              <a:gs pos="100000">
                <a:srgbClr val="F1CFC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/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CCBBAFB1-A1BA-4248-8869-2E977E53ABE0}" type="slidenum">
              <a:rPr lang="en-US" smtClean="0"/>
              <a:t>‹#›</a:t>
            </a:fld>
            <a:endParaRPr lang="en-US"/>
          </a:p>
        </p:txBody>
      </p:sp>
    </p:spTree>
    <p:extLst/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CCBBAFB1-A1BA-4248-8869-2E977E53ABE0}" type="slidenum">
              <a:rPr lang="en-US" smtClean="0"/>
              <a:t>‹#›</a:t>
            </a:fld>
            <a:endParaRPr lang="en-US"/>
          </a:p>
        </p:txBody>
      </p:sp>
    </p:spTree>
    <p:extLst/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73966"/>
          </a:xfrm>
        </p:spPr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n-US" altLang="ko-KR"/>
              <a:t>Click to edit Master title style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1278965"/>
            <a:ext cx="10515600" cy="4897998"/>
          </a:xfrm>
        </p:spPr>
        <p:txBody>
          <a:bodyPr>
            <a:normAutofit/>
          </a:bodyPr>
          <a:lstStyle>
            <a:lvl1pPr marL="228600" indent="-228600">
              <a:buFont typeface="Wingdings" panose="05000000000000000000" pitchFamily="2" charset="2"/>
              <a:buChar char="§"/>
              <a:defRPr sz="2400"/>
            </a:lvl1pPr>
            <a:lvl2pPr marL="685800" indent="-228600">
              <a:buFont typeface="맑은 고딕" panose="020B0503020000020004" pitchFamily="50" charset="-127"/>
              <a:buChar char="–"/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altLang="ko-KR" dirty="0"/>
              <a:t>Click to edit Master text styles</a:t>
            </a:r>
          </a:p>
          <a:p>
            <a:pPr lvl="1"/>
            <a:r>
              <a:rPr lang="en-US" altLang="ko-KR" dirty="0"/>
              <a:t>Second level</a:t>
            </a:r>
          </a:p>
          <a:p>
            <a:pPr lvl="2"/>
            <a:r>
              <a:rPr lang="en-US" altLang="ko-KR" dirty="0"/>
              <a:t>Third level</a:t>
            </a:r>
          </a:p>
          <a:p>
            <a:pPr lvl="3"/>
            <a:r>
              <a:rPr lang="en-US" altLang="ko-KR" dirty="0"/>
              <a:t>Fourth level</a:t>
            </a:r>
          </a:p>
          <a:p>
            <a:pPr lvl="4"/>
            <a:r>
              <a:rPr lang="en-US" altLang="ko-KR" dirty="0"/>
              <a:t>Fifth level</a:t>
            </a:r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838200" y="983464"/>
            <a:ext cx="10515600" cy="55628"/>
          </a:xfrm>
          <a:prstGeom prst="rect">
            <a:avLst/>
          </a:prstGeom>
          <a:gradFill>
            <a:gsLst>
              <a:gs pos="0">
                <a:srgbClr val="C10A11"/>
              </a:gs>
              <a:gs pos="100000">
                <a:srgbClr val="ECB6B6"/>
              </a:gs>
              <a:gs pos="100000">
                <a:srgbClr val="ECB6B6"/>
              </a:gs>
              <a:gs pos="100000">
                <a:srgbClr val="F1CFC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CCBBAFB1-A1BA-4248-8869-2E977E53ABE0}" type="slidenum">
              <a:rPr lang="en-US" smtClean="0"/>
              <a:t>‹#›</a:t>
            </a:fld>
            <a:endParaRPr lang="en-US"/>
          </a:p>
        </p:txBody>
      </p:sp>
    </p:spTree>
    <p:extLst/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 b="1" cap="small" baseline="0"/>
            </a:lvl1pPr>
          </a:lstStyle>
          <a:p>
            <a:r>
              <a:rPr lang="en-US" altLang="ko-KR"/>
              <a:t>Click to edit Master title style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 cap="sm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831850" y="4534661"/>
            <a:ext cx="10515600" cy="55628"/>
          </a:xfrm>
          <a:prstGeom prst="rect">
            <a:avLst/>
          </a:prstGeom>
          <a:gradFill>
            <a:gsLst>
              <a:gs pos="0">
                <a:srgbClr val="C10A11"/>
              </a:gs>
              <a:gs pos="100000">
                <a:srgbClr val="ECB6B6"/>
              </a:gs>
              <a:gs pos="100000">
                <a:srgbClr val="ECB6B6"/>
              </a:gs>
              <a:gs pos="100000">
                <a:srgbClr val="F1CFC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/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278965"/>
            <a:ext cx="5181600" cy="4897998"/>
          </a:xfrm>
        </p:spPr>
        <p:txBody>
          <a:bodyPr>
            <a:normAutofit/>
          </a:bodyPr>
          <a:lstStyle>
            <a:lvl1pPr marL="228600" indent="-228600">
              <a:buFont typeface="Wingdings" panose="05000000000000000000" pitchFamily="2" charset="2"/>
              <a:buChar char="§"/>
              <a:defRPr sz="2400"/>
            </a:lvl1pPr>
            <a:lvl2pPr marL="685800" indent="-228600">
              <a:buFont typeface="맑은 고딕" panose="020B0503020000020004" pitchFamily="50" charset="-127"/>
              <a:buChar char="–"/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278965"/>
            <a:ext cx="5181600" cy="4897998"/>
          </a:xfrm>
        </p:spPr>
        <p:txBody>
          <a:bodyPr>
            <a:normAutofit/>
          </a:bodyPr>
          <a:lstStyle>
            <a:lvl1pPr marL="228600" indent="-228600">
              <a:buFont typeface="Wingdings" panose="05000000000000000000" pitchFamily="2" charset="2"/>
              <a:buChar char="§"/>
              <a:defRPr sz="2400"/>
            </a:lvl1pPr>
            <a:lvl2pPr marL="685800" indent="-228600">
              <a:buFont typeface="맑은 고딕" panose="020B0503020000020004" pitchFamily="50" charset="-127"/>
              <a:buChar char="–"/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 dirty="0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73966"/>
          </a:xfrm>
        </p:spPr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n-US" altLang="ko-KR"/>
              <a:t>Click to edit Master title style</a:t>
            </a:r>
            <a:endParaRPr lang="ko-KR" altLang="en-US" dirty="0"/>
          </a:p>
        </p:txBody>
      </p:sp>
      <p:sp>
        <p:nvSpPr>
          <p:cNvPr id="11" name="직사각형 10"/>
          <p:cNvSpPr/>
          <p:nvPr/>
        </p:nvSpPr>
        <p:spPr>
          <a:xfrm>
            <a:off x="838200" y="983464"/>
            <a:ext cx="10515600" cy="55628"/>
          </a:xfrm>
          <a:prstGeom prst="rect">
            <a:avLst/>
          </a:prstGeom>
          <a:gradFill>
            <a:gsLst>
              <a:gs pos="0">
                <a:srgbClr val="C10A11"/>
              </a:gs>
              <a:gs pos="100000">
                <a:srgbClr val="ECB6B6"/>
              </a:gs>
              <a:gs pos="100000">
                <a:srgbClr val="ECB6B6"/>
              </a:gs>
              <a:gs pos="100000">
                <a:srgbClr val="F1CFC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CCBBAFB1-A1BA-4248-8869-2E977E53ABE0}" type="slidenum">
              <a:rPr lang="en-US" smtClean="0"/>
              <a:t>‹#›</a:t>
            </a:fld>
            <a:endParaRPr lang="en-US"/>
          </a:p>
        </p:txBody>
      </p:sp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10" name="슬라이드 번호 개체 틀 5"/>
          <p:cNvSpPr>
            <a:spLocks noGrp="1"/>
          </p:cNvSpPr>
          <p:nvPr>
            <p:ph type="sldNum" sz="quarter" idx="10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CCBBAFB1-A1BA-4248-8869-2E977E53ABE0}" type="slidenum">
              <a:rPr lang="en-US" smtClean="0"/>
              <a:t>‹#›</a:t>
            </a:fld>
            <a:endParaRPr lang="en-US"/>
          </a:p>
        </p:txBody>
      </p:sp>
    </p:spTree>
    <p:extLst/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CCBBAFB1-A1BA-4248-8869-2E977E53ABE0}" type="slidenum">
              <a:rPr lang="en-US" smtClean="0"/>
              <a:t>‹#›</a:t>
            </a:fld>
            <a:endParaRPr lang="en-US"/>
          </a:p>
        </p:txBody>
      </p:sp>
    </p:spTree>
    <p:extLst/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CCBBAFB1-A1BA-4248-8869-2E977E53ABE0}" type="slidenum">
              <a:rPr lang="en-US" smtClean="0"/>
              <a:t>‹#›</a:t>
            </a:fld>
            <a:endParaRPr lang="en-US"/>
          </a:p>
        </p:txBody>
      </p:sp>
    </p:spTree>
    <p:extLst/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8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CCBBAFB1-A1BA-4248-8869-2E977E53ABE0}" type="slidenum">
              <a:rPr lang="en-US" smtClean="0"/>
              <a:t>‹#›</a:t>
            </a:fld>
            <a:endParaRPr lang="en-US"/>
          </a:p>
        </p:txBody>
      </p:sp>
    </p:spTree>
    <p:extLst/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Drag picture to placeholder or click icon to add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8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CCBBAFB1-A1BA-4248-8869-2E977E53ABE0}" type="slidenum">
              <a:rPr lang="en-US" smtClean="0"/>
              <a:t>‹#›</a:t>
            </a:fld>
            <a:endParaRPr lang="en-US"/>
          </a:p>
        </p:txBody>
      </p:sp>
    </p:spTree>
    <p:extLst/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tif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pic>
        <p:nvPicPr>
          <p:cNvPr id="9" name="그림 7">
            <a:extLst>
              <a:ext uri="{FF2B5EF4-FFF2-40B4-BE49-F238E27FC236}">
                <a16:creationId xmlns:a16="http://schemas.microsoft.com/office/drawing/2014/main" id="{474FE793-12F0-4CF2-9447-06A6793B772C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55" b="28814"/>
          <a:stretch/>
        </p:blipFill>
        <p:spPr>
          <a:xfrm>
            <a:off x="10517993" y="0"/>
            <a:ext cx="1514453" cy="64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CE4D81B-5947-44F5-8AE2-1A001E445B78}"/>
              </a:ext>
            </a:extLst>
          </p:cNvPr>
          <p:cNvSpPr txBox="1"/>
          <p:nvPr/>
        </p:nvSpPr>
        <p:spPr>
          <a:xfrm>
            <a:off x="105296" y="6484670"/>
            <a:ext cx="39189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i="1" dirty="0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rPr>
              <a:t>DIGITAL INSIGHTS INC., MULTIMEDIA SYSTEMS &amp; IPRS</a:t>
            </a:r>
            <a:endParaRPr lang="ko-KR" altLang="en-US" sz="1400" b="1" i="1" dirty="0">
              <a:solidFill>
                <a:schemeClr val="bg1">
                  <a:lumMod val="75000"/>
                </a:schemeClr>
              </a:solidFill>
              <a:latin typeface="Tw Cen MT" panose="020B0602020104020603" pitchFamily="34" charset="0"/>
            </a:endParaRPr>
          </a:p>
        </p:txBody>
      </p:sp>
      <p:sp>
        <p:nvSpPr>
          <p:cNvPr id="11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CCBBAFB1-A1BA-4248-8869-2E977E53ABE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그림 29" descr="ui_3_03.jpg">
            <a:extLst>
              <a:ext uri="{FF2B5EF4-FFF2-40B4-BE49-F238E27FC236}">
                <a16:creationId xmlns:a16="http://schemas.microsoft.com/office/drawing/2014/main" id="{AAD197D6-4A09-574C-8D08-18BF82518E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print"/>
          <a:srcRect r="80403"/>
          <a:stretch/>
        </p:blipFill>
        <p:spPr bwMode="auto">
          <a:xfrm>
            <a:off x="9774412" y="10167"/>
            <a:ext cx="631370" cy="644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21983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0.e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4000" dirty="0"/>
              <a:t>[JVET-I0024]</a:t>
            </a:r>
            <a:br>
              <a:rPr lang="en-US" sz="4000" dirty="0"/>
            </a:br>
            <a:r>
              <a:rPr lang="en-US" sz="4000" dirty="0"/>
              <a:t>Efficient frame packing method for Icosahedral Projection (ISP)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en-US" dirty="0"/>
              <a:t>Hyun-Ho Kim, Yong-</a:t>
            </a:r>
            <a:r>
              <a:rPr lang="en-US" dirty="0" err="1"/>
              <a:t>Uk</a:t>
            </a:r>
            <a:r>
              <a:rPr lang="en-US" dirty="0"/>
              <a:t> Yoon, Do-</a:t>
            </a:r>
            <a:r>
              <a:rPr lang="en-US" dirty="0" err="1"/>
              <a:t>Hyeon</a:t>
            </a:r>
            <a:r>
              <a:rPr lang="en-US" dirty="0"/>
              <a:t> Park, Jae-</a:t>
            </a:r>
            <a:r>
              <a:rPr lang="en-US" dirty="0" err="1"/>
              <a:t>Gon</a:t>
            </a:r>
            <a:r>
              <a:rPr lang="en-US" dirty="0"/>
              <a:t> Kim (KAU),</a:t>
            </a:r>
          </a:p>
          <a:p>
            <a:pPr algn="r"/>
            <a:r>
              <a:rPr lang="en-US" b="1" dirty="0"/>
              <a:t>Yongjo Ahn</a:t>
            </a:r>
            <a:r>
              <a:rPr lang="en-US" dirty="0"/>
              <a:t>, </a:t>
            </a:r>
            <a:r>
              <a:rPr lang="en-US" dirty="0" err="1"/>
              <a:t>Donggyu</a:t>
            </a:r>
            <a:r>
              <a:rPr lang="en-US" dirty="0"/>
              <a:t> Sim (Digital Insights)</a:t>
            </a:r>
          </a:p>
          <a:p>
            <a:pPr algn="r"/>
            <a:r>
              <a:rPr lang="en-US" dirty="0"/>
              <a:t>@ 9</a:t>
            </a:r>
            <a:r>
              <a:rPr lang="en-US" baseline="30000" dirty="0"/>
              <a:t>th</a:t>
            </a:r>
            <a:r>
              <a:rPr lang="en-US" dirty="0"/>
              <a:t> JVET meeting, </a:t>
            </a:r>
            <a:r>
              <a:rPr lang="en-US" dirty="0" err="1"/>
              <a:t>Gwangju</a:t>
            </a:r>
            <a:r>
              <a:rPr lang="en-US" dirty="0"/>
              <a:t>, KR</a:t>
            </a:r>
          </a:p>
        </p:txBody>
      </p:sp>
    </p:spTree>
    <p:extLst>
      <p:ext uri="{BB962C8B-B14F-4D97-AF65-F5344CB8AC3E}">
        <p14:creationId xmlns:p14="http://schemas.microsoft.com/office/powerpoint/2010/main" val="4687409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proposed method rearranges equator triangles in a line on the bottom row</a:t>
            </a:r>
          </a:p>
          <a:p>
            <a:pPr lvl="1"/>
            <a:r>
              <a:rPr lang="en-US" dirty="0"/>
              <a:t>It is possible to remove discontinuities on the equator part</a:t>
            </a:r>
          </a:p>
          <a:p>
            <a:pPr lvl="1"/>
            <a:r>
              <a:rPr lang="en-US" dirty="0"/>
              <a:t>Coding gain: 0.6% BD-rate gain in terms of end-to-end performance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CBBAFB1-A1BA-4248-8869-2E977E53ABE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1364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B4DAA2-3C7E-7643-AABB-FDA4C05E78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 of presentation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D865E3-6665-A34C-91AC-3003FC657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Q&amp;A</a:t>
            </a:r>
          </a:p>
        </p:txBody>
      </p:sp>
    </p:spTree>
    <p:extLst>
      <p:ext uri="{BB962C8B-B14F-4D97-AF65-F5344CB8AC3E}">
        <p14:creationId xmlns:p14="http://schemas.microsoft.com/office/powerpoint/2010/main" val="31913119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Icosahedral projection (ISP)</a:t>
            </a:r>
          </a:p>
          <a:p>
            <a:pPr lvl="1"/>
            <a:r>
              <a:rPr lang="en-US" dirty="0"/>
              <a:t>ISP segments the sphere into 20 triangles</a:t>
            </a:r>
          </a:p>
          <a:p>
            <a:pPr lvl="1"/>
            <a:r>
              <a:rPr lang="en-US" dirty="0"/>
              <a:t>Inactive-region and discontinuity between triangles reduce coding efficiency</a:t>
            </a:r>
          </a:p>
          <a:p>
            <a:r>
              <a:rPr lang="en-US" dirty="0"/>
              <a:t>Compact ISP (CISP)</a:t>
            </a:r>
          </a:p>
          <a:p>
            <a:pPr lvl="1"/>
            <a:r>
              <a:rPr lang="en-US" dirty="0"/>
              <a:t>All 20 triangle faces are compacted to the rectangular frame</a:t>
            </a:r>
          </a:p>
          <a:p>
            <a:pPr lvl="1"/>
            <a:r>
              <a:rPr lang="en-US" dirty="0"/>
              <a:t>Contains 8 discontinuous edges</a:t>
            </a:r>
          </a:p>
        </p:txBody>
      </p:sp>
      <p:pic>
        <p:nvPicPr>
          <p:cNvPr id="8" name="Picture 4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853" y="3737000"/>
            <a:ext cx="2241188" cy="2241188"/>
          </a:xfrm>
          <a:prstGeom prst="rect">
            <a:avLst/>
          </a:prstGeom>
          <a:noFill/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/>
          <a:srcRect t="3507" r="46011"/>
          <a:stretch/>
        </p:blipFill>
        <p:spPr>
          <a:xfrm>
            <a:off x="3355578" y="3851903"/>
            <a:ext cx="2875167" cy="1996252"/>
          </a:xfrm>
          <a:prstGeom prst="rect">
            <a:avLst/>
          </a:prstGeom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6727489" y="3390190"/>
            <a:ext cx="1860538" cy="249078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9AE6600-66ED-4E77-AEA4-8EA67930D2BB}"/>
              </a:ext>
            </a:extLst>
          </p:cNvPr>
          <p:cNvSpPr txBox="1"/>
          <p:nvPr/>
        </p:nvSpPr>
        <p:spPr>
          <a:xfrm>
            <a:off x="3949900" y="6106433"/>
            <a:ext cx="16865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latin typeface="Trebuchet MS" charset="0"/>
                <a:ea typeface="Trebuchet MS" charset="0"/>
                <a:cs typeface="Trebuchet MS" charset="0"/>
              </a:rPr>
              <a:t>Non-compact ISP</a:t>
            </a:r>
            <a:endParaRPr lang="ko-KR" altLang="en-US" sz="1400" dirty="0">
              <a:latin typeface="Trebuchet MS" charset="0"/>
              <a:ea typeface="Trebuchet MS" charset="0"/>
              <a:cs typeface="Trebuchet MS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3EA0A7-1372-4BD8-8585-9C45B368E28A}"/>
              </a:ext>
            </a:extLst>
          </p:cNvPr>
          <p:cNvSpPr txBox="1"/>
          <p:nvPr/>
        </p:nvSpPr>
        <p:spPr>
          <a:xfrm>
            <a:off x="8010797" y="6106434"/>
            <a:ext cx="16865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latin typeface="Trebuchet MS" charset="0"/>
                <a:ea typeface="Trebuchet MS" charset="0"/>
                <a:cs typeface="Trebuchet MS" charset="0"/>
              </a:rPr>
              <a:t>Compact ISP</a:t>
            </a:r>
            <a:endParaRPr lang="ko-KR" altLang="en-US" sz="1400" dirty="0">
              <a:latin typeface="Trebuchet MS" charset="0"/>
              <a:ea typeface="Trebuchet MS" charset="0"/>
              <a:cs typeface="Trebuchet MS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CBBAFB1-A1BA-4248-8869-2E977E53ABE0}" type="slidenum">
              <a:rPr lang="en-US" smtClean="0"/>
              <a:t>2</a:t>
            </a:fld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3669" y="3386185"/>
            <a:ext cx="1860538" cy="248877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B3EA0A7-1372-4BD8-8585-9C45B368E28A}"/>
              </a:ext>
            </a:extLst>
          </p:cNvPr>
          <p:cNvSpPr txBox="1"/>
          <p:nvPr/>
        </p:nvSpPr>
        <p:spPr>
          <a:xfrm>
            <a:off x="6814497" y="5893616"/>
            <a:ext cx="16865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latin typeface="Trebuchet MS" charset="0"/>
                <a:ea typeface="Trebuchet MS" charset="0"/>
                <a:cs typeface="Trebuchet MS" charset="0"/>
              </a:rPr>
              <a:t>(a) Initial version</a:t>
            </a:r>
            <a:endParaRPr lang="ko-KR" altLang="en-US" sz="1400" dirty="0">
              <a:latin typeface="Trebuchet MS" charset="0"/>
              <a:ea typeface="Trebuchet MS" charset="0"/>
              <a:cs typeface="Trebuchet MS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3EA0A7-1372-4BD8-8585-9C45B368E28A}"/>
              </a:ext>
            </a:extLst>
          </p:cNvPr>
          <p:cNvSpPr txBox="1"/>
          <p:nvPr/>
        </p:nvSpPr>
        <p:spPr>
          <a:xfrm>
            <a:off x="8447892" y="5886030"/>
            <a:ext cx="33522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latin typeface="Trebuchet MS" charset="0"/>
                <a:ea typeface="Trebuchet MS" charset="0"/>
                <a:cs typeface="Trebuchet MS" charset="0"/>
              </a:rPr>
              <a:t>(b) </a:t>
            </a:r>
            <a:r>
              <a:rPr lang="en-US" altLang="ko-KR" sz="1400">
                <a:latin typeface="Trebuchet MS" charset="0"/>
                <a:ea typeface="Trebuchet MS" charset="0"/>
                <a:cs typeface="Trebuchet MS" charset="0"/>
              </a:rPr>
              <a:t>Current version (JVET-D0028)</a:t>
            </a:r>
            <a:endParaRPr lang="ko-KR" altLang="en-US" sz="1400" dirty="0">
              <a:latin typeface="Trebuchet MS" charset="0"/>
              <a:ea typeface="Trebuchet MS" charset="0"/>
              <a:cs typeface="Trebuchet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387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[JVET-G0156] AhG8: Efficient frame packing method for Icosahedral projection (ISP)</a:t>
            </a:r>
          </a:p>
          <a:p>
            <a:pPr lvl="1"/>
            <a:r>
              <a:rPr lang="en-US" dirty="0"/>
              <a:t>The main idea of this proposal is to keep the similar region</a:t>
            </a:r>
          </a:p>
          <a:p>
            <a:pPr lvl="1"/>
            <a:r>
              <a:rPr lang="en-US" dirty="0"/>
              <a:t>Not to interleave the content of poles and equator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942" y="3164001"/>
            <a:ext cx="4244415" cy="235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3797" y="3407474"/>
            <a:ext cx="4924863" cy="2029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CBBAFB1-A1BA-4248-8869-2E977E53ABE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2042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  <a:p>
            <a:pPr lvl="1"/>
            <a:r>
              <a:rPr lang="en-US" dirty="0"/>
              <a:t>In 360 video, the equator part contains major information</a:t>
            </a:r>
          </a:p>
          <a:p>
            <a:pPr lvl="2"/>
            <a:r>
              <a:rPr lang="en-US" dirty="0"/>
              <a:t>Conventional frame packing methods for ISP divide the equator part into two parts</a:t>
            </a:r>
          </a:p>
          <a:p>
            <a:pPr lvl="2"/>
            <a:r>
              <a:rPr lang="en-US" dirty="0"/>
              <a:t>It has a potential visual artifact in</a:t>
            </a:r>
            <a:r>
              <a:rPr lang="ko-KR" altLang="en-US" dirty="0"/>
              <a:t> </a:t>
            </a:r>
            <a:r>
              <a:rPr lang="en-US" altLang="ko-KR" dirty="0"/>
              <a:t>the</a:t>
            </a:r>
            <a:r>
              <a:rPr lang="en-US" dirty="0"/>
              <a:t> equator part</a:t>
            </a:r>
          </a:p>
          <a:p>
            <a:pPr lvl="1"/>
            <a:r>
              <a:rPr lang="en-US" dirty="0"/>
              <a:t>It can reduce visual artifacts by removing discontinuous edges in the equator part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CBBAFB1-A1BA-4248-8869-2E977E53ABE0}" type="slidenum">
              <a:rPr lang="en-US" smtClean="0"/>
              <a:t>4</a:t>
            </a:fld>
            <a:endParaRPr 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6661" y="3950076"/>
            <a:ext cx="4504804" cy="1556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8"/>
          <p:cNvGrpSpPr/>
          <p:nvPr/>
        </p:nvGrpSpPr>
        <p:grpSpPr>
          <a:xfrm>
            <a:off x="2409180" y="3168982"/>
            <a:ext cx="2252402" cy="3007981"/>
            <a:chOff x="1547664" y="1362476"/>
            <a:chExt cx="2495912" cy="3333177"/>
          </a:xfrm>
        </p:grpSpPr>
        <p:grpSp>
          <p:nvGrpSpPr>
            <p:cNvPr id="10" name="Group 9"/>
            <p:cNvGrpSpPr/>
            <p:nvPr/>
          </p:nvGrpSpPr>
          <p:grpSpPr>
            <a:xfrm>
              <a:off x="1547664" y="1362476"/>
              <a:ext cx="2495698" cy="3333177"/>
              <a:chOff x="4928134" y="2283435"/>
              <a:chExt cx="2495698" cy="3333177"/>
            </a:xfrm>
          </p:grpSpPr>
          <p:pic>
            <p:nvPicPr>
              <p:cNvPr id="19" name="Picture 1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32039" y="2283435"/>
                <a:ext cx="2491793" cy="3333177"/>
              </a:xfrm>
              <a:prstGeom prst="rect">
                <a:avLst/>
              </a:prstGeom>
            </p:spPr>
          </p:pic>
          <p:grpSp>
            <p:nvGrpSpPr>
              <p:cNvPr id="20" name="Group 19"/>
              <p:cNvGrpSpPr/>
              <p:nvPr/>
            </p:nvGrpSpPr>
            <p:grpSpPr>
              <a:xfrm>
                <a:off x="4928134" y="3108355"/>
                <a:ext cx="2495698" cy="1675758"/>
                <a:chOff x="4376936" y="4221088"/>
                <a:chExt cx="1793057" cy="1202707"/>
              </a:xfrm>
            </p:grpSpPr>
            <p:cxnSp>
              <p:nvCxnSpPr>
                <p:cNvPr id="21" name="Straight Connector 20"/>
                <p:cNvCxnSpPr/>
                <p:nvPr/>
              </p:nvCxnSpPr>
              <p:spPr bwMode="auto">
                <a:xfrm>
                  <a:off x="4376936" y="4221088"/>
                  <a:ext cx="72008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3F3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2" name="Straight Connector 21"/>
                <p:cNvCxnSpPr/>
                <p:nvPr/>
              </p:nvCxnSpPr>
              <p:spPr bwMode="auto">
                <a:xfrm>
                  <a:off x="4736976" y="4823942"/>
                  <a:ext cx="72008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3F3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3" name="Straight Connector 22"/>
                <p:cNvCxnSpPr/>
                <p:nvPr/>
              </p:nvCxnSpPr>
              <p:spPr bwMode="auto">
                <a:xfrm>
                  <a:off x="5087492" y="5423795"/>
                  <a:ext cx="72008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3F3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4" name="Straight Connector 23"/>
                <p:cNvCxnSpPr/>
                <p:nvPr/>
              </p:nvCxnSpPr>
              <p:spPr bwMode="auto">
                <a:xfrm>
                  <a:off x="5807102" y="4221088"/>
                  <a:ext cx="36004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3F3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5" name="Straight Connector 24"/>
                <p:cNvCxnSpPr/>
                <p:nvPr/>
              </p:nvCxnSpPr>
              <p:spPr bwMode="auto">
                <a:xfrm>
                  <a:off x="5449913" y="5423795"/>
                  <a:ext cx="72008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3F3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6" name="Straight Connector 25"/>
                <p:cNvCxnSpPr/>
                <p:nvPr/>
              </p:nvCxnSpPr>
              <p:spPr bwMode="auto">
                <a:xfrm>
                  <a:off x="5807102" y="4221088"/>
                  <a:ext cx="360040" cy="602854"/>
                </a:xfrm>
                <a:prstGeom prst="line">
                  <a:avLst/>
                </a:prstGeom>
                <a:solidFill>
                  <a:schemeClr val="accent1"/>
                </a:solidFill>
                <a:ln w="28575" cap="flat" cmpd="sng" algn="ctr">
                  <a:solidFill>
                    <a:srgbClr val="FF3F3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7" name="Straight Connector 26"/>
                <p:cNvCxnSpPr/>
                <p:nvPr/>
              </p:nvCxnSpPr>
              <p:spPr bwMode="auto">
                <a:xfrm flipH="1">
                  <a:off x="5817096" y="4823942"/>
                  <a:ext cx="350046" cy="597173"/>
                </a:xfrm>
                <a:prstGeom prst="line">
                  <a:avLst/>
                </a:prstGeom>
                <a:solidFill>
                  <a:schemeClr val="accent1"/>
                </a:solidFill>
                <a:ln w="28575" cap="flat" cmpd="sng" algn="ctr">
                  <a:solidFill>
                    <a:srgbClr val="FF3F3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8" name="Straight Connector 27"/>
                <p:cNvCxnSpPr/>
                <p:nvPr/>
              </p:nvCxnSpPr>
              <p:spPr bwMode="auto">
                <a:xfrm flipH="1">
                  <a:off x="4737446" y="4225429"/>
                  <a:ext cx="350046" cy="597173"/>
                </a:xfrm>
                <a:prstGeom prst="line">
                  <a:avLst/>
                </a:prstGeom>
                <a:solidFill>
                  <a:schemeClr val="accent1"/>
                </a:solidFill>
                <a:ln w="28575" cap="flat" cmpd="sng" algn="ctr">
                  <a:solidFill>
                    <a:srgbClr val="FF3F3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9" name="Straight Connector 28"/>
                <p:cNvCxnSpPr/>
                <p:nvPr/>
              </p:nvCxnSpPr>
              <p:spPr bwMode="auto">
                <a:xfrm flipH="1">
                  <a:off x="5088633" y="4822602"/>
                  <a:ext cx="350046" cy="597173"/>
                </a:xfrm>
                <a:prstGeom prst="line">
                  <a:avLst/>
                </a:prstGeom>
                <a:solidFill>
                  <a:schemeClr val="accent1"/>
                </a:solidFill>
                <a:ln w="28575" cap="flat" cmpd="sng" algn="ctr">
                  <a:solidFill>
                    <a:srgbClr val="FF3F3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</p:grpSp>
        <p:cxnSp>
          <p:nvCxnSpPr>
            <p:cNvPr id="11" name="Straight Connector 10"/>
            <p:cNvCxnSpPr/>
            <p:nvPr/>
          </p:nvCxnSpPr>
          <p:spPr>
            <a:xfrm>
              <a:off x="3552176" y="2187396"/>
              <a:ext cx="487218" cy="0"/>
            </a:xfrm>
            <a:prstGeom prst="line">
              <a:avLst/>
            </a:prstGeom>
            <a:ln w="28575">
              <a:solidFill>
                <a:srgbClr val="63B0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1547664" y="2193444"/>
              <a:ext cx="1002256" cy="0"/>
            </a:xfrm>
            <a:prstGeom prst="line">
              <a:avLst/>
            </a:prstGeom>
            <a:ln w="28575">
              <a:solidFill>
                <a:srgbClr val="63B0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V="1">
              <a:off x="2048792" y="3025497"/>
              <a:ext cx="1002256" cy="3567"/>
            </a:xfrm>
            <a:prstGeom prst="line">
              <a:avLst/>
            </a:prstGeom>
            <a:ln w="28575">
              <a:solidFill>
                <a:srgbClr val="63B0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2523428" y="3863154"/>
              <a:ext cx="1519934" cy="0"/>
            </a:xfrm>
            <a:prstGeom prst="line">
              <a:avLst/>
            </a:prstGeom>
            <a:ln w="28575">
              <a:solidFill>
                <a:srgbClr val="63B0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3538266" y="2193444"/>
              <a:ext cx="505310" cy="835621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H="1">
              <a:off x="2049448" y="2193444"/>
              <a:ext cx="488804" cy="835621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flipH="1">
              <a:off x="2540730" y="3025497"/>
              <a:ext cx="484740" cy="832056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H="1">
              <a:off x="3557722" y="3025497"/>
              <a:ext cx="485278" cy="832055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4B3EA0A7-1372-4BD8-8585-9C45B368E28A}"/>
              </a:ext>
            </a:extLst>
          </p:cNvPr>
          <p:cNvSpPr txBox="1"/>
          <p:nvPr/>
        </p:nvSpPr>
        <p:spPr>
          <a:xfrm>
            <a:off x="3081848" y="6176892"/>
            <a:ext cx="56540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Trebuchet MS" charset="0"/>
                <a:ea typeface="Trebuchet MS" charset="0"/>
                <a:cs typeface="Trebuchet MS" charset="0"/>
              </a:rPr>
              <a:t>Conventional frame packing methods for ISP </a:t>
            </a:r>
            <a:endParaRPr lang="ko-KR" altLang="en-US" sz="1400" b="1" dirty="0">
              <a:latin typeface="Trebuchet MS" charset="0"/>
              <a:ea typeface="Trebuchet MS" charset="0"/>
              <a:cs typeface="Trebuchet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85784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the proposed method, a frame consists of three </a:t>
            </a:r>
            <a:r>
              <a:rPr lang="en-US" b="1" u="sng" dirty="0"/>
              <a:t>rectangular</a:t>
            </a:r>
            <a:r>
              <a:rPr lang="en-US" dirty="0"/>
              <a:t> regions </a:t>
            </a:r>
          </a:p>
          <a:p>
            <a:pPr lvl="1"/>
            <a:r>
              <a:rPr lang="en-US" dirty="0"/>
              <a:t>Equator region:</a:t>
            </a:r>
          </a:p>
          <a:p>
            <a:pPr lvl="2"/>
            <a:r>
              <a:rPr lang="en-US" dirty="0"/>
              <a:t>The equator triangles are rearranged in a line on the bottom row</a:t>
            </a:r>
          </a:p>
          <a:p>
            <a:pPr lvl="1"/>
            <a:r>
              <a:rPr lang="en-US" dirty="0"/>
              <a:t>Pole regions:</a:t>
            </a:r>
          </a:p>
          <a:p>
            <a:pPr lvl="2"/>
            <a:r>
              <a:rPr lang="en-US" dirty="0"/>
              <a:t>Diagonal discontinuous edges place only in the pole regions</a:t>
            </a:r>
          </a:p>
          <a:p>
            <a:endParaRPr lang="en-US" dirty="0"/>
          </a:p>
        </p:txBody>
      </p:sp>
      <p:grpSp>
        <p:nvGrpSpPr>
          <p:cNvPr id="4" name="그룹 14">
            <a:extLst>
              <a:ext uri="{FF2B5EF4-FFF2-40B4-BE49-F238E27FC236}">
                <a16:creationId xmlns:a16="http://schemas.microsoft.com/office/drawing/2014/main" id="{C7ADED7D-A03C-450B-BCE1-EADA7AD9BF7D}"/>
              </a:ext>
            </a:extLst>
          </p:cNvPr>
          <p:cNvGrpSpPr/>
          <p:nvPr/>
        </p:nvGrpSpPr>
        <p:grpSpPr>
          <a:xfrm>
            <a:off x="5486399" y="3497916"/>
            <a:ext cx="6205122" cy="2663463"/>
            <a:chOff x="1146049" y="3554374"/>
            <a:chExt cx="6762111" cy="2902543"/>
          </a:xfrm>
        </p:grpSpPr>
        <p:pic>
          <p:nvPicPr>
            <p:cNvPr id="5" name="그림 12">
              <a:extLst>
                <a:ext uri="{FF2B5EF4-FFF2-40B4-BE49-F238E27FC236}">
                  <a16:creationId xmlns:a16="http://schemas.microsoft.com/office/drawing/2014/main" id="{67FC0655-D699-4E9B-A947-4B630BA56A9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3229" y="3874487"/>
              <a:ext cx="6534685" cy="2235551"/>
            </a:xfrm>
            <a:prstGeom prst="rect">
              <a:avLst/>
            </a:prstGeom>
          </p:spPr>
        </p:pic>
        <p:sp>
          <p:nvSpPr>
            <p:cNvPr id="7" name="직사각형 2"/>
            <p:cNvSpPr/>
            <p:nvPr/>
          </p:nvSpPr>
          <p:spPr bwMode="auto">
            <a:xfrm>
              <a:off x="1211234" y="4993413"/>
              <a:ext cx="6696925" cy="1173468"/>
            </a:xfrm>
            <a:prstGeom prst="rect">
              <a:avLst/>
            </a:prstGeom>
            <a:noFill/>
            <a:ln w="9525" cap="flat" cmpd="sng" algn="ctr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rebuchet MS" charset="0"/>
                <a:ea typeface="Trebuchet MS" charset="0"/>
                <a:cs typeface="Trebuchet MS" charset="0"/>
              </a:endParaRPr>
            </a:p>
          </p:txBody>
        </p:sp>
        <p:sp>
          <p:nvSpPr>
            <p:cNvPr id="8" name="직사각형 7"/>
            <p:cNvSpPr/>
            <p:nvPr/>
          </p:nvSpPr>
          <p:spPr bwMode="auto">
            <a:xfrm>
              <a:off x="1215660" y="3815370"/>
              <a:ext cx="3343984" cy="1175755"/>
            </a:xfrm>
            <a:prstGeom prst="rect">
              <a:avLst/>
            </a:prstGeom>
            <a:noFill/>
            <a:ln w="9525" cap="flat" cmpd="sng" algn="ctr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rebuchet MS" charset="0"/>
                <a:ea typeface="Trebuchet MS" charset="0"/>
                <a:cs typeface="Trebuchet MS" charset="0"/>
              </a:endParaRPr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1D7867F1-57B0-4EB3-830A-8776E3F99F08}"/>
                </a:ext>
              </a:extLst>
            </p:cNvPr>
            <p:cNvSpPr/>
            <p:nvPr/>
          </p:nvSpPr>
          <p:spPr bwMode="auto">
            <a:xfrm>
              <a:off x="4564175" y="3815370"/>
              <a:ext cx="3343984" cy="1175755"/>
            </a:xfrm>
            <a:prstGeom prst="rect">
              <a:avLst/>
            </a:prstGeom>
            <a:noFill/>
            <a:ln w="9525" cap="flat" cmpd="sng" algn="ctr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rebuchet MS" charset="0"/>
                <a:ea typeface="Trebuchet MS" charset="0"/>
                <a:cs typeface="Trebuchet MS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0A63853-58D2-4011-B162-A449F62EEB9A}"/>
                </a:ext>
              </a:extLst>
            </p:cNvPr>
            <p:cNvSpPr txBox="1"/>
            <p:nvPr/>
          </p:nvSpPr>
          <p:spPr>
            <a:xfrm>
              <a:off x="6318253" y="3554374"/>
              <a:ext cx="1589907" cy="3354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dirty="0">
                  <a:solidFill>
                    <a:srgbClr val="0070C0"/>
                  </a:solidFill>
                  <a:latin typeface="Trebuchet MS" charset="0"/>
                  <a:ea typeface="Trebuchet MS" charset="0"/>
                  <a:cs typeface="Trebuchet MS" charset="0"/>
                </a:rPr>
                <a:t>South pole</a:t>
              </a:r>
              <a:endParaRPr lang="ko-KR" altLang="en-US" sz="1400" dirty="0">
                <a:solidFill>
                  <a:srgbClr val="0070C0"/>
                </a:solidFill>
                <a:latin typeface="Trebuchet MS" charset="0"/>
                <a:ea typeface="Trebuchet MS" charset="0"/>
                <a:cs typeface="Trebuchet MS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E81E8EE-A3C4-40C2-9874-118F7A5BEE1A}"/>
                </a:ext>
              </a:extLst>
            </p:cNvPr>
            <p:cNvSpPr txBox="1"/>
            <p:nvPr/>
          </p:nvSpPr>
          <p:spPr>
            <a:xfrm>
              <a:off x="1146049" y="3554374"/>
              <a:ext cx="1674195" cy="3354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dirty="0">
                  <a:solidFill>
                    <a:srgbClr val="0070C0"/>
                  </a:solidFill>
                  <a:latin typeface="Trebuchet MS" charset="0"/>
                  <a:ea typeface="Trebuchet MS" charset="0"/>
                  <a:cs typeface="Trebuchet MS" charset="0"/>
                </a:rPr>
                <a:t>North pole</a:t>
              </a:r>
              <a:endParaRPr lang="ko-KR" altLang="en-US" sz="1400" dirty="0">
                <a:solidFill>
                  <a:srgbClr val="0070C0"/>
                </a:solidFill>
                <a:latin typeface="Trebuchet MS" charset="0"/>
                <a:ea typeface="Trebuchet MS" charset="0"/>
                <a:cs typeface="Trebuchet MS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F5AAAF5-9D2A-4F96-BDDD-F5A9D65069A7}"/>
                </a:ext>
              </a:extLst>
            </p:cNvPr>
            <p:cNvSpPr txBox="1"/>
            <p:nvPr/>
          </p:nvSpPr>
          <p:spPr>
            <a:xfrm>
              <a:off x="1293230" y="6121513"/>
              <a:ext cx="1662751" cy="3354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dirty="0">
                  <a:solidFill>
                    <a:srgbClr val="0070C0"/>
                  </a:solidFill>
                  <a:latin typeface="Trebuchet MS" charset="0"/>
                  <a:ea typeface="Trebuchet MS" charset="0"/>
                  <a:cs typeface="Trebuchet MS" charset="0"/>
                </a:rPr>
                <a:t>Equator region</a:t>
              </a:r>
              <a:endParaRPr lang="ko-KR" altLang="en-US" sz="1400" dirty="0">
                <a:solidFill>
                  <a:srgbClr val="0070C0"/>
                </a:solidFill>
                <a:latin typeface="Trebuchet MS" charset="0"/>
                <a:ea typeface="Trebuchet MS" charset="0"/>
                <a:cs typeface="Trebuchet MS" charset="0"/>
              </a:endParaRPr>
            </a:p>
          </p:txBody>
        </p:sp>
      </p:grp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0020423"/>
              </p:ext>
            </p:extLst>
          </p:nvPr>
        </p:nvGraphicFramePr>
        <p:xfrm>
          <a:off x="558227" y="3575259"/>
          <a:ext cx="4306540" cy="25113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8" r:id="rId4" imgW="8191500" imgH="4787900" progId="Visio.Drawing.11">
                  <p:embed/>
                </p:oleObj>
              </mc:Choice>
              <mc:Fallback>
                <p:oleObj r:id="rId4" imgW="8191500" imgH="478790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227" y="3575259"/>
                        <a:ext cx="4306540" cy="251130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Slide Number Placeholder 1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CBBAFB1-A1BA-4248-8869-2E977E53ABE0}" type="slidenum">
              <a:rPr lang="en-US" smtClean="0"/>
              <a:t>5</a:t>
            </a:fld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A5521AD-50A0-2040-9479-704C4DBC1756}"/>
              </a:ext>
            </a:extLst>
          </p:cNvPr>
          <p:cNvSpPr txBox="1"/>
          <p:nvPr/>
        </p:nvSpPr>
        <p:spPr>
          <a:xfrm>
            <a:off x="4426849" y="6187971"/>
            <a:ext cx="23892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latin typeface="Trebuchet MS" charset="0"/>
                <a:ea typeface="Trebuchet MS" charset="0"/>
                <a:cs typeface="Trebuchet MS" charset="0"/>
              </a:rPr>
              <a:t>Proposed frame packing</a:t>
            </a:r>
            <a:endParaRPr lang="ko-KR" altLang="en-US" sz="1400" dirty="0">
              <a:latin typeface="Trebuchet MS" charset="0"/>
              <a:ea typeface="Trebuchet MS" charset="0"/>
              <a:cs typeface="Trebuchet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89144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Padding size</a:t>
            </a:r>
          </a:p>
          <a:p>
            <a:pPr lvl="1"/>
            <a:r>
              <a:rPr lang="en-US" dirty="0"/>
              <a:t>To prevent possible visual artifacts caused by discontinuous edges</a:t>
            </a:r>
          </a:p>
          <a:p>
            <a:pPr lvl="1"/>
            <a:r>
              <a:rPr lang="en-US" b="1" dirty="0"/>
              <a:t>Copy padding</a:t>
            </a:r>
            <a:r>
              <a:rPr lang="en-US" dirty="0"/>
              <a:t>: Top of the north pole, sides of the equator</a:t>
            </a:r>
          </a:p>
          <a:p>
            <a:pPr lvl="1"/>
            <a:r>
              <a:rPr lang="en-US" b="1" dirty="0"/>
              <a:t>Bilinear padding</a:t>
            </a:r>
            <a:r>
              <a:rPr lang="en-US" dirty="0"/>
              <a:t>: others </a:t>
            </a:r>
          </a:p>
          <a:p>
            <a:r>
              <a:rPr lang="en-US" dirty="0"/>
              <a:t>The proposed method can reduce the input image size about </a:t>
            </a:r>
            <a:r>
              <a:rPr lang="en-US" b="1" u="sng" dirty="0"/>
              <a:t>2.4%</a:t>
            </a:r>
            <a:r>
              <a:rPr lang="en-US" dirty="0"/>
              <a:t> compared to CISP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73BD667-29E5-48C4-9B34-408558E8B1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3241" y="3403598"/>
            <a:ext cx="5945517" cy="3081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CBBAFB1-A1BA-4248-8869-2E977E53ABE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3333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C29BB3-C99C-B244-94B0-8C6890E484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of discontinuities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95849A-C179-124E-9437-789445139A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</a:t>
            </a:r>
            <a:r>
              <a:rPr lang="ko-KR" altLang="en-US" dirty="0"/>
              <a:t> </a:t>
            </a:r>
            <a:r>
              <a:rPr lang="en-US" altLang="ko-KR" dirty="0"/>
              <a:t>proposed</a:t>
            </a:r>
            <a:r>
              <a:rPr lang="ko-KR" altLang="en-US" dirty="0"/>
              <a:t> </a:t>
            </a:r>
            <a:r>
              <a:rPr lang="en-US" altLang="ko-KR" dirty="0"/>
              <a:t>method contains </a:t>
            </a:r>
            <a:br>
              <a:rPr lang="en-US" altLang="ko-KR" dirty="0"/>
            </a:br>
            <a:r>
              <a:rPr lang="en-US" altLang="ko-KR" dirty="0"/>
              <a:t>an additional vertical discontinuity</a:t>
            </a:r>
            <a:br>
              <a:rPr lang="en-US" altLang="ko-KR" dirty="0"/>
            </a:br>
            <a:r>
              <a:rPr lang="en-US" altLang="ko-KR" dirty="0"/>
              <a:t>compared to CISP</a:t>
            </a:r>
          </a:p>
          <a:p>
            <a:r>
              <a:rPr lang="en-US" dirty="0"/>
              <a:t>However, the proposed method</a:t>
            </a:r>
            <a:br>
              <a:rPr lang="en-US" dirty="0"/>
            </a:br>
            <a:r>
              <a:rPr lang="en-US" dirty="0"/>
              <a:t>can remove discontinuities of the equator region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535DE8-D2C9-B34A-8762-DD6B157F2A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CBBAFB1-A1BA-4248-8869-2E977E53ABE0}" type="slidenum">
              <a:rPr lang="en-US" smtClean="0"/>
              <a:t>7</a:t>
            </a:fld>
            <a:endParaRPr lang="en-US"/>
          </a:p>
        </p:txBody>
      </p:sp>
      <p:pic>
        <p:nvPicPr>
          <p:cNvPr id="21" name="Picture 2">
            <a:extLst>
              <a:ext uri="{FF2B5EF4-FFF2-40B4-BE49-F238E27FC236}">
                <a16:creationId xmlns:a16="http://schemas.microsoft.com/office/drawing/2014/main" id="{2DACC9F5-DD7E-6447-87C8-115CF40037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5522" y="3132895"/>
            <a:ext cx="4504804" cy="1556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ACB86857-4F4E-2D4F-B579-EA5C52AA2DA2}"/>
              </a:ext>
            </a:extLst>
          </p:cNvPr>
          <p:cNvGrpSpPr/>
          <p:nvPr/>
        </p:nvGrpSpPr>
        <p:grpSpPr>
          <a:xfrm>
            <a:off x="2066463" y="3286501"/>
            <a:ext cx="2252402" cy="3007981"/>
            <a:chOff x="1547664" y="1362476"/>
            <a:chExt cx="2495912" cy="3333177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107764CD-A331-CB41-818F-08F6E20A9762}"/>
                </a:ext>
              </a:extLst>
            </p:cNvPr>
            <p:cNvGrpSpPr/>
            <p:nvPr/>
          </p:nvGrpSpPr>
          <p:grpSpPr>
            <a:xfrm>
              <a:off x="1547664" y="1362476"/>
              <a:ext cx="2495698" cy="3333177"/>
              <a:chOff x="4928134" y="2283435"/>
              <a:chExt cx="2495698" cy="3333177"/>
            </a:xfrm>
          </p:grpSpPr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3E2B048C-23C2-E84D-B39E-6CB02FF47A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32039" y="2283435"/>
                <a:ext cx="2491793" cy="3333177"/>
              </a:xfrm>
              <a:prstGeom prst="rect">
                <a:avLst/>
              </a:prstGeom>
            </p:spPr>
          </p:pic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5A0AD714-3F9F-F747-8CFF-4BBD6EAB5920}"/>
                  </a:ext>
                </a:extLst>
              </p:cNvPr>
              <p:cNvGrpSpPr/>
              <p:nvPr/>
            </p:nvGrpSpPr>
            <p:grpSpPr>
              <a:xfrm>
                <a:off x="4928134" y="3108355"/>
                <a:ext cx="2495698" cy="1675758"/>
                <a:chOff x="4376936" y="4221088"/>
                <a:chExt cx="1793057" cy="1202707"/>
              </a:xfrm>
            </p:grpSpPr>
            <p:cxnSp>
              <p:nvCxnSpPr>
                <p:cNvPr id="34" name="Straight Connector 33">
                  <a:extLst>
                    <a:ext uri="{FF2B5EF4-FFF2-40B4-BE49-F238E27FC236}">
                      <a16:creationId xmlns:a16="http://schemas.microsoft.com/office/drawing/2014/main" id="{4BCC3FC1-534B-564C-A3AA-5BDC15311FE3}"/>
                    </a:ext>
                  </a:extLst>
                </p:cNvPr>
                <p:cNvCxnSpPr/>
                <p:nvPr/>
              </p:nvCxnSpPr>
              <p:spPr bwMode="auto">
                <a:xfrm>
                  <a:off x="4376936" y="4221088"/>
                  <a:ext cx="72008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3F3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2E21355B-2780-E843-8307-8571BE4FBCA8}"/>
                    </a:ext>
                  </a:extLst>
                </p:cNvPr>
                <p:cNvCxnSpPr/>
                <p:nvPr/>
              </p:nvCxnSpPr>
              <p:spPr bwMode="auto">
                <a:xfrm>
                  <a:off x="4736976" y="4823942"/>
                  <a:ext cx="72008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3F3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36" name="Straight Connector 35">
                  <a:extLst>
                    <a:ext uri="{FF2B5EF4-FFF2-40B4-BE49-F238E27FC236}">
                      <a16:creationId xmlns:a16="http://schemas.microsoft.com/office/drawing/2014/main" id="{A6234E0C-16FE-6942-95A8-0A8121E290E6}"/>
                    </a:ext>
                  </a:extLst>
                </p:cNvPr>
                <p:cNvCxnSpPr/>
                <p:nvPr/>
              </p:nvCxnSpPr>
              <p:spPr bwMode="auto">
                <a:xfrm>
                  <a:off x="5087492" y="5423795"/>
                  <a:ext cx="72008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3F3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37" name="Straight Connector 36">
                  <a:extLst>
                    <a:ext uri="{FF2B5EF4-FFF2-40B4-BE49-F238E27FC236}">
                      <a16:creationId xmlns:a16="http://schemas.microsoft.com/office/drawing/2014/main" id="{81BC90FD-376E-BF4C-9825-DBD4A6DE5744}"/>
                    </a:ext>
                  </a:extLst>
                </p:cNvPr>
                <p:cNvCxnSpPr/>
                <p:nvPr/>
              </p:nvCxnSpPr>
              <p:spPr bwMode="auto">
                <a:xfrm>
                  <a:off x="5807102" y="4221088"/>
                  <a:ext cx="36004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3F3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38" name="Straight Connector 37">
                  <a:extLst>
                    <a:ext uri="{FF2B5EF4-FFF2-40B4-BE49-F238E27FC236}">
                      <a16:creationId xmlns:a16="http://schemas.microsoft.com/office/drawing/2014/main" id="{93669A2E-5BA9-C24C-AB40-6051B0665DED}"/>
                    </a:ext>
                  </a:extLst>
                </p:cNvPr>
                <p:cNvCxnSpPr/>
                <p:nvPr/>
              </p:nvCxnSpPr>
              <p:spPr bwMode="auto">
                <a:xfrm>
                  <a:off x="5449913" y="5423795"/>
                  <a:ext cx="72008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3F3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39" name="Straight Connector 38">
                  <a:extLst>
                    <a:ext uri="{FF2B5EF4-FFF2-40B4-BE49-F238E27FC236}">
                      <a16:creationId xmlns:a16="http://schemas.microsoft.com/office/drawing/2014/main" id="{00F3810A-0B90-AE4B-96BB-77EB0C297B7C}"/>
                    </a:ext>
                  </a:extLst>
                </p:cNvPr>
                <p:cNvCxnSpPr/>
                <p:nvPr/>
              </p:nvCxnSpPr>
              <p:spPr bwMode="auto">
                <a:xfrm>
                  <a:off x="5807102" y="4221088"/>
                  <a:ext cx="360040" cy="602854"/>
                </a:xfrm>
                <a:prstGeom prst="line">
                  <a:avLst/>
                </a:prstGeom>
                <a:solidFill>
                  <a:schemeClr val="accent1"/>
                </a:solidFill>
                <a:ln w="28575" cap="flat" cmpd="sng" algn="ctr">
                  <a:solidFill>
                    <a:srgbClr val="FF3F3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40" name="Straight Connector 39">
                  <a:extLst>
                    <a:ext uri="{FF2B5EF4-FFF2-40B4-BE49-F238E27FC236}">
                      <a16:creationId xmlns:a16="http://schemas.microsoft.com/office/drawing/2014/main" id="{9EC43245-9137-104A-9E06-7C82EA13D153}"/>
                    </a:ext>
                  </a:extLst>
                </p:cNvPr>
                <p:cNvCxnSpPr/>
                <p:nvPr/>
              </p:nvCxnSpPr>
              <p:spPr bwMode="auto">
                <a:xfrm flipH="1">
                  <a:off x="5817096" y="4823942"/>
                  <a:ext cx="350046" cy="597173"/>
                </a:xfrm>
                <a:prstGeom prst="line">
                  <a:avLst/>
                </a:prstGeom>
                <a:solidFill>
                  <a:schemeClr val="accent1"/>
                </a:solidFill>
                <a:ln w="28575" cap="flat" cmpd="sng" algn="ctr">
                  <a:solidFill>
                    <a:srgbClr val="FF3F3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41" name="Straight Connector 40">
                  <a:extLst>
                    <a:ext uri="{FF2B5EF4-FFF2-40B4-BE49-F238E27FC236}">
                      <a16:creationId xmlns:a16="http://schemas.microsoft.com/office/drawing/2014/main" id="{27855032-FF30-2244-9E60-5545111B1A88}"/>
                    </a:ext>
                  </a:extLst>
                </p:cNvPr>
                <p:cNvCxnSpPr/>
                <p:nvPr/>
              </p:nvCxnSpPr>
              <p:spPr bwMode="auto">
                <a:xfrm flipH="1">
                  <a:off x="4737446" y="4225429"/>
                  <a:ext cx="350046" cy="597173"/>
                </a:xfrm>
                <a:prstGeom prst="line">
                  <a:avLst/>
                </a:prstGeom>
                <a:solidFill>
                  <a:schemeClr val="accent1"/>
                </a:solidFill>
                <a:ln w="28575" cap="flat" cmpd="sng" algn="ctr">
                  <a:solidFill>
                    <a:srgbClr val="FF3F3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42" name="Straight Connector 41">
                  <a:extLst>
                    <a:ext uri="{FF2B5EF4-FFF2-40B4-BE49-F238E27FC236}">
                      <a16:creationId xmlns:a16="http://schemas.microsoft.com/office/drawing/2014/main" id="{6CB0532B-5320-6046-9FA6-58506A6BEB42}"/>
                    </a:ext>
                  </a:extLst>
                </p:cNvPr>
                <p:cNvCxnSpPr/>
                <p:nvPr/>
              </p:nvCxnSpPr>
              <p:spPr bwMode="auto">
                <a:xfrm flipH="1">
                  <a:off x="5088633" y="4822602"/>
                  <a:ext cx="350046" cy="597173"/>
                </a:xfrm>
                <a:prstGeom prst="line">
                  <a:avLst/>
                </a:prstGeom>
                <a:solidFill>
                  <a:schemeClr val="accent1"/>
                </a:solidFill>
                <a:ln w="28575" cap="flat" cmpd="sng" algn="ctr">
                  <a:solidFill>
                    <a:srgbClr val="FF3F3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</p:grp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9CCBF062-A635-8D45-BA9C-75DDE1F523B3}"/>
                </a:ext>
              </a:extLst>
            </p:cNvPr>
            <p:cNvCxnSpPr/>
            <p:nvPr/>
          </p:nvCxnSpPr>
          <p:spPr>
            <a:xfrm>
              <a:off x="3552176" y="2187396"/>
              <a:ext cx="487218" cy="0"/>
            </a:xfrm>
            <a:prstGeom prst="line">
              <a:avLst/>
            </a:prstGeom>
            <a:ln w="28575">
              <a:solidFill>
                <a:srgbClr val="63B0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4565C6F6-18F5-1941-AF64-0733B6E5EC56}"/>
                </a:ext>
              </a:extLst>
            </p:cNvPr>
            <p:cNvCxnSpPr/>
            <p:nvPr/>
          </p:nvCxnSpPr>
          <p:spPr>
            <a:xfrm>
              <a:off x="1547664" y="2193444"/>
              <a:ext cx="1002256" cy="0"/>
            </a:xfrm>
            <a:prstGeom prst="line">
              <a:avLst/>
            </a:prstGeom>
            <a:ln w="28575">
              <a:solidFill>
                <a:srgbClr val="63B0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0EEF3185-77E2-C246-9C8A-48ABE082FF2B}"/>
                </a:ext>
              </a:extLst>
            </p:cNvPr>
            <p:cNvCxnSpPr/>
            <p:nvPr/>
          </p:nvCxnSpPr>
          <p:spPr>
            <a:xfrm flipV="1">
              <a:off x="2048792" y="3025497"/>
              <a:ext cx="1002256" cy="3567"/>
            </a:xfrm>
            <a:prstGeom prst="line">
              <a:avLst/>
            </a:prstGeom>
            <a:ln w="28575">
              <a:solidFill>
                <a:srgbClr val="63B0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15E58E2E-5B97-154E-A9B8-C3E4C11942F2}"/>
                </a:ext>
              </a:extLst>
            </p:cNvPr>
            <p:cNvCxnSpPr/>
            <p:nvPr/>
          </p:nvCxnSpPr>
          <p:spPr>
            <a:xfrm>
              <a:off x="2523428" y="3863154"/>
              <a:ext cx="1519934" cy="0"/>
            </a:xfrm>
            <a:prstGeom prst="line">
              <a:avLst/>
            </a:prstGeom>
            <a:ln w="28575">
              <a:solidFill>
                <a:srgbClr val="63B0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366F5BB-4C27-4B4A-9962-9B44208B47ED}"/>
                </a:ext>
              </a:extLst>
            </p:cNvPr>
            <p:cNvCxnSpPr/>
            <p:nvPr/>
          </p:nvCxnSpPr>
          <p:spPr>
            <a:xfrm>
              <a:off x="3538266" y="2193444"/>
              <a:ext cx="505310" cy="835621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ABD1C52B-E0FC-6847-BAA5-C2846F8C3276}"/>
                </a:ext>
              </a:extLst>
            </p:cNvPr>
            <p:cNvCxnSpPr/>
            <p:nvPr/>
          </p:nvCxnSpPr>
          <p:spPr>
            <a:xfrm flipH="1">
              <a:off x="2049448" y="2193444"/>
              <a:ext cx="488804" cy="835621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BE768EC-3EE9-9B44-9D09-0ADC26496A06}"/>
                </a:ext>
              </a:extLst>
            </p:cNvPr>
            <p:cNvCxnSpPr/>
            <p:nvPr/>
          </p:nvCxnSpPr>
          <p:spPr>
            <a:xfrm flipH="1">
              <a:off x="2540730" y="3025497"/>
              <a:ext cx="484740" cy="832056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3C6B53D-69CA-9B46-BA9C-62BBF9ED9383}"/>
                </a:ext>
              </a:extLst>
            </p:cNvPr>
            <p:cNvCxnSpPr/>
            <p:nvPr/>
          </p:nvCxnSpPr>
          <p:spPr>
            <a:xfrm flipH="1">
              <a:off x="3557722" y="3025497"/>
              <a:ext cx="485278" cy="832055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96C02B7C-E0C5-5046-B60D-9F79D3AEE47B}"/>
              </a:ext>
            </a:extLst>
          </p:cNvPr>
          <p:cNvSpPr txBox="1"/>
          <p:nvPr/>
        </p:nvSpPr>
        <p:spPr>
          <a:xfrm>
            <a:off x="2411721" y="6294079"/>
            <a:ext cx="16865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latin typeface="Trebuchet MS" charset="0"/>
                <a:ea typeface="Trebuchet MS" charset="0"/>
                <a:cs typeface="Trebuchet MS" charset="0"/>
              </a:rPr>
              <a:t>CSIP</a:t>
            </a:r>
            <a:endParaRPr lang="ko-KR" altLang="en-US" sz="1400" dirty="0">
              <a:latin typeface="Trebuchet MS" charset="0"/>
              <a:ea typeface="Trebuchet MS" charset="0"/>
              <a:cs typeface="Trebuchet MS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7CEBF46-7DFD-1E42-B460-AB3EA452EDFE}"/>
              </a:ext>
            </a:extLst>
          </p:cNvPr>
          <p:cNvSpPr txBox="1"/>
          <p:nvPr/>
        </p:nvSpPr>
        <p:spPr>
          <a:xfrm>
            <a:off x="6787404" y="4706762"/>
            <a:ext cx="16865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latin typeface="Trebuchet MS" charset="0"/>
                <a:ea typeface="Trebuchet MS" charset="0"/>
                <a:cs typeface="Trebuchet MS" charset="0"/>
              </a:rPr>
              <a:t>JVET-G0156</a:t>
            </a:r>
            <a:endParaRPr lang="ko-KR" altLang="en-US" sz="1400" dirty="0">
              <a:latin typeface="Trebuchet MS" charset="0"/>
              <a:ea typeface="Trebuchet MS" charset="0"/>
              <a:cs typeface="Trebuchet MS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A80E210-902A-F849-B0A5-FADF12FF18A2}"/>
              </a:ext>
            </a:extLst>
          </p:cNvPr>
          <p:cNvSpPr txBox="1"/>
          <p:nvPr/>
        </p:nvSpPr>
        <p:spPr>
          <a:xfrm>
            <a:off x="6816158" y="6550223"/>
            <a:ext cx="16865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latin typeface="Trebuchet MS" charset="0"/>
                <a:ea typeface="Trebuchet MS" charset="0"/>
                <a:cs typeface="Trebuchet MS" charset="0"/>
              </a:rPr>
              <a:t>Proposed</a:t>
            </a:r>
            <a:endParaRPr lang="ko-KR" altLang="en-US" sz="1400" dirty="0">
              <a:latin typeface="Trebuchet MS" charset="0"/>
              <a:ea typeface="Trebuchet MS" charset="0"/>
              <a:cs typeface="Trebuchet MS" charset="0"/>
            </a:endParaRPr>
          </a:p>
        </p:txBody>
      </p:sp>
      <p:graphicFrame>
        <p:nvGraphicFramePr>
          <p:cNvPr id="48" name="Table 47">
            <a:extLst>
              <a:ext uri="{FF2B5EF4-FFF2-40B4-BE49-F238E27FC236}">
                <a16:creationId xmlns:a16="http://schemas.microsoft.com/office/drawing/2014/main" id="{5DE772C1-36D3-F34F-B1F9-2D1ABFFFE8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2342239"/>
              </p:ext>
            </p:extLst>
          </p:nvPr>
        </p:nvGraphicFramePr>
        <p:xfrm>
          <a:off x="6512766" y="1278964"/>
          <a:ext cx="4841032" cy="1371600"/>
        </p:xfrm>
        <a:graphic>
          <a:graphicData uri="http://schemas.openxmlformats.org/drawingml/2006/table">
            <a:tbl>
              <a:tblPr firstRow="1">
                <a:tableStyleId>{72833802-FEF1-4C79-8D5D-14CF1EAF98D9}</a:tableStyleId>
              </a:tblPr>
              <a:tblGrid>
                <a:gridCol w="1534204">
                  <a:extLst>
                    <a:ext uri="{9D8B030D-6E8A-4147-A177-3AD203B41FA5}">
                      <a16:colId xmlns:a16="http://schemas.microsoft.com/office/drawing/2014/main" val="373533891"/>
                    </a:ext>
                  </a:extLst>
                </a:gridCol>
                <a:gridCol w="1102276">
                  <a:extLst>
                    <a:ext uri="{9D8B030D-6E8A-4147-A177-3AD203B41FA5}">
                      <a16:colId xmlns:a16="http://schemas.microsoft.com/office/drawing/2014/main" val="2327417530"/>
                    </a:ext>
                  </a:extLst>
                </a:gridCol>
                <a:gridCol w="1102276">
                  <a:extLst>
                    <a:ext uri="{9D8B030D-6E8A-4147-A177-3AD203B41FA5}">
                      <a16:colId xmlns:a16="http://schemas.microsoft.com/office/drawing/2014/main" val="3689026129"/>
                    </a:ext>
                  </a:extLst>
                </a:gridCol>
                <a:gridCol w="1102276">
                  <a:extLst>
                    <a:ext uri="{9D8B030D-6E8A-4147-A177-3AD203B41FA5}">
                      <a16:colId xmlns:a16="http://schemas.microsoft.com/office/drawing/2014/main" val="3001917231"/>
                    </a:ext>
                  </a:extLst>
                </a:gridCol>
              </a:tblGrid>
              <a:tr h="21447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Trebuchet MS" panose="020B0703020202090204" pitchFamily="34" charset="0"/>
                        </a:rPr>
                        <a:t>Discontinuities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Trebuchet MS" panose="020B0703020202090204" pitchFamily="34" charset="0"/>
                        </a:rPr>
                        <a:t>CISP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Trebuchet MS" panose="020B0703020202090204" pitchFamily="34" charset="0"/>
                        </a:rPr>
                        <a:t>JVET-G0156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Trebuchet MS" panose="020B0703020202090204" pitchFamily="34" charset="0"/>
                        </a:rPr>
                        <a:t>Proposed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9028340"/>
                  </a:ext>
                </a:extLst>
              </a:tr>
              <a:tr h="21447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Trebuchet MS" panose="020B0703020202090204" pitchFamily="34" charset="0"/>
                        </a:rPr>
                        <a:t>Diagonal (D)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Trebuchet MS" panose="020B0703020202090204" pitchFamily="34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Trebuchet MS" panose="020B0703020202090204" pitchFamily="34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Trebuchet MS" panose="020B0703020202090204" pitchFamily="34" charset="0"/>
                        </a:rPr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332119"/>
                  </a:ext>
                </a:extLst>
              </a:tr>
              <a:tr h="21447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Trebuchet MS" panose="020B0703020202090204" pitchFamily="34" charset="0"/>
                        </a:rPr>
                        <a:t>Horizontal (H)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Trebuchet MS" panose="020B0703020202090204" pitchFamily="34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Trebuchet MS" panose="020B0703020202090204" pitchFamily="34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Trebuchet MS" panose="020B0703020202090204" pitchFamily="34" charset="0"/>
                        </a:rPr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2486575"/>
                  </a:ext>
                </a:extLst>
              </a:tr>
              <a:tr h="21447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Trebuchet MS" panose="020B0703020202090204" pitchFamily="34" charset="0"/>
                        </a:rPr>
                        <a:t>Vertical (V)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Trebuchet MS" panose="020B0703020202090204" pitchFamily="34" charset="0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Trebuchet MS" panose="020B0703020202090204" pitchFamily="34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Trebuchet MS" panose="020B0703020202090204" pitchFamily="34" charset="0"/>
                        </a:rPr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4377953"/>
                  </a:ext>
                </a:extLst>
              </a:tr>
              <a:tr h="21447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Trebuchet MS" panose="020B0703020202090204" pitchFamily="34" charset="0"/>
                        </a:rPr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Trebuchet MS" panose="020B0703020202090204" pitchFamily="34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Trebuchet MS" panose="020B0703020202090204" pitchFamily="34" charset="0"/>
                        </a:rPr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Trebuchet MS" panose="020B0703020202090204" pitchFamily="34" charset="0"/>
                        </a:rPr>
                        <a:t>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2166084"/>
                  </a:ext>
                </a:extLst>
              </a:tr>
            </a:tbl>
          </a:graphicData>
        </a:graphic>
      </p:graphicFrame>
      <p:pic>
        <p:nvPicPr>
          <p:cNvPr id="49" name="Picture 48">
            <a:extLst>
              <a:ext uri="{FF2B5EF4-FFF2-40B4-BE49-F238E27FC236}">
                <a16:creationId xmlns:a16="http://schemas.microsoft.com/office/drawing/2014/main" id="{567E7089-163F-0847-9AEB-AC69142493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5522" y="5025832"/>
            <a:ext cx="4504804" cy="1540532"/>
          </a:xfrm>
          <a:prstGeom prst="rect">
            <a:avLst/>
          </a:prstGeom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047CCAA4-4BEF-8140-B2C3-D4A0C9E21B28}"/>
              </a:ext>
            </a:extLst>
          </p:cNvPr>
          <p:cNvGrpSpPr/>
          <p:nvPr/>
        </p:nvGrpSpPr>
        <p:grpSpPr>
          <a:xfrm>
            <a:off x="5407017" y="5009478"/>
            <a:ext cx="4501814" cy="793004"/>
            <a:chOff x="3176836" y="4114085"/>
            <a:chExt cx="5996429" cy="1056284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D5A8A881-FFCD-D047-B2FE-2E936AFFD45C}"/>
                </a:ext>
              </a:extLst>
            </p:cNvPr>
            <p:cNvCxnSpPr>
              <a:cxnSpLocks/>
            </p:cNvCxnSpPr>
            <p:nvPr/>
          </p:nvCxnSpPr>
          <p:spPr>
            <a:xfrm>
              <a:off x="3176836" y="5158902"/>
              <a:ext cx="1196111" cy="0"/>
            </a:xfrm>
            <a:prstGeom prst="line">
              <a:avLst/>
            </a:prstGeom>
            <a:ln w="28575">
              <a:solidFill>
                <a:srgbClr val="63B0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AE8D1928-FA38-8B42-9E09-A46745C01522}"/>
                </a:ext>
              </a:extLst>
            </p:cNvPr>
            <p:cNvCxnSpPr>
              <a:cxnSpLocks/>
            </p:cNvCxnSpPr>
            <p:nvPr/>
          </p:nvCxnSpPr>
          <p:spPr>
            <a:xfrm>
              <a:off x="3788917" y="4125552"/>
              <a:ext cx="584030" cy="1033350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41FA4BE-698D-4842-9C1A-FECDC33447C3}"/>
                </a:ext>
              </a:extLst>
            </p:cNvPr>
            <p:cNvCxnSpPr>
              <a:cxnSpLocks/>
            </p:cNvCxnSpPr>
            <p:nvPr/>
          </p:nvCxnSpPr>
          <p:spPr>
            <a:xfrm>
              <a:off x="6175050" y="4117907"/>
              <a:ext cx="584030" cy="1033350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68B56DB6-DC48-8F44-AEA0-0B9A7BB9C70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561045" y="4114085"/>
              <a:ext cx="614005" cy="1044817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82D96146-207B-EF4D-902C-1BF03B53926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61045" y="5151258"/>
              <a:ext cx="3612220" cy="7644"/>
            </a:xfrm>
            <a:prstGeom prst="line">
              <a:avLst/>
            </a:prstGeom>
            <a:ln w="28575">
              <a:solidFill>
                <a:srgbClr val="63B0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1C034BD-E7FB-BC47-B230-24C068C1D2C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956909" y="4125552"/>
              <a:ext cx="614005" cy="1044817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4CC932A-2C20-434B-84AC-365389C0C823}"/>
                </a:ext>
              </a:extLst>
            </p:cNvPr>
            <p:cNvCxnSpPr>
              <a:cxnSpLocks/>
            </p:cNvCxnSpPr>
            <p:nvPr/>
          </p:nvCxnSpPr>
          <p:spPr>
            <a:xfrm>
              <a:off x="6175050" y="4125552"/>
              <a:ext cx="0" cy="1033350"/>
            </a:xfrm>
            <a:prstGeom prst="line">
              <a:avLst/>
            </a:prstGeom>
            <a:ln w="28575">
              <a:solidFill>
                <a:srgbClr val="00A2E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882950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Test condition</a:t>
            </a:r>
          </a:p>
          <a:p>
            <a:pPr lvl="1"/>
            <a:r>
              <a:rPr lang="en-US" dirty="0"/>
              <a:t>JVET common test conditions</a:t>
            </a:r>
          </a:p>
          <a:p>
            <a:pPr lvl="1"/>
            <a:r>
              <a:rPr lang="en-US" dirty="0"/>
              <a:t>Reference software: HM-16.16 and 360Lib-5.0</a:t>
            </a:r>
          </a:p>
          <a:p>
            <a:pPr lvl="1"/>
            <a:r>
              <a:rPr lang="en-US" dirty="0"/>
              <a:t>Encoding configuration: Random access</a:t>
            </a:r>
          </a:p>
          <a:p>
            <a:pPr lvl="1"/>
            <a:r>
              <a:rPr lang="en-US" dirty="0"/>
              <a:t>Test sequences: </a:t>
            </a:r>
            <a:r>
              <a:rPr lang="en-US" b="1" dirty="0"/>
              <a:t>JVET common test sequences</a:t>
            </a:r>
          </a:p>
          <a:p>
            <a:r>
              <a:rPr lang="en-US" dirty="0"/>
              <a:t>The proposed method can achieve 0.6% BD-rate gain in terms of end-to-end performance (E2E WS-PSNR)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CBBAFB1-A1BA-4248-8869-2E977E53ABE0}" type="slidenum">
              <a:rPr lang="en-US" smtClean="0"/>
              <a:t>8</a:t>
            </a:fld>
            <a:endParaRPr lang="en-US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15207E3-33FA-DE4E-BB33-85F5795398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1543368"/>
              </p:ext>
            </p:extLst>
          </p:nvPr>
        </p:nvGraphicFramePr>
        <p:xfrm>
          <a:off x="2749550" y="3897836"/>
          <a:ext cx="6692900" cy="1508760"/>
        </p:xfrm>
        <a:graphic>
          <a:graphicData uri="http://schemas.openxmlformats.org/drawingml/2006/table">
            <a:tbl>
              <a:tblPr firstRow="1" firstCol="1" bandRow="1"/>
              <a:tblGrid>
                <a:gridCol w="695960">
                  <a:extLst>
                    <a:ext uri="{9D8B030D-6E8A-4147-A177-3AD203B41FA5}">
                      <a16:colId xmlns:a16="http://schemas.microsoft.com/office/drawing/2014/main" val="823346971"/>
                    </a:ext>
                  </a:extLst>
                </a:gridCol>
                <a:gridCol w="1198880">
                  <a:extLst>
                    <a:ext uri="{9D8B030D-6E8A-4147-A177-3AD203B41FA5}">
                      <a16:colId xmlns:a16="http://schemas.microsoft.com/office/drawing/2014/main" val="3683226896"/>
                    </a:ext>
                  </a:extLst>
                </a:gridCol>
                <a:gridCol w="1199515">
                  <a:extLst>
                    <a:ext uri="{9D8B030D-6E8A-4147-A177-3AD203B41FA5}">
                      <a16:colId xmlns:a16="http://schemas.microsoft.com/office/drawing/2014/main" val="1759370561"/>
                    </a:ext>
                  </a:extLst>
                </a:gridCol>
                <a:gridCol w="1199515">
                  <a:extLst>
                    <a:ext uri="{9D8B030D-6E8A-4147-A177-3AD203B41FA5}">
                      <a16:colId xmlns:a16="http://schemas.microsoft.com/office/drawing/2014/main" val="3495222207"/>
                    </a:ext>
                  </a:extLst>
                </a:gridCol>
                <a:gridCol w="1199515">
                  <a:extLst>
                    <a:ext uri="{9D8B030D-6E8A-4147-A177-3AD203B41FA5}">
                      <a16:colId xmlns:a16="http://schemas.microsoft.com/office/drawing/2014/main" val="3347017874"/>
                    </a:ext>
                  </a:extLst>
                </a:gridCol>
                <a:gridCol w="1199515">
                  <a:extLst>
                    <a:ext uri="{9D8B030D-6E8A-4147-A177-3AD203B41FA5}">
                      <a16:colId xmlns:a16="http://schemas.microsoft.com/office/drawing/2014/main" val="1047328070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Anchor: </a:t>
                      </a:r>
                      <a:r>
                        <a:rPr lang="en-CA" sz="1100" b="1" dirty="0">
                          <a:solidFill>
                            <a:srgbClr val="C10A1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PERP</a:t>
                      </a:r>
                      <a:endParaRPr lang="en-US" sz="1100" dirty="0">
                        <a:solidFill>
                          <a:srgbClr val="C10A1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E2E S-PSNR 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E2E WS-PSNR 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CL WS-PSNR 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CL S-PSNR 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8629559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CISP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8K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-7.4%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-7.5%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562700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2.5%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6308828"/>
                  </a:ext>
                </a:extLst>
              </a:tr>
              <a:tr h="1422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-1.7%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-1.8%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811498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-3.1%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-3.3%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2.3%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2.0%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5558073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Proposed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8K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-8.4%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-3.5%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-0.7%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193028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3.2%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5.5%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378062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-3.4%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-3.5%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-0.7%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009424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-3.7%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-3.8%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1.5%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3863176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090A63A-ECB0-E746-AE72-0646D5DA78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8551952"/>
              </p:ext>
            </p:extLst>
          </p:nvPr>
        </p:nvGraphicFramePr>
        <p:xfrm>
          <a:off x="2749550" y="5646469"/>
          <a:ext cx="6692900" cy="838200"/>
        </p:xfrm>
        <a:graphic>
          <a:graphicData uri="http://schemas.openxmlformats.org/drawingml/2006/table">
            <a:tbl>
              <a:tblPr firstRow="1" firstCol="1" bandRow="1"/>
              <a:tblGrid>
                <a:gridCol w="695960">
                  <a:extLst>
                    <a:ext uri="{9D8B030D-6E8A-4147-A177-3AD203B41FA5}">
                      <a16:colId xmlns:a16="http://schemas.microsoft.com/office/drawing/2014/main" val="4134876469"/>
                    </a:ext>
                  </a:extLst>
                </a:gridCol>
                <a:gridCol w="1198880">
                  <a:extLst>
                    <a:ext uri="{9D8B030D-6E8A-4147-A177-3AD203B41FA5}">
                      <a16:colId xmlns:a16="http://schemas.microsoft.com/office/drawing/2014/main" val="4134299768"/>
                    </a:ext>
                  </a:extLst>
                </a:gridCol>
                <a:gridCol w="1199515">
                  <a:extLst>
                    <a:ext uri="{9D8B030D-6E8A-4147-A177-3AD203B41FA5}">
                      <a16:colId xmlns:a16="http://schemas.microsoft.com/office/drawing/2014/main" val="3633068373"/>
                    </a:ext>
                  </a:extLst>
                </a:gridCol>
                <a:gridCol w="1199515">
                  <a:extLst>
                    <a:ext uri="{9D8B030D-6E8A-4147-A177-3AD203B41FA5}">
                      <a16:colId xmlns:a16="http://schemas.microsoft.com/office/drawing/2014/main" val="962590246"/>
                    </a:ext>
                  </a:extLst>
                </a:gridCol>
                <a:gridCol w="1199515">
                  <a:extLst>
                    <a:ext uri="{9D8B030D-6E8A-4147-A177-3AD203B41FA5}">
                      <a16:colId xmlns:a16="http://schemas.microsoft.com/office/drawing/2014/main" val="2173909539"/>
                    </a:ext>
                  </a:extLst>
                </a:gridCol>
                <a:gridCol w="1199515">
                  <a:extLst>
                    <a:ext uri="{9D8B030D-6E8A-4147-A177-3AD203B41FA5}">
                      <a16:colId xmlns:a16="http://schemas.microsoft.com/office/drawing/2014/main" val="3017306979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Anchor: </a:t>
                      </a:r>
                      <a:r>
                        <a:rPr lang="en-CA" sz="1100" b="1" dirty="0">
                          <a:solidFill>
                            <a:srgbClr val="C10A1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CISP</a:t>
                      </a:r>
                      <a:endParaRPr lang="en-US" sz="1100" dirty="0">
                        <a:solidFill>
                          <a:srgbClr val="C10A1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E2E S-PSNR 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E2E WS-PSNR 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CL WS-PSNR 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CL S-PSNR 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1652061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Proposed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8K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-1.0%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-1.0%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-0.5%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-1.1%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664635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1.0%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1.0%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1037565"/>
                  </a:ext>
                </a:extLst>
              </a:tr>
              <a:tr h="1422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-1.8%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-1.7%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-1.6%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-2.1%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908018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-0.6%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-0.6%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-0.6%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1996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62191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Test condition</a:t>
            </a:r>
          </a:p>
          <a:p>
            <a:pPr lvl="1"/>
            <a:r>
              <a:rPr lang="en-US" dirty="0"/>
              <a:t>JVET common test conditions</a:t>
            </a:r>
          </a:p>
          <a:p>
            <a:pPr lvl="1"/>
            <a:r>
              <a:rPr lang="en-US" dirty="0"/>
              <a:t>Reference software: HM-16.16 and 360Lib-5.0</a:t>
            </a:r>
          </a:p>
          <a:p>
            <a:pPr lvl="1"/>
            <a:r>
              <a:rPr lang="en-US" dirty="0"/>
              <a:t>Encoding configuration: Random access</a:t>
            </a:r>
          </a:p>
          <a:p>
            <a:pPr lvl="1"/>
            <a:r>
              <a:rPr lang="en-US" dirty="0"/>
              <a:t>Test sequences: </a:t>
            </a:r>
            <a:r>
              <a:rPr lang="en-US" b="1" dirty="0"/>
              <a:t>Five </a:t>
            </a:r>
            <a:r>
              <a:rPr lang="en-US" b="1" dirty="0" err="1"/>
              <a:t>CfP</a:t>
            </a:r>
            <a:r>
              <a:rPr lang="en-US" b="1" dirty="0"/>
              <a:t> test sequences</a:t>
            </a:r>
          </a:p>
          <a:p>
            <a:r>
              <a:rPr lang="en-US" dirty="0"/>
              <a:t>The proposed method can achieve 0.6% BD-rate gain in terms of end-to-end performance (E2E WS-PSNR)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CBBAFB1-A1BA-4248-8869-2E977E53ABE0}" type="slidenum">
              <a:rPr lang="en-US" smtClean="0"/>
              <a:t>9</a:t>
            </a:fld>
            <a:endParaRPr lang="en-US"/>
          </a:p>
        </p:txBody>
      </p:sp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11E2F3FA-D166-4598-A4C1-B1B63D1F381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847285" y="4439182"/>
          <a:ext cx="6497429" cy="1977654"/>
        </p:xfrm>
        <a:graphic>
          <a:graphicData uri="http://schemas.openxmlformats.org/drawingml/2006/table">
            <a:tbl>
              <a:tblPr/>
              <a:tblGrid>
                <a:gridCol w="744933">
                  <a:extLst>
                    <a:ext uri="{9D8B030D-6E8A-4147-A177-3AD203B41FA5}">
                      <a16:colId xmlns:a16="http://schemas.microsoft.com/office/drawing/2014/main" val="1434427990"/>
                    </a:ext>
                  </a:extLst>
                </a:gridCol>
                <a:gridCol w="1581706">
                  <a:extLst>
                    <a:ext uri="{9D8B030D-6E8A-4147-A177-3AD203B41FA5}">
                      <a16:colId xmlns:a16="http://schemas.microsoft.com/office/drawing/2014/main" val="800653281"/>
                    </a:ext>
                  </a:extLst>
                </a:gridCol>
                <a:gridCol w="999252">
                  <a:extLst>
                    <a:ext uri="{9D8B030D-6E8A-4147-A177-3AD203B41FA5}">
                      <a16:colId xmlns:a16="http://schemas.microsoft.com/office/drawing/2014/main" val="2214203594"/>
                    </a:ext>
                  </a:extLst>
                </a:gridCol>
                <a:gridCol w="999252">
                  <a:extLst>
                    <a:ext uri="{9D8B030D-6E8A-4147-A177-3AD203B41FA5}">
                      <a16:colId xmlns:a16="http://schemas.microsoft.com/office/drawing/2014/main" val="2081647987"/>
                    </a:ext>
                  </a:extLst>
                </a:gridCol>
                <a:gridCol w="1086143">
                  <a:extLst>
                    <a:ext uri="{9D8B030D-6E8A-4147-A177-3AD203B41FA5}">
                      <a16:colId xmlns:a16="http://schemas.microsoft.com/office/drawing/2014/main" val="562392599"/>
                    </a:ext>
                  </a:extLst>
                </a:gridCol>
                <a:gridCol w="1086143">
                  <a:extLst>
                    <a:ext uri="{9D8B030D-6E8A-4147-A177-3AD203B41FA5}">
                      <a16:colId xmlns:a16="http://schemas.microsoft.com/office/drawing/2014/main" val="286087525"/>
                    </a:ext>
                  </a:extLst>
                </a:gridCol>
              </a:tblGrid>
              <a:tr h="457044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Anchor: CISP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E2E</a:t>
                      </a:r>
                    </a:p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SPSNR-NN 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E2E</a:t>
                      </a:r>
                    </a:p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WS-PSNR 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C-WS-PSNR</a:t>
                      </a:r>
                    </a:p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C-S-PSNR-NN 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6845825"/>
                  </a:ext>
                </a:extLst>
              </a:tr>
              <a:tr h="253435"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Trolley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7262733"/>
                  </a:ext>
                </a:extLst>
              </a:tr>
              <a:tr h="25343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Chairlift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8428846"/>
                  </a:ext>
                </a:extLst>
              </a:tr>
              <a:tr h="25343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KiteFlite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9957066"/>
                  </a:ext>
                </a:extLst>
              </a:tr>
              <a:tr h="25343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Harbor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0827621"/>
                  </a:ext>
                </a:extLst>
              </a:tr>
              <a:tr h="2534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Balboa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1745647"/>
                  </a:ext>
                </a:extLst>
              </a:tr>
              <a:tr h="253435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70875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1987300"/>
      </p:ext>
    </p:extLst>
  </p:cSld>
  <p:clrMapOvr>
    <a:masterClrMapping/>
  </p:clrMapOvr>
</p:sld>
</file>

<file path=ppt/theme/theme1.xml><?xml version="1.0" encoding="utf-8"?>
<a:theme xmlns:a="http://schemas.openxmlformats.org/drawingml/2006/main" name="DI-WIDE">
  <a:themeElements>
    <a:clrScheme name="DI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C0091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-WIDE" id="{08173671-A95F-1348-8009-04B67941F7F7}" vid="{3E5CEF02-C2DD-594D-976C-C87DA5C3893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DI-WIDE</Template>
  <TotalTime>1386</TotalTime>
  <Words>712</Words>
  <Application>Microsoft Macintosh PowerPoint</Application>
  <PresentationFormat>Widescreen</PresentationFormat>
  <Paragraphs>217</Paragraphs>
  <Slides>11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Malgun Gothic</vt:lpstr>
      <vt:lpstr>Malgun Gothic</vt:lpstr>
      <vt:lpstr>Arial</vt:lpstr>
      <vt:lpstr>Calibri</vt:lpstr>
      <vt:lpstr>Times New Roman</vt:lpstr>
      <vt:lpstr>Trebuchet MS</vt:lpstr>
      <vt:lpstr>Tw Cen MT</vt:lpstr>
      <vt:lpstr>Wingdings</vt:lpstr>
      <vt:lpstr>DI-WIDE</vt:lpstr>
      <vt:lpstr>Visio.Drawing.11</vt:lpstr>
      <vt:lpstr>[JVET-I0024] Efficient frame packing method for Icosahedral Projection (ISP)</vt:lpstr>
      <vt:lpstr>Backgrounds</vt:lpstr>
      <vt:lpstr>Backgrounds</vt:lpstr>
      <vt:lpstr>Proposed method</vt:lpstr>
      <vt:lpstr>Proposed method</vt:lpstr>
      <vt:lpstr>Proposed method</vt:lpstr>
      <vt:lpstr>Comparison of discontinuities</vt:lpstr>
      <vt:lpstr>Experimental results</vt:lpstr>
      <vt:lpstr>Experimental results</vt:lpstr>
      <vt:lpstr>Conclusion</vt:lpstr>
      <vt:lpstr>End of presentation</vt:lpstr>
    </vt:vector>
  </TitlesOfParts>
  <Company/>
  <LinksUpToDate>false</LinksUpToDate>
  <SharedDoc>false</SharedDoc>
  <HyperlinksChanged>false</HyperlinksChanged>
  <AppVersion>16.0009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[JVET-I0024] Efficient frame packing method for Icosahedral Projection (ISP)</dc:title>
  <dc:creator>Yongjo Ahn</dc:creator>
  <cp:lastModifiedBy>Yongjo Ahn</cp:lastModifiedBy>
  <cp:revision>36</cp:revision>
  <dcterms:created xsi:type="dcterms:W3CDTF">2018-01-15T07:03:59Z</dcterms:created>
  <dcterms:modified xsi:type="dcterms:W3CDTF">2018-01-20T11:29:47Z</dcterms:modified>
</cp:coreProperties>
</file>