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1"/>
  </p:notesMasterIdLst>
  <p:sldIdLst>
    <p:sldId id="256" r:id="rId2"/>
    <p:sldId id="257" r:id="rId3"/>
    <p:sldId id="260" r:id="rId4"/>
    <p:sldId id="263" r:id="rId5"/>
    <p:sldId id="265" r:id="rId6"/>
    <p:sldId id="264" r:id="rId7"/>
    <p:sldId id="262" r:id="rId8"/>
    <p:sldId id="258" r:id="rId9"/>
    <p:sldId id="259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109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31"/>
    <p:restoredTop sz="95723"/>
  </p:normalViewPr>
  <p:slideViewPr>
    <p:cSldViewPr snapToGrid="0" snapToObjects="1">
      <p:cViewPr varScale="1">
        <p:scale>
          <a:sx n="110" d="100"/>
          <a:sy n="110" d="100"/>
        </p:scale>
        <p:origin x="28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28DDA6-E95E-3347-9E15-0E9E80C9D401}" type="datetimeFigureOut">
              <a:rPr lang="en-US" smtClean="0"/>
              <a:t>1/20/2018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5F9559-8868-C847-BF48-780F8C76A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0391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F9559-8868-C847-BF48-780F8C76A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817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F9559-8868-C847-BF48-780F8C76AA8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4416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 latinLnBrk="0">
              <a:defRPr sz="6000" b="1"/>
            </a:lvl1pPr>
          </a:lstStyle>
          <a:p>
            <a:r>
              <a:rPr lang="en-US" altLang="ko-KR"/>
              <a:t>Click to edit Master title style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821068"/>
            <a:ext cx="9144000" cy="1436732"/>
          </a:xfrm>
        </p:spPr>
        <p:txBody>
          <a:bodyPr/>
          <a:lstStyle>
            <a:lvl1pPr marL="0" indent="0" algn="ctr" latinLnBrk="0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ko-KR"/>
              <a:t>Click to edit Master subtitle style</a:t>
            </a:r>
            <a:endParaRPr lang="ko-KR" altLang="en-US" dirty="0"/>
          </a:p>
        </p:txBody>
      </p:sp>
      <p:sp>
        <p:nvSpPr>
          <p:cNvPr id="7" name="직사각형 6"/>
          <p:cNvSpPr/>
          <p:nvPr/>
        </p:nvSpPr>
        <p:spPr>
          <a:xfrm>
            <a:off x="1527047" y="3509241"/>
            <a:ext cx="9140953" cy="45719"/>
          </a:xfrm>
          <a:prstGeom prst="rect">
            <a:avLst/>
          </a:prstGeom>
          <a:gradFill>
            <a:gsLst>
              <a:gs pos="0">
                <a:srgbClr val="C10A11"/>
              </a:gs>
              <a:gs pos="100000">
                <a:srgbClr val="ECB6B6"/>
              </a:gs>
              <a:gs pos="100000">
                <a:srgbClr val="ECB6B6"/>
              </a:gs>
              <a:gs pos="100000">
                <a:srgbClr val="F1CFC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/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FBABB210-FDD0-6F47-B9AB-594354BC2A1E}" type="slidenum">
              <a:rPr lang="en-US" smtClean="0"/>
              <a:t>‹#›</a:t>
            </a:fld>
            <a:endParaRPr lang="en-US"/>
          </a:p>
        </p:txBody>
      </p:sp>
    </p:spTree>
    <p:extLst/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FBABB210-FDD0-6F47-B9AB-594354BC2A1E}" type="slidenum">
              <a:rPr lang="en-US" smtClean="0"/>
              <a:t>‹#›</a:t>
            </a:fld>
            <a:endParaRPr lang="en-US"/>
          </a:p>
        </p:txBody>
      </p:sp>
    </p:spTree>
    <p:extLst/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73966"/>
          </a:xfrm>
        </p:spPr>
        <p:txBody>
          <a:bodyPr>
            <a:normAutofit/>
          </a:bodyPr>
          <a:lstStyle>
            <a:lvl1pPr>
              <a:defRPr sz="3000" b="1"/>
            </a:lvl1pPr>
          </a:lstStyle>
          <a:p>
            <a:r>
              <a:rPr lang="en-US" altLang="ko-KR"/>
              <a:t>Click to edit Master title style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38200" y="1278965"/>
            <a:ext cx="10515600" cy="4897998"/>
          </a:xfrm>
        </p:spPr>
        <p:txBody>
          <a:bodyPr>
            <a:normAutofit/>
          </a:bodyPr>
          <a:lstStyle>
            <a:lvl1pPr marL="228600" indent="-228600">
              <a:buFont typeface="Wingdings" panose="05000000000000000000" pitchFamily="2" charset="2"/>
              <a:buChar char="§"/>
              <a:defRPr sz="2400"/>
            </a:lvl1pPr>
            <a:lvl2pPr marL="685800" indent="-228600">
              <a:buFont typeface="맑은 고딕" panose="020B0503020000020004" pitchFamily="50" charset="-127"/>
              <a:buChar char="–"/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 dirty="0"/>
          </a:p>
        </p:txBody>
      </p:sp>
      <p:sp>
        <p:nvSpPr>
          <p:cNvPr id="8" name="직사각형 7"/>
          <p:cNvSpPr/>
          <p:nvPr/>
        </p:nvSpPr>
        <p:spPr>
          <a:xfrm>
            <a:off x="838200" y="983464"/>
            <a:ext cx="10515600" cy="55628"/>
          </a:xfrm>
          <a:prstGeom prst="rect">
            <a:avLst/>
          </a:prstGeom>
          <a:gradFill>
            <a:gsLst>
              <a:gs pos="0">
                <a:srgbClr val="C10A11"/>
              </a:gs>
              <a:gs pos="100000">
                <a:srgbClr val="ECB6B6"/>
              </a:gs>
              <a:gs pos="100000">
                <a:srgbClr val="ECB6B6"/>
              </a:gs>
              <a:gs pos="100000">
                <a:srgbClr val="F1CFC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FBABB210-FDD0-6F47-B9AB-594354BC2A1E}" type="slidenum">
              <a:rPr lang="en-US" smtClean="0"/>
              <a:t>‹#›</a:t>
            </a:fld>
            <a:endParaRPr lang="en-US"/>
          </a:p>
        </p:txBody>
      </p:sp>
    </p:spTree>
    <p:extLst/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 b="1" cap="small" baseline="0"/>
            </a:lvl1pPr>
          </a:lstStyle>
          <a:p>
            <a:r>
              <a:rPr lang="en-US" altLang="ko-KR"/>
              <a:t>Click to edit Master title style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 cap="sm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831850" y="4534661"/>
            <a:ext cx="10515600" cy="55628"/>
          </a:xfrm>
          <a:prstGeom prst="rect">
            <a:avLst/>
          </a:prstGeom>
          <a:gradFill>
            <a:gsLst>
              <a:gs pos="0">
                <a:srgbClr val="C10A11"/>
              </a:gs>
              <a:gs pos="100000">
                <a:srgbClr val="ECB6B6"/>
              </a:gs>
              <a:gs pos="100000">
                <a:srgbClr val="ECB6B6"/>
              </a:gs>
              <a:gs pos="100000">
                <a:srgbClr val="F1CFC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/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278965"/>
            <a:ext cx="5181600" cy="4897998"/>
          </a:xfrm>
        </p:spPr>
        <p:txBody>
          <a:bodyPr>
            <a:normAutofit/>
          </a:bodyPr>
          <a:lstStyle>
            <a:lvl1pPr marL="228600" indent="-228600">
              <a:buFont typeface="Wingdings" panose="05000000000000000000" pitchFamily="2" charset="2"/>
              <a:buChar char="§"/>
              <a:defRPr sz="2400"/>
            </a:lvl1pPr>
            <a:lvl2pPr marL="685800" indent="-228600">
              <a:buFont typeface="맑은 고딕" panose="020B0503020000020004" pitchFamily="50" charset="-127"/>
              <a:buChar char="–"/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 dirty="0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278965"/>
            <a:ext cx="5181600" cy="4897998"/>
          </a:xfrm>
        </p:spPr>
        <p:txBody>
          <a:bodyPr>
            <a:normAutofit/>
          </a:bodyPr>
          <a:lstStyle>
            <a:lvl1pPr marL="228600" indent="-228600">
              <a:buFont typeface="Wingdings" panose="05000000000000000000" pitchFamily="2" charset="2"/>
              <a:buChar char="§"/>
              <a:defRPr sz="2400"/>
            </a:lvl1pPr>
            <a:lvl2pPr marL="685800" indent="-228600">
              <a:buFont typeface="맑은 고딕" panose="020B0503020000020004" pitchFamily="50" charset="-127"/>
              <a:buChar char="–"/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 dirty="0"/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73966"/>
          </a:xfrm>
        </p:spPr>
        <p:txBody>
          <a:bodyPr>
            <a:normAutofit/>
          </a:bodyPr>
          <a:lstStyle>
            <a:lvl1pPr>
              <a:defRPr sz="3000" b="1"/>
            </a:lvl1pPr>
          </a:lstStyle>
          <a:p>
            <a:r>
              <a:rPr lang="en-US" altLang="ko-KR"/>
              <a:t>Click to edit Master title style</a:t>
            </a:r>
            <a:endParaRPr lang="ko-KR" altLang="en-US" dirty="0"/>
          </a:p>
        </p:txBody>
      </p:sp>
      <p:sp>
        <p:nvSpPr>
          <p:cNvPr id="11" name="직사각형 10"/>
          <p:cNvSpPr/>
          <p:nvPr/>
        </p:nvSpPr>
        <p:spPr>
          <a:xfrm>
            <a:off x="838200" y="983464"/>
            <a:ext cx="10515600" cy="55628"/>
          </a:xfrm>
          <a:prstGeom prst="rect">
            <a:avLst/>
          </a:prstGeom>
          <a:gradFill>
            <a:gsLst>
              <a:gs pos="0">
                <a:srgbClr val="C10A11"/>
              </a:gs>
              <a:gs pos="100000">
                <a:srgbClr val="ECB6B6"/>
              </a:gs>
              <a:gs pos="100000">
                <a:srgbClr val="ECB6B6"/>
              </a:gs>
              <a:gs pos="100000">
                <a:srgbClr val="F1CFC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FBABB210-FDD0-6F47-B9AB-594354BC2A1E}" type="slidenum">
              <a:rPr lang="en-US" smtClean="0"/>
              <a:t>‹#›</a:t>
            </a:fld>
            <a:endParaRPr lang="en-US"/>
          </a:p>
        </p:txBody>
      </p:sp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10" name="슬라이드 번호 개체 틀 5"/>
          <p:cNvSpPr>
            <a:spLocks noGrp="1"/>
          </p:cNvSpPr>
          <p:nvPr>
            <p:ph type="sldNum" sz="quarter" idx="10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FBABB210-FDD0-6F47-B9AB-594354BC2A1E}" type="slidenum">
              <a:rPr lang="en-US" smtClean="0"/>
              <a:t>‹#›</a:t>
            </a:fld>
            <a:endParaRPr lang="en-US"/>
          </a:p>
        </p:txBody>
      </p:sp>
    </p:spTree>
    <p:extLst/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FBABB210-FDD0-6F47-B9AB-594354BC2A1E}" type="slidenum">
              <a:rPr lang="en-US" smtClean="0"/>
              <a:t>‹#›</a:t>
            </a:fld>
            <a:endParaRPr lang="en-US"/>
          </a:p>
        </p:txBody>
      </p:sp>
    </p:spTree>
    <p:extLst/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FBABB210-FDD0-6F47-B9AB-594354BC2A1E}" type="slidenum">
              <a:rPr lang="en-US" smtClean="0"/>
              <a:t>‹#›</a:t>
            </a:fld>
            <a:endParaRPr lang="en-US"/>
          </a:p>
        </p:txBody>
      </p:sp>
    </p:spTree>
    <p:extLst/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8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FBABB210-FDD0-6F47-B9AB-594354BC2A1E}" type="slidenum">
              <a:rPr lang="en-US" smtClean="0"/>
              <a:t>‹#›</a:t>
            </a:fld>
            <a:endParaRPr lang="en-US"/>
          </a:p>
        </p:txBody>
      </p:sp>
    </p:spTree>
    <p:extLst/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Drag picture to placeholder or click icon to add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8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FBABB210-FDD0-6F47-B9AB-594354BC2A1E}" type="slidenum">
              <a:rPr lang="en-US" smtClean="0"/>
              <a:t>‹#›</a:t>
            </a:fld>
            <a:endParaRPr lang="en-US"/>
          </a:p>
        </p:txBody>
      </p:sp>
    </p:spTree>
    <p:extLst/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tif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pic>
        <p:nvPicPr>
          <p:cNvPr id="9" name="그림 7">
            <a:extLst>
              <a:ext uri="{FF2B5EF4-FFF2-40B4-BE49-F238E27FC236}">
                <a16:creationId xmlns:a16="http://schemas.microsoft.com/office/drawing/2014/main" id="{474FE793-12F0-4CF2-9447-06A6793B772C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55" b="28814"/>
          <a:stretch/>
        </p:blipFill>
        <p:spPr>
          <a:xfrm>
            <a:off x="10517993" y="0"/>
            <a:ext cx="1514453" cy="64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CE4D81B-5947-44F5-8AE2-1A001E445B78}"/>
              </a:ext>
            </a:extLst>
          </p:cNvPr>
          <p:cNvSpPr txBox="1"/>
          <p:nvPr/>
        </p:nvSpPr>
        <p:spPr>
          <a:xfrm>
            <a:off x="105296" y="6484670"/>
            <a:ext cx="39189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i="1" dirty="0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rPr>
              <a:t>DIGITAL INSIGHTS INC., MULTIMEDIA SYSTEMS &amp; IPRS</a:t>
            </a:r>
            <a:endParaRPr lang="ko-KR" altLang="en-US" sz="1400" b="1" i="1" dirty="0">
              <a:solidFill>
                <a:schemeClr val="bg1">
                  <a:lumMod val="75000"/>
                </a:schemeClr>
              </a:solidFill>
              <a:latin typeface="Tw Cen MT" panose="020B0602020104020603" pitchFamily="34" charset="0"/>
            </a:endParaRPr>
          </a:p>
        </p:txBody>
      </p:sp>
      <p:sp>
        <p:nvSpPr>
          <p:cNvPr id="11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FBABB210-FDD0-6F47-B9AB-594354BC2A1E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그림 29" descr="ui_3_03.jpg">
            <a:extLst>
              <a:ext uri="{FF2B5EF4-FFF2-40B4-BE49-F238E27FC236}">
                <a16:creationId xmlns:a16="http://schemas.microsoft.com/office/drawing/2014/main" id="{981C409E-F980-2C48-9A90-EF0DB5CEB97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 cstate="print"/>
          <a:srcRect r="80403"/>
          <a:stretch/>
        </p:blipFill>
        <p:spPr bwMode="auto">
          <a:xfrm>
            <a:off x="9774412" y="10167"/>
            <a:ext cx="631370" cy="644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53150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Trebuchet MS" charset="0"/>
          <a:ea typeface="Trebuchet MS" charset="0"/>
          <a:cs typeface="Trebuchet MS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rebuchet MS" charset="0"/>
          <a:ea typeface="Trebuchet MS" charset="0"/>
          <a:cs typeface="Trebuchet MS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Trebuchet MS" charset="0"/>
          <a:ea typeface="Trebuchet MS" charset="0"/>
          <a:cs typeface="Trebuchet MS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Trebuchet MS" charset="0"/>
          <a:ea typeface="Trebuchet MS" charset="0"/>
          <a:cs typeface="Trebuchet MS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rebuchet MS" charset="0"/>
          <a:ea typeface="Trebuchet MS" charset="0"/>
          <a:cs typeface="Trebuchet MS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rebuchet MS" charset="0"/>
          <a:ea typeface="Trebuchet MS" charset="0"/>
          <a:cs typeface="Trebuchet MS" charset="0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/>
              <a:t>[JVET-I0023]</a:t>
            </a:r>
            <a:br>
              <a:rPr lang="en-US" sz="3600" dirty="0"/>
            </a:br>
            <a:r>
              <a:rPr lang="en-US" sz="3600" dirty="0"/>
              <a:t>Methods of padding inactive regions for segmented sphere projection (SSP)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en-US" dirty="0"/>
              <a:t>Yong-</a:t>
            </a:r>
            <a:r>
              <a:rPr lang="en-US" dirty="0" err="1"/>
              <a:t>Uk</a:t>
            </a:r>
            <a:r>
              <a:rPr lang="en-US" dirty="0"/>
              <a:t> Yoon, Do-</a:t>
            </a:r>
            <a:r>
              <a:rPr lang="en-US" dirty="0" err="1"/>
              <a:t>Hyeon</a:t>
            </a:r>
            <a:r>
              <a:rPr lang="en-US" dirty="0"/>
              <a:t> Park, Jae-</a:t>
            </a:r>
            <a:r>
              <a:rPr lang="en-US" dirty="0" err="1"/>
              <a:t>Gon</a:t>
            </a:r>
            <a:r>
              <a:rPr lang="en-US" dirty="0"/>
              <a:t> Kim (KAU), </a:t>
            </a:r>
          </a:p>
          <a:p>
            <a:pPr algn="r"/>
            <a:r>
              <a:rPr lang="en-US" b="1" dirty="0"/>
              <a:t>Yongjo Ahn</a:t>
            </a:r>
            <a:r>
              <a:rPr lang="en-US" dirty="0"/>
              <a:t>, </a:t>
            </a:r>
            <a:r>
              <a:rPr lang="en-US" dirty="0" err="1"/>
              <a:t>Donggyu</a:t>
            </a:r>
            <a:r>
              <a:rPr lang="en-US" dirty="0"/>
              <a:t> Sim (Digital Insights)</a:t>
            </a:r>
          </a:p>
          <a:p>
            <a:pPr algn="r"/>
            <a:r>
              <a:rPr lang="en-US" dirty="0"/>
              <a:t>@ 9</a:t>
            </a:r>
            <a:r>
              <a:rPr lang="en-US" baseline="30000" dirty="0"/>
              <a:t>th</a:t>
            </a:r>
            <a:r>
              <a:rPr lang="en-US" dirty="0"/>
              <a:t> JVET meeting, </a:t>
            </a:r>
            <a:r>
              <a:rPr lang="en-US" dirty="0" err="1"/>
              <a:t>Gwangju</a:t>
            </a:r>
            <a:r>
              <a:rPr lang="en-US" dirty="0"/>
              <a:t>, KR</a:t>
            </a:r>
          </a:p>
        </p:txBody>
      </p:sp>
    </p:spTree>
    <p:extLst>
      <p:ext uri="{BB962C8B-B14F-4D97-AF65-F5344CB8AC3E}">
        <p14:creationId xmlns:p14="http://schemas.microsoft.com/office/powerpoint/2010/main" val="769146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85143"/>
            <a:ext cx="10515600" cy="4897998"/>
          </a:xfrm>
        </p:spPr>
        <p:txBody>
          <a:bodyPr/>
          <a:lstStyle/>
          <a:p>
            <a:r>
              <a:rPr lang="en-US" dirty="0"/>
              <a:t>Segmented sphere projection (SSP)</a:t>
            </a:r>
          </a:p>
          <a:p>
            <a:pPr lvl="1"/>
            <a:r>
              <a:rPr lang="en-US" dirty="0"/>
              <a:t>Three segments</a:t>
            </a:r>
          </a:p>
          <a:p>
            <a:pPr lvl="2"/>
            <a:r>
              <a:rPr lang="en-US" dirty="0"/>
              <a:t>One equatorial segment</a:t>
            </a:r>
          </a:p>
          <a:p>
            <a:pPr lvl="2"/>
            <a:r>
              <a:rPr lang="en-US" dirty="0"/>
              <a:t>Two pole segments</a:t>
            </a:r>
          </a:p>
          <a:p>
            <a:pPr lvl="1"/>
            <a:r>
              <a:rPr lang="en-US" dirty="0"/>
              <a:t>A reconstructed viewport frame has visual artifacts along the latitude of ±45°</a:t>
            </a:r>
          </a:p>
          <a:p>
            <a:pPr lvl="2"/>
            <a:r>
              <a:rPr lang="en-US" i="1" u="sng" dirty="0"/>
              <a:t>The corners of the two pole segments are inactive samples and filled with </a:t>
            </a:r>
            <a:r>
              <a:rPr lang="en-US" b="1" i="1" u="sng" dirty="0"/>
              <a:t>the default gray color</a:t>
            </a:r>
          </a:p>
          <a:p>
            <a:pPr lvl="2"/>
            <a:r>
              <a:rPr lang="en-US" dirty="0"/>
              <a:t>The inactive areas projected in circles cause the visual artifact and the reduction of coding efficiency</a:t>
            </a:r>
            <a:endParaRPr lang="en-US" b="1" i="1" u="sng" dirty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BABB210-FDD0-6F47-B9AB-594354BC2A1E}" type="slidenum">
              <a:rPr lang="en-US" smtClean="0"/>
              <a:t>2</a:t>
            </a:fld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3469048" y="4129093"/>
            <a:ext cx="5723398" cy="2204812"/>
            <a:chOff x="3117821" y="4036492"/>
            <a:chExt cx="6688506" cy="2576598"/>
          </a:xfrm>
        </p:grpSpPr>
        <p:grpSp>
          <p:nvGrpSpPr>
            <p:cNvPr id="29" name="그룹 1">
              <a:extLst>
                <a:ext uri="{FF2B5EF4-FFF2-40B4-BE49-F238E27FC236}">
                  <a16:creationId xmlns:a16="http://schemas.microsoft.com/office/drawing/2014/main" id="{09D74B90-9ACE-4586-8D2B-761AA21DFBA8}"/>
                </a:ext>
              </a:extLst>
            </p:cNvPr>
            <p:cNvGrpSpPr/>
            <p:nvPr/>
          </p:nvGrpSpPr>
          <p:grpSpPr>
            <a:xfrm>
              <a:off x="3117821" y="4230977"/>
              <a:ext cx="2382113" cy="2382113"/>
              <a:chOff x="3175149" y="3619066"/>
              <a:chExt cx="2798512" cy="2798512"/>
            </a:xfrm>
          </p:grpSpPr>
          <p:pic>
            <p:nvPicPr>
              <p:cNvPr id="30" name="Picture 66">
                <a:extLst>
                  <a:ext uri="{FF2B5EF4-FFF2-40B4-BE49-F238E27FC236}">
                    <a16:creationId xmlns:a16="http://schemas.microsoft.com/office/drawing/2014/main" id="{7A070E6F-A216-4F61-8D35-4C35B591F151}"/>
                  </a:ext>
                </a:extLst>
              </p:cNvPr>
              <p:cNvPicPr/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175149" y="3619066"/>
                <a:ext cx="2798512" cy="2798512"/>
              </a:xfrm>
              <a:prstGeom prst="rect">
                <a:avLst/>
              </a:prstGeom>
            </p:spPr>
          </p:pic>
          <p:cxnSp>
            <p:nvCxnSpPr>
              <p:cNvPr id="31" name="직선 화살표 연결선 2">
                <a:extLst>
                  <a:ext uri="{FF2B5EF4-FFF2-40B4-BE49-F238E27FC236}">
                    <a16:creationId xmlns:a16="http://schemas.microsoft.com/office/drawing/2014/main" id="{4D636D2E-BE59-47F8-97A0-05FA7BC5A336}"/>
                  </a:ext>
                </a:extLst>
              </p:cNvPr>
              <p:cNvCxnSpPr/>
              <p:nvPr/>
            </p:nvCxnSpPr>
            <p:spPr bwMode="auto">
              <a:xfrm flipV="1">
                <a:off x="3405930" y="4767889"/>
                <a:ext cx="159391" cy="310392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cxnSp>
            <p:nvCxnSpPr>
              <p:cNvPr id="32" name="직선 화살표 연결선 7">
                <a:extLst>
                  <a:ext uri="{FF2B5EF4-FFF2-40B4-BE49-F238E27FC236}">
                    <a16:creationId xmlns:a16="http://schemas.microsoft.com/office/drawing/2014/main" id="{1102071C-4835-4BBE-B85D-9D3656D100F6}"/>
                  </a:ext>
                </a:extLst>
              </p:cNvPr>
              <p:cNvCxnSpPr/>
              <p:nvPr/>
            </p:nvCxnSpPr>
            <p:spPr bwMode="auto">
              <a:xfrm flipV="1">
                <a:off x="3665486" y="4896477"/>
                <a:ext cx="159391" cy="310392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cxnSp>
            <p:nvCxnSpPr>
              <p:cNvPr id="33" name="직선 화살표 연결선 8">
                <a:extLst>
                  <a:ext uri="{FF2B5EF4-FFF2-40B4-BE49-F238E27FC236}">
                    <a16:creationId xmlns:a16="http://schemas.microsoft.com/office/drawing/2014/main" id="{F54373B6-54FD-48A3-AFD9-62066B610BB1}"/>
                  </a:ext>
                </a:extLst>
              </p:cNvPr>
              <p:cNvCxnSpPr/>
              <p:nvPr/>
            </p:nvCxnSpPr>
            <p:spPr bwMode="auto">
              <a:xfrm flipV="1">
                <a:off x="3958380" y="4985376"/>
                <a:ext cx="159391" cy="310392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cxnSp>
            <p:nvCxnSpPr>
              <p:cNvPr id="34" name="직선 화살표 연결선 11">
                <a:extLst>
                  <a:ext uri="{FF2B5EF4-FFF2-40B4-BE49-F238E27FC236}">
                    <a16:creationId xmlns:a16="http://schemas.microsoft.com/office/drawing/2014/main" id="{E3FA3EE3-9224-495F-8DC5-21C8B1E48F8E}"/>
                  </a:ext>
                </a:extLst>
              </p:cNvPr>
              <p:cNvCxnSpPr/>
              <p:nvPr/>
            </p:nvCxnSpPr>
            <p:spPr bwMode="auto">
              <a:xfrm flipV="1">
                <a:off x="4235518" y="5031022"/>
                <a:ext cx="159391" cy="310392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cxnSp>
            <p:nvCxnSpPr>
              <p:cNvPr id="35" name="직선 화살표 연결선 14">
                <a:extLst>
                  <a:ext uri="{FF2B5EF4-FFF2-40B4-BE49-F238E27FC236}">
                    <a16:creationId xmlns:a16="http://schemas.microsoft.com/office/drawing/2014/main" id="{C4F137A9-314C-4945-96BD-58830BB76A54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4597400" y="5051674"/>
                <a:ext cx="0" cy="336301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cxnSp>
            <p:nvCxnSpPr>
              <p:cNvPr id="36" name="직선 화살표 연결선 18">
                <a:extLst>
                  <a:ext uri="{FF2B5EF4-FFF2-40B4-BE49-F238E27FC236}">
                    <a16:creationId xmlns:a16="http://schemas.microsoft.com/office/drawing/2014/main" id="{FBB77F26-59FF-4054-9B6C-323C3F7C102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 flipV="1">
                <a:off x="4797105" y="5031022"/>
                <a:ext cx="159391" cy="310392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cxnSp>
            <p:nvCxnSpPr>
              <p:cNvPr id="37" name="직선 화살표 연결선 22">
                <a:extLst>
                  <a:ext uri="{FF2B5EF4-FFF2-40B4-BE49-F238E27FC236}">
                    <a16:creationId xmlns:a16="http://schemas.microsoft.com/office/drawing/2014/main" id="{F529BD43-FF44-4961-BD51-A9FA04EE33CA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 flipV="1">
                <a:off x="5076504" y="4985376"/>
                <a:ext cx="159391" cy="310392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cxnSp>
            <p:nvCxnSpPr>
              <p:cNvPr id="38" name="직선 화살표 연결선 23">
                <a:extLst>
                  <a:ext uri="{FF2B5EF4-FFF2-40B4-BE49-F238E27FC236}">
                    <a16:creationId xmlns:a16="http://schemas.microsoft.com/office/drawing/2014/main" id="{DD8C5487-444F-440A-B640-B08479729E45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 flipV="1">
                <a:off x="5365691" y="4896477"/>
                <a:ext cx="159391" cy="310392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cxnSp>
            <p:nvCxnSpPr>
              <p:cNvPr id="39" name="직선 화살표 연결선 25">
                <a:extLst>
                  <a:ext uri="{FF2B5EF4-FFF2-40B4-BE49-F238E27FC236}">
                    <a16:creationId xmlns:a16="http://schemas.microsoft.com/office/drawing/2014/main" id="{CE604C55-0770-47EB-9B6D-500AC20B52B9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 flipV="1">
                <a:off x="5589980" y="4764962"/>
                <a:ext cx="159391" cy="310392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</p:grpSp>
        <p:pic>
          <p:nvPicPr>
            <p:cNvPr id="40" name="图片 48" descr="E:\MyProgram\OwlReality\graph\algorithm_description_vert.png">
              <a:extLst>
                <a:ext uri="{FF2B5EF4-FFF2-40B4-BE49-F238E27FC236}">
                  <a16:creationId xmlns:a16="http://schemas.microsoft.com/office/drawing/2014/main" id="{FFDAB212-4228-468A-83E1-938012F58901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40309" y="4036492"/>
              <a:ext cx="2866018" cy="2418700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41" name="Curved Connector 40"/>
            <p:cNvCxnSpPr/>
            <p:nvPr/>
          </p:nvCxnSpPr>
          <p:spPr>
            <a:xfrm rot="10800000" flipV="1">
              <a:off x="5309017" y="4898665"/>
              <a:ext cx="1806348" cy="213223"/>
            </a:xfrm>
            <a:prstGeom prst="curvedConnector3">
              <a:avLst/>
            </a:prstGeom>
            <a:ln w="12700">
              <a:solidFill>
                <a:srgbClr val="FF0000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048799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problem can be solved if the inactive area is filled with </a:t>
            </a:r>
            <a:r>
              <a:rPr lang="en-US" b="1" u="sng" dirty="0"/>
              <a:t>pixels having high correlation with the active area</a:t>
            </a:r>
          </a:p>
          <a:p>
            <a:pPr lvl="1"/>
            <a:endParaRPr lang="en-US" dirty="0"/>
          </a:p>
          <a:p>
            <a:r>
              <a:rPr lang="en-US" dirty="0"/>
              <a:t>In JVET-G0097, a padding method for inactive areas was proposed</a:t>
            </a:r>
          </a:p>
          <a:p>
            <a:pPr lvl="1"/>
            <a:r>
              <a:rPr lang="en-US" dirty="0"/>
              <a:t>However, since there are still inactive regions, further improvement may be possible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BABB210-FDD0-6F47-B9AB-594354BC2A1E}" type="slidenum">
              <a:rPr lang="en-US" smtClean="0"/>
              <a:t>3</a:t>
            </a:fld>
            <a:endParaRPr lang="en-US"/>
          </a:p>
        </p:txBody>
      </p:sp>
      <p:grpSp>
        <p:nvGrpSpPr>
          <p:cNvPr id="24" name="그룹 2">
            <a:extLst>
              <a:ext uri="{FF2B5EF4-FFF2-40B4-BE49-F238E27FC236}">
                <a16:creationId xmlns:a16="http://schemas.microsoft.com/office/drawing/2014/main" id="{737B53CB-A6D8-42C7-A758-5F8B4235B241}"/>
              </a:ext>
            </a:extLst>
          </p:cNvPr>
          <p:cNvGrpSpPr/>
          <p:nvPr/>
        </p:nvGrpSpPr>
        <p:grpSpPr>
          <a:xfrm>
            <a:off x="2799033" y="3727965"/>
            <a:ext cx="6836544" cy="2392073"/>
            <a:chOff x="1124735" y="3853064"/>
            <a:chExt cx="7434150" cy="2601173"/>
          </a:xfrm>
        </p:grpSpPr>
        <p:pic>
          <p:nvPicPr>
            <p:cNvPr id="25" name="Picture 51">
              <a:extLst>
                <a:ext uri="{FF2B5EF4-FFF2-40B4-BE49-F238E27FC236}">
                  <a16:creationId xmlns:a16="http://schemas.microsoft.com/office/drawing/2014/main" id="{D4DBCED0-6235-42AC-B375-5D5381BAD788}"/>
                </a:ext>
              </a:extLst>
            </p:cNvPr>
            <p:cNvPicPr/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124735" y="3853064"/>
              <a:ext cx="1352464" cy="2601173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26" name="Picture 26">
              <a:extLst>
                <a:ext uri="{FF2B5EF4-FFF2-40B4-BE49-F238E27FC236}">
                  <a16:creationId xmlns:a16="http://schemas.microsoft.com/office/drawing/2014/main" id="{5B01F221-1DE8-412E-8068-2A4E8095910F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97250" y="4076207"/>
              <a:ext cx="2663825" cy="1709420"/>
            </a:xfrm>
            <a:prstGeom prst="rect">
              <a:avLst/>
            </a:prstGeom>
          </p:spPr>
        </p:pic>
        <p:pic>
          <p:nvPicPr>
            <p:cNvPr id="27" name="Picture 34">
              <a:extLst>
                <a:ext uri="{FF2B5EF4-FFF2-40B4-BE49-F238E27FC236}">
                  <a16:creationId xmlns:a16="http://schemas.microsoft.com/office/drawing/2014/main" id="{52794646-0047-488F-BB18-F18D97E5E382}"/>
                </a:ext>
              </a:extLst>
            </p:cNvPr>
            <p:cNvPicPr/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2" t="5816" r="2372" b="2653"/>
            <a:stretch/>
          </p:blipFill>
          <p:spPr bwMode="auto">
            <a:xfrm>
              <a:off x="5691152" y="4083192"/>
              <a:ext cx="2665095" cy="170243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CC59E8B0-B38F-44DD-B008-56331256D10A}"/>
                </a:ext>
              </a:extLst>
            </p:cNvPr>
            <p:cNvSpPr txBox="1"/>
            <p:nvPr/>
          </p:nvSpPr>
          <p:spPr>
            <a:xfrm>
              <a:off x="2697249" y="5821960"/>
              <a:ext cx="2663824" cy="568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dirty="0">
                  <a:latin typeface="Trebuchet MS" charset="0"/>
                  <a:ea typeface="Trebuchet MS" charset="0"/>
                  <a:cs typeface="Trebuchet MS" charset="0"/>
                </a:rPr>
                <a:t>The north and south pole segments</a:t>
              </a:r>
              <a:endParaRPr lang="ko-KR" altLang="en-US" sz="1400" dirty="0">
                <a:latin typeface="Trebuchet MS" charset="0"/>
                <a:ea typeface="Trebuchet MS" charset="0"/>
                <a:cs typeface="Trebuchet MS" charset="0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0764E048-EDE4-4CAC-B802-61041F5B6F71}"/>
                </a:ext>
              </a:extLst>
            </p:cNvPr>
            <p:cNvSpPr txBox="1"/>
            <p:nvPr/>
          </p:nvSpPr>
          <p:spPr>
            <a:xfrm>
              <a:off x="5488513" y="5821960"/>
              <a:ext cx="3070372" cy="568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dirty="0">
                  <a:latin typeface="Trebuchet MS" charset="0"/>
                  <a:ea typeface="Trebuchet MS" charset="0"/>
                  <a:cs typeface="Trebuchet MS" charset="0"/>
                </a:rPr>
                <a:t>The south pole and equatorial segments</a:t>
              </a:r>
              <a:endParaRPr lang="ko-KR" altLang="en-US" sz="1400" dirty="0">
                <a:latin typeface="Trebuchet MS" charset="0"/>
                <a:ea typeface="Trebuchet MS" charset="0"/>
                <a:cs typeface="Trebuchet M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594307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Motivation</a:t>
            </a:r>
          </a:p>
          <a:p>
            <a:pPr lvl="1"/>
            <a:r>
              <a:rPr lang="en-US" dirty="0"/>
              <a:t>Assume that if the inactive regions are filled with adjacent pixels</a:t>
            </a:r>
          </a:p>
          <a:p>
            <a:pPr marL="457200" lvl="1" indent="0">
              <a:buNone/>
            </a:pPr>
            <a:r>
              <a:rPr lang="en-US" dirty="0">
                <a:sym typeface="Wingdings"/>
              </a:rPr>
              <a:t> </a:t>
            </a:r>
            <a:r>
              <a:rPr lang="en-US" i="1" u="sng" dirty="0"/>
              <a:t>Keep the high correlation between active regions and inactive regions</a:t>
            </a:r>
          </a:p>
          <a:p>
            <a:pPr lvl="1"/>
            <a:endParaRPr lang="en-US" dirty="0"/>
          </a:p>
          <a:p>
            <a:r>
              <a:rPr lang="en-US" dirty="0"/>
              <a:t>The inactive regions are filled with the pixels obtained by two different ways</a:t>
            </a:r>
          </a:p>
          <a:p>
            <a:pPr lvl="1"/>
            <a:r>
              <a:rPr lang="en-US" dirty="0"/>
              <a:t>Test 1: the average of the pixels at </a:t>
            </a:r>
            <a:r>
              <a:rPr lang="en-US" b="1" dirty="0"/>
              <a:t>the top and bottom parts of the corresponding rectangular faces 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Test 2: the average of the pixels at </a:t>
            </a:r>
            <a:r>
              <a:rPr lang="en-US" b="1" dirty="0"/>
              <a:t>the boundaries of the corresponding circle faces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BABB210-FDD0-6F47-B9AB-594354BC2A1E}" type="slidenum">
              <a:rPr lang="en-US" smtClean="0"/>
              <a:t>4</a:t>
            </a:fld>
            <a:endParaRPr lang="en-US"/>
          </a:p>
        </p:txBody>
      </p:sp>
      <p:graphicFrame>
        <p:nvGraphicFramePr>
          <p:cNvPr id="6" name="개체 6">
            <a:extLst>
              <a:ext uri="{FF2B5EF4-FFF2-40B4-BE49-F238E27FC236}">
                <a16:creationId xmlns:a16="http://schemas.microsoft.com/office/drawing/2014/main" id="{666CBEAD-64FB-4E22-A317-FF56D4271C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1925147"/>
              </p:ext>
            </p:extLst>
          </p:nvPr>
        </p:nvGraphicFramePr>
        <p:xfrm>
          <a:off x="4234898" y="5595937"/>
          <a:ext cx="5210175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4" r:id="rId3" imgW="9114725" imgH="1766680" progId="Visio.Drawing.11">
                  <p:embed/>
                </p:oleObj>
              </mc:Choice>
              <mc:Fallback>
                <p:oleObj r:id="rId3" imgW="9114725" imgH="176668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34898" y="5595937"/>
                        <a:ext cx="5210175" cy="1000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8CCAAB08-2CF3-4F1F-8261-BA3AA24A4291}"/>
              </a:ext>
            </a:extLst>
          </p:cNvPr>
          <p:cNvSpPr txBox="1"/>
          <p:nvPr/>
        </p:nvSpPr>
        <p:spPr>
          <a:xfrm>
            <a:off x="2789382" y="5911333"/>
            <a:ext cx="9364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i="1" dirty="0">
                <a:latin typeface="Trebuchet MS" charset="0"/>
                <a:ea typeface="Trebuchet MS" charset="0"/>
                <a:cs typeface="Trebuchet MS" charset="0"/>
              </a:rPr>
              <a:t>Test 2:</a:t>
            </a:r>
            <a:endParaRPr lang="ko-KR" altLang="en-US" b="1" i="1" dirty="0">
              <a:latin typeface="Trebuchet MS" charset="0"/>
              <a:ea typeface="Trebuchet MS" charset="0"/>
              <a:cs typeface="Trebuchet MS" charset="0"/>
            </a:endParaRPr>
          </a:p>
        </p:txBody>
      </p:sp>
      <p:graphicFrame>
        <p:nvGraphicFramePr>
          <p:cNvPr id="9" name="개체 2">
            <a:extLst>
              <a:ext uri="{FF2B5EF4-FFF2-40B4-BE49-F238E27FC236}">
                <a16:creationId xmlns:a16="http://schemas.microsoft.com/office/drawing/2014/main" id="{F9B86B4F-B94A-477D-8D7C-F3EAEC24EFB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1916176"/>
              </p:ext>
            </p:extLst>
          </p:nvPr>
        </p:nvGraphicFramePr>
        <p:xfrm>
          <a:off x="4234898" y="4099903"/>
          <a:ext cx="5191125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" r:id="rId5" imgW="9101294" imgH="1703032" progId="Visio.Drawing.11">
                  <p:embed/>
                </p:oleObj>
              </mc:Choice>
              <mc:Fallback>
                <p:oleObj r:id="rId5" imgW="9101294" imgH="1703032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34898" y="4099903"/>
                        <a:ext cx="5191125" cy="962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005CC35C-2675-44B2-AB9E-4B04B66464E0}"/>
              </a:ext>
            </a:extLst>
          </p:cNvPr>
          <p:cNvSpPr txBox="1"/>
          <p:nvPr/>
        </p:nvSpPr>
        <p:spPr>
          <a:xfrm>
            <a:off x="2789382" y="4396249"/>
            <a:ext cx="9364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i="1" dirty="0">
                <a:latin typeface="Trebuchet MS" charset="0"/>
                <a:ea typeface="Trebuchet MS" charset="0"/>
                <a:cs typeface="Trebuchet MS" charset="0"/>
              </a:rPr>
              <a:t>Test 1:</a:t>
            </a:r>
            <a:endParaRPr lang="ko-KR" altLang="en-US" b="1" i="1" dirty="0">
              <a:latin typeface="Trebuchet MS" charset="0"/>
              <a:ea typeface="Trebuchet MS" charset="0"/>
              <a:cs typeface="Trebuchet M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78389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Experimental results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Test conditions</a:t>
            </a:r>
          </a:p>
          <a:p>
            <a:pPr lvl="1"/>
            <a:r>
              <a:rPr lang="en-US" dirty="0"/>
              <a:t>JVET common test conditions</a:t>
            </a:r>
          </a:p>
          <a:p>
            <a:pPr lvl="1"/>
            <a:r>
              <a:rPr lang="en-US" dirty="0"/>
              <a:t>Reference software: HM-16.16 and 360Lib-5.0</a:t>
            </a:r>
          </a:p>
          <a:p>
            <a:pPr lvl="1"/>
            <a:r>
              <a:rPr lang="en-US" dirty="0"/>
              <a:t>Encoding configuration: Random access</a:t>
            </a:r>
          </a:p>
          <a:p>
            <a:pPr lvl="1"/>
            <a:r>
              <a:rPr lang="en-US" dirty="0"/>
              <a:t>Test sequences: </a:t>
            </a:r>
            <a:r>
              <a:rPr lang="en-US" b="1" dirty="0"/>
              <a:t>JVET common test sequences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BABB210-FDD0-6F47-B9AB-594354BC2A1E}" type="slidenum">
              <a:rPr lang="en-US" smtClean="0"/>
              <a:t>5</a:t>
            </a:fld>
            <a:endParaRPr lang="en-US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F11B02C-C29A-494C-BC42-29AC35F882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1254253"/>
              </p:ext>
            </p:extLst>
          </p:nvPr>
        </p:nvGraphicFramePr>
        <p:xfrm>
          <a:off x="2944592" y="3221876"/>
          <a:ext cx="6067426" cy="2133600"/>
        </p:xfrm>
        <a:graphic>
          <a:graphicData uri="http://schemas.openxmlformats.org/drawingml/2006/table">
            <a:tbl>
              <a:tblPr firstRow="1" firstCol="1" bandRow="1"/>
              <a:tblGrid>
                <a:gridCol w="498035">
                  <a:extLst>
                    <a:ext uri="{9D8B030D-6E8A-4147-A177-3AD203B41FA5}">
                      <a16:colId xmlns:a16="http://schemas.microsoft.com/office/drawing/2014/main" val="3751583291"/>
                    </a:ext>
                  </a:extLst>
                </a:gridCol>
                <a:gridCol w="498035">
                  <a:extLst>
                    <a:ext uri="{9D8B030D-6E8A-4147-A177-3AD203B41FA5}">
                      <a16:colId xmlns:a16="http://schemas.microsoft.com/office/drawing/2014/main" val="417619582"/>
                    </a:ext>
                  </a:extLst>
                </a:gridCol>
                <a:gridCol w="422613">
                  <a:extLst>
                    <a:ext uri="{9D8B030D-6E8A-4147-A177-3AD203B41FA5}">
                      <a16:colId xmlns:a16="http://schemas.microsoft.com/office/drawing/2014/main" val="646376593"/>
                    </a:ext>
                  </a:extLst>
                </a:gridCol>
                <a:gridCol w="422613">
                  <a:extLst>
                    <a:ext uri="{9D8B030D-6E8A-4147-A177-3AD203B41FA5}">
                      <a16:colId xmlns:a16="http://schemas.microsoft.com/office/drawing/2014/main" val="686285418"/>
                    </a:ext>
                  </a:extLst>
                </a:gridCol>
                <a:gridCol w="422613">
                  <a:extLst>
                    <a:ext uri="{9D8B030D-6E8A-4147-A177-3AD203B41FA5}">
                      <a16:colId xmlns:a16="http://schemas.microsoft.com/office/drawing/2014/main" val="2889499306"/>
                    </a:ext>
                  </a:extLst>
                </a:gridCol>
                <a:gridCol w="422613">
                  <a:extLst>
                    <a:ext uri="{9D8B030D-6E8A-4147-A177-3AD203B41FA5}">
                      <a16:colId xmlns:a16="http://schemas.microsoft.com/office/drawing/2014/main" val="1449140257"/>
                    </a:ext>
                  </a:extLst>
                </a:gridCol>
                <a:gridCol w="422613">
                  <a:extLst>
                    <a:ext uri="{9D8B030D-6E8A-4147-A177-3AD203B41FA5}">
                      <a16:colId xmlns:a16="http://schemas.microsoft.com/office/drawing/2014/main" val="3174770535"/>
                    </a:ext>
                  </a:extLst>
                </a:gridCol>
                <a:gridCol w="422613">
                  <a:extLst>
                    <a:ext uri="{9D8B030D-6E8A-4147-A177-3AD203B41FA5}">
                      <a16:colId xmlns:a16="http://schemas.microsoft.com/office/drawing/2014/main" val="2438762912"/>
                    </a:ext>
                  </a:extLst>
                </a:gridCol>
                <a:gridCol w="422613">
                  <a:extLst>
                    <a:ext uri="{9D8B030D-6E8A-4147-A177-3AD203B41FA5}">
                      <a16:colId xmlns:a16="http://schemas.microsoft.com/office/drawing/2014/main" val="2106640878"/>
                    </a:ext>
                  </a:extLst>
                </a:gridCol>
                <a:gridCol w="422613">
                  <a:extLst>
                    <a:ext uri="{9D8B030D-6E8A-4147-A177-3AD203B41FA5}">
                      <a16:colId xmlns:a16="http://schemas.microsoft.com/office/drawing/2014/main" val="1923209041"/>
                    </a:ext>
                  </a:extLst>
                </a:gridCol>
                <a:gridCol w="422613">
                  <a:extLst>
                    <a:ext uri="{9D8B030D-6E8A-4147-A177-3AD203B41FA5}">
                      <a16:colId xmlns:a16="http://schemas.microsoft.com/office/drawing/2014/main" val="2639322050"/>
                    </a:ext>
                  </a:extLst>
                </a:gridCol>
                <a:gridCol w="422613">
                  <a:extLst>
                    <a:ext uri="{9D8B030D-6E8A-4147-A177-3AD203B41FA5}">
                      <a16:colId xmlns:a16="http://schemas.microsoft.com/office/drawing/2014/main" val="612335488"/>
                    </a:ext>
                  </a:extLst>
                </a:gridCol>
                <a:gridCol w="422613">
                  <a:extLst>
                    <a:ext uri="{9D8B030D-6E8A-4147-A177-3AD203B41FA5}">
                      <a16:colId xmlns:a16="http://schemas.microsoft.com/office/drawing/2014/main" val="1399531072"/>
                    </a:ext>
                  </a:extLst>
                </a:gridCol>
                <a:gridCol w="422613">
                  <a:extLst>
                    <a:ext uri="{9D8B030D-6E8A-4147-A177-3AD203B41FA5}">
                      <a16:colId xmlns:a16="http://schemas.microsoft.com/office/drawing/2014/main" val="3071964743"/>
                    </a:ext>
                  </a:extLst>
                </a:gridCol>
              </a:tblGrid>
              <a:tr h="0">
                <a:tc rowSpan="2"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Anchor: </a:t>
                      </a:r>
                      <a:r>
                        <a:rPr lang="en-CA" sz="1000" b="1" dirty="0">
                          <a:solidFill>
                            <a:srgbClr val="C1091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PERP</a:t>
                      </a:r>
                      <a:endParaRPr lang="en-US" sz="1100" dirty="0">
                        <a:solidFill>
                          <a:srgbClr val="C1091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E2E S-PSNR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E2E WS-PSNR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CL WS-PSNR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CL S-PSNR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217581"/>
                  </a:ext>
                </a:extLst>
              </a:tr>
              <a:tr h="0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2724781"/>
                  </a:ext>
                </a:extLst>
              </a:tr>
              <a:tr h="0">
                <a:tc rowSpan="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SSP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8K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-11.8%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-11.9%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-4.0%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-7.0%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-3.9%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372741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6K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-7.3%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-4.0%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-5.3%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-7.3%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-4.1%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-5.3%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-5.8%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-4.5%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-5.7%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-5.8%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-4.4%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-5.6%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375454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4K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-7.6%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-7.2%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-7.6%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-7.2%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2.6%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5.6%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5.8%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2.7%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5.7%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5.8%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170883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-9.6%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-5.7%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-9.7%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-5.7%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-3.5%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-4.0%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-4.4%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-3.4%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-3.9%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-4.3%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8115649"/>
                  </a:ext>
                </a:extLst>
              </a:tr>
              <a:tr h="0">
                <a:tc rowSpan="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Test 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8K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-12.1%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-12.1%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-4.2%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-7.4%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-7.2%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-4.2%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-7.2%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-7.1%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819137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6K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-7.2%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-4.2%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-5.5%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-7.2%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-4.2%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-5.5%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-5.7%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-4.7%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-5.7%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-4.6%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-5.9%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113236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4K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-7.8%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-9.1%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-8.5%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-7.8%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-9.1%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-8.5%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-3.1%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-2.9%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945075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-9.8%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-9.8%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-4.5%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-4.5%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7174630"/>
                  </a:ext>
                </a:extLst>
              </a:tr>
              <a:tr h="0">
                <a:tc rowSpan="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Test 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8K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-12.1%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-12.1%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-4.2%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-7.3%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-7.3%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-4.2%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-7.1%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-7.1%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708463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6K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-7.3%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-4.1%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-5.6%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-7.3%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-4.2%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-5.7%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-5.8%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-4.6%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-5.8%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-4.6%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104646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4K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-7.5%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-8.8%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-8.3%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-7.6%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-8.8%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-8.4%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-2.9%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-6.6%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-2.7%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443489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-9.7%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-9.8%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-4.5%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-4.4%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0804925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FA582797-5A01-B648-9CC2-5D8DD2F920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2404589"/>
              </p:ext>
            </p:extLst>
          </p:nvPr>
        </p:nvGraphicFramePr>
        <p:xfrm>
          <a:off x="2944592" y="5698403"/>
          <a:ext cx="6099811" cy="609600"/>
        </p:xfrm>
        <a:graphic>
          <a:graphicData uri="http://schemas.openxmlformats.org/drawingml/2006/table">
            <a:tbl>
              <a:tblPr firstRow="1" firstCol="1" bandRow="1"/>
              <a:tblGrid>
                <a:gridCol w="968607">
                  <a:extLst>
                    <a:ext uri="{9D8B030D-6E8A-4147-A177-3AD203B41FA5}">
                      <a16:colId xmlns:a16="http://schemas.microsoft.com/office/drawing/2014/main" val="3091720785"/>
                    </a:ext>
                  </a:extLst>
                </a:gridCol>
                <a:gridCol w="427177">
                  <a:extLst>
                    <a:ext uri="{9D8B030D-6E8A-4147-A177-3AD203B41FA5}">
                      <a16:colId xmlns:a16="http://schemas.microsoft.com/office/drawing/2014/main" val="1666893855"/>
                    </a:ext>
                  </a:extLst>
                </a:gridCol>
                <a:gridCol w="427812">
                  <a:extLst>
                    <a:ext uri="{9D8B030D-6E8A-4147-A177-3AD203B41FA5}">
                      <a16:colId xmlns:a16="http://schemas.microsoft.com/office/drawing/2014/main" val="2409140076"/>
                    </a:ext>
                  </a:extLst>
                </a:gridCol>
                <a:gridCol w="427812">
                  <a:extLst>
                    <a:ext uri="{9D8B030D-6E8A-4147-A177-3AD203B41FA5}">
                      <a16:colId xmlns:a16="http://schemas.microsoft.com/office/drawing/2014/main" val="2921896017"/>
                    </a:ext>
                  </a:extLst>
                </a:gridCol>
                <a:gridCol w="427177">
                  <a:extLst>
                    <a:ext uri="{9D8B030D-6E8A-4147-A177-3AD203B41FA5}">
                      <a16:colId xmlns:a16="http://schemas.microsoft.com/office/drawing/2014/main" val="1103240063"/>
                    </a:ext>
                  </a:extLst>
                </a:gridCol>
                <a:gridCol w="427812">
                  <a:extLst>
                    <a:ext uri="{9D8B030D-6E8A-4147-A177-3AD203B41FA5}">
                      <a16:colId xmlns:a16="http://schemas.microsoft.com/office/drawing/2014/main" val="3355917309"/>
                    </a:ext>
                  </a:extLst>
                </a:gridCol>
                <a:gridCol w="427812">
                  <a:extLst>
                    <a:ext uri="{9D8B030D-6E8A-4147-A177-3AD203B41FA5}">
                      <a16:colId xmlns:a16="http://schemas.microsoft.com/office/drawing/2014/main" val="47509333"/>
                    </a:ext>
                  </a:extLst>
                </a:gridCol>
                <a:gridCol w="427177">
                  <a:extLst>
                    <a:ext uri="{9D8B030D-6E8A-4147-A177-3AD203B41FA5}">
                      <a16:colId xmlns:a16="http://schemas.microsoft.com/office/drawing/2014/main" val="2575205254"/>
                    </a:ext>
                  </a:extLst>
                </a:gridCol>
                <a:gridCol w="427812">
                  <a:extLst>
                    <a:ext uri="{9D8B030D-6E8A-4147-A177-3AD203B41FA5}">
                      <a16:colId xmlns:a16="http://schemas.microsoft.com/office/drawing/2014/main" val="3866599015"/>
                    </a:ext>
                  </a:extLst>
                </a:gridCol>
                <a:gridCol w="427812">
                  <a:extLst>
                    <a:ext uri="{9D8B030D-6E8A-4147-A177-3AD203B41FA5}">
                      <a16:colId xmlns:a16="http://schemas.microsoft.com/office/drawing/2014/main" val="1706214228"/>
                    </a:ext>
                  </a:extLst>
                </a:gridCol>
                <a:gridCol w="427177">
                  <a:extLst>
                    <a:ext uri="{9D8B030D-6E8A-4147-A177-3AD203B41FA5}">
                      <a16:colId xmlns:a16="http://schemas.microsoft.com/office/drawing/2014/main" val="3271902536"/>
                    </a:ext>
                  </a:extLst>
                </a:gridCol>
                <a:gridCol w="427812">
                  <a:extLst>
                    <a:ext uri="{9D8B030D-6E8A-4147-A177-3AD203B41FA5}">
                      <a16:colId xmlns:a16="http://schemas.microsoft.com/office/drawing/2014/main" val="2986157051"/>
                    </a:ext>
                  </a:extLst>
                </a:gridCol>
                <a:gridCol w="427812">
                  <a:extLst>
                    <a:ext uri="{9D8B030D-6E8A-4147-A177-3AD203B41FA5}">
                      <a16:colId xmlns:a16="http://schemas.microsoft.com/office/drawing/2014/main" val="359596221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Anchor: </a:t>
                      </a:r>
                      <a:r>
                        <a:rPr lang="en-CA" sz="1000" b="1" dirty="0">
                          <a:solidFill>
                            <a:srgbClr val="C1091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SSP</a:t>
                      </a:r>
                      <a:endParaRPr lang="en-US" sz="1100" dirty="0">
                        <a:solidFill>
                          <a:srgbClr val="C1091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E2E S-PSNR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E2E WS-PSNR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CL S-PSNR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CL WS-PSNR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969823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07745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Test 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-0.1%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-0.7%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-0.4%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-0.1%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-0.7%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-0.5%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-1.1%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-2.4%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-2.4%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-1.1%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-2.4%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-2.4%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16341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Test 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0.0%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-0.6%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-0.5%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0.0%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-0.6%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-0.5%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-1.1%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-2.3%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-2.4%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-1.1%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-2.3%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-2.4%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85586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61040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Experimental results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Test conditions</a:t>
            </a:r>
          </a:p>
          <a:p>
            <a:pPr lvl="1"/>
            <a:r>
              <a:rPr lang="en-US" dirty="0"/>
              <a:t>JVET common test conditions</a:t>
            </a:r>
          </a:p>
          <a:p>
            <a:pPr lvl="1"/>
            <a:r>
              <a:rPr lang="en-US" dirty="0"/>
              <a:t>Reference software: HM-16.16 and 360Lib-5.0</a:t>
            </a:r>
          </a:p>
          <a:p>
            <a:pPr lvl="1"/>
            <a:r>
              <a:rPr lang="en-US" dirty="0"/>
              <a:t>Encoding configuration: Random access</a:t>
            </a:r>
          </a:p>
          <a:p>
            <a:pPr lvl="1"/>
            <a:r>
              <a:rPr lang="en-US" dirty="0"/>
              <a:t>Test sequences: </a:t>
            </a:r>
            <a:r>
              <a:rPr lang="en-US" b="1" dirty="0"/>
              <a:t>Five </a:t>
            </a:r>
            <a:r>
              <a:rPr lang="en-US" b="1" dirty="0" err="1"/>
              <a:t>CfP</a:t>
            </a:r>
            <a:r>
              <a:rPr lang="en-US" b="1" dirty="0"/>
              <a:t> test sequences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BABB210-FDD0-6F47-B9AB-594354BC2A1E}" type="slidenum">
              <a:rPr lang="en-US" smtClean="0"/>
              <a:t>6</a:t>
            </a:fld>
            <a:endParaRPr lang="en-US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2EF9583-103C-7349-BCF9-2BBA732A6B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389587"/>
              </p:ext>
            </p:extLst>
          </p:nvPr>
        </p:nvGraphicFramePr>
        <p:xfrm>
          <a:off x="2998913" y="3314041"/>
          <a:ext cx="6067426" cy="1676400"/>
        </p:xfrm>
        <a:graphic>
          <a:graphicData uri="http://schemas.openxmlformats.org/drawingml/2006/table">
            <a:tbl>
              <a:tblPr firstRow="1" firstCol="1" bandRow="1"/>
              <a:tblGrid>
                <a:gridCol w="498035">
                  <a:extLst>
                    <a:ext uri="{9D8B030D-6E8A-4147-A177-3AD203B41FA5}">
                      <a16:colId xmlns:a16="http://schemas.microsoft.com/office/drawing/2014/main" val="1326171152"/>
                    </a:ext>
                  </a:extLst>
                </a:gridCol>
                <a:gridCol w="498035">
                  <a:extLst>
                    <a:ext uri="{9D8B030D-6E8A-4147-A177-3AD203B41FA5}">
                      <a16:colId xmlns:a16="http://schemas.microsoft.com/office/drawing/2014/main" val="185706409"/>
                    </a:ext>
                  </a:extLst>
                </a:gridCol>
                <a:gridCol w="422613">
                  <a:extLst>
                    <a:ext uri="{9D8B030D-6E8A-4147-A177-3AD203B41FA5}">
                      <a16:colId xmlns:a16="http://schemas.microsoft.com/office/drawing/2014/main" val="2698095763"/>
                    </a:ext>
                  </a:extLst>
                </a:gridCol>
                <a:gridCol w="422613">
                  <a:extLst>
                    <a:ext uri="{9D8B030D-6E8A-4147-A177-3AD203B41FA5}">
                      <a16:colId xmlns:a16="http://schemas.microsoft.com/office/drawing/2014/main" val="787539917"/>
                    </a:ext>
                  </a:extLst>
                </a:gridCol>
                <a:gridCol w="422613">
                  <a:extLst>
                    <a:ext uri="{9D8B030D-6E8A-4147-A177-3AD203B41FA5}">
                      <a16:colId xmlns:a16="http://schemas.microsoft.com/office/drawing/2014/main" val="3465949726"/>
                    </a:ext>
                  </a:extLst>
                </a:gridCol>
                <a:gridCol w="422613">
                  <a:extLst>
                    <a:ext uri="{9D8B030D-6E8A-4147-A177-3AD203B41FA5}">
                      <a16:colId xmlns:a16="http://schemas.microsoft.com/office/drawing/2014/main" val="15196491"/>
                    </a:ext>
                  </a:extLst>
                </a:gridCol>
                <a:gridCol w="422613">
                  <a:extLst>
                    <a:ext uri="{9D8B030D-6E8A-4147-A177-3AD203B41FA5}">
                      <a16:colId xmlns:a16="http://schemas.microsoft.com/office/drawing/2014/main" val="16692500"/>
                    </a:ext>
                  </a:extLst>
                </a:gridCol>
                <a:gridCol w="422613">
                  <a:extLst>
                    <a:ext uri="{9D8B030D-6E8A-4147-A177-3AD203B41FA5}">
                      <a16:colId xmlns:a16="http://schemas.microsoft.com/office/drawing/2014/main" val="1585124351"/>
                    </a:ext>
                  </a:extLst>
                </a:gridCol>
                <a:gridCol w="422613">
                  <a:extLst>
                    <a:ext uri="{9D8B030D-6E8A-4147-A177-3AD203B41FA5}">
                      <a16:colId xmlns:a16="http://schemas.microsoft.com/office/drawing/2014/main" val="1222127944"/>
                    </a:ext>
                  </a:extLst>
                </a:gridCol>
                <a:gridCol w="422613">
                  <a:extLst>
                    <a:ext uri="{9D8B030D-6E8A-4147-A177-3AD203B41FA5}">
                      <a16:colId xmlns:a16="http://schemas.microsoft.com/office/drawing/2014/main" val="3141066686"/>
                    </a:ext>
                  </a:extLst>
                </a:gridCol>
                <a:gridCol w="422613">
                  <a:extLst>
                    <a:ext uri="{9D8B030D-6E8A-4147-A177-3AD203B41FA5}">
                      <a16:colId xmlns:a16="http://schemas.microsoft.com/office/drawing/2014/main" val="164424169"/>
                    </a:ext>
                  </a:extLst>
                </a:gridCol>
                <a:gridCol w="422613">
                  <a:extLst>
                    <a:ext uri="{9D8B030D-6E8A-4147-A177-3AD203B41FA5}">
                      <a16:colId xmlns:a16="http://schemas.microsoft.com/office/drawing/2014/main" val="1991322402"/>
                    </a:ext>
                  </a:extLst>
                </a:gridCol>
                <a:gridCol w="422613">
                  <a:extLst>
                    <a:ext uri="{9D8B030D-6E8A-4147-A177-3AD203B41FA5}">
                      <a16:colId xmlns:a16="http://schemas.microsoft.com/office/drawing/2014/main" val="952056119"/>
                    </a:ext>
                  </a:extLst>
                </a:gridCol>
                <a:gridCol w="422613">
                  <a:extLst>
                    <a:ext uri="{9D8B030D-6E8A-4147-A177-3AD203B41FA5}">
                      <a16:colId xmlns:a16="http://schemas.microsoft.com/office/drawing/2014/main" val="4292038913"/>
                    </a:ext>
                  </a:extLst>
                </a:gridCol>
              </a:tblGrid>
              <a:tr h="0">
                <a:tc rowSpan="2"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Anchor: </a:t>
                      </a:r>
                      <a:r>
                        <a:rPr lang="en-CA" sz="1000" b="1" dirty="0">
                          <a:solidFill>
                            <a:srgbClr val="C1091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PERP</a:t>
                      </a:r>
                      <a:endParaRPr lang="en-US" sz="1100" dirty="0">
                        <a:solidFill>
                          <a:srgbClr val="C1091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E2E S-PSNR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E2E WS-PSNR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CL WS-PSNR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CL S-PSNR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7237124"/>
                  </a:ext>
                </a:extLst>
              </a:tr>
              <a:tr h="0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6380183"/>
                  </a:ext>
                </a:extLst>
              </a:tr>
              <a:tr h="0">
                <a:tc row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SSP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8K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-10.9%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-4.7%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-12.0%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-4.7%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-3.5%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-5.2%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-7.0%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-3.5%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-5.0%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699291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6K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-7.0%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-2.8%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-5.2%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-7.0%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-2.9%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-5.3%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-8.1%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-3.7%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-5.9%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-8.1%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-3.6%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-5.8%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637251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-10.9%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-4.3%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-11.0%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-4.3%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-4.5%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-4.9%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-4.4%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-4.7%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8203709"/>
                  </a:ext>
                </a:extLst>
              </a:tr>
              <a:tr h="0">
                <a:tc row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Test 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8K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-12.1%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-5.2%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-12.2%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-5.2%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-3.8%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-5.7%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-7.3%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-3.8%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-5.5%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-7.1%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180185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6K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-2.8%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-5.4%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-2.9%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-5.5%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-8.0%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-3.7%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-8.0%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-3.6%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972151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-11.1%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-4.7%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-11.2%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-4.7%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-4.7%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-5.3%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-7.1%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-4.7%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-5.1%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1126984"/>
                  </a:ext>
                </a:extLst>
              </a:tr>
              <a:tr h="0">
                <a:tc row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Test 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8K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-12.1%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-5.1%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-12.2%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-5.1%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-3.8%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-5.6%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-7.4%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-3.8%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-5.4%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-7.2%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275663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6K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-7.0%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-2.9%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-5.6%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-7.0%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-3.0%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-5.7%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-8.1%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-3.8%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-6.4%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-8.1%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-3.7%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83159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-11.1%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-4.6%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-11.2%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-4.6%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-6.6%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-4.7%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-5.2%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-7.2%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-4.7%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-5.0%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-7.0%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8158955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C0299D14-0705-A249-8A61-6B3DF33DAD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180980"/>
              </p:ext>
            </p:extLst>
          </p:nvPr>
        </p:nvGraphicFramePr>
        <p:xfrm>
          <a:off x="2998913" y="5567363"/>
          <a:ext cx="6099808" cy="609600"/>
        </p:xfrm>
        <a:graphic>
          <a:graphicData uri="http://schemas.openxmlformats.org/drawingml/2006/table">
            <a:tbl>
              <a:tblPr firstRow="1" firstCol="1" bandRow="1"/>
              <a:tblGrid>
                <a:gridCol w="1148356">
                  <a:extLst>
                    <a:ext uri="{9D8B030D-6E8A-4147-A177-3AD203B41FA5}">
                      <a16:colId xmlns:a16="http://schemas.microsoft.com/office/drawing/2014/main" val="3044895848"/>
                    </a:ext>
                  </a:extLst>
                </a:gridCol>
                <a:gridCol w="412621">
                  <a:extLst>
                    <a:ext uri="{9D8B030D-6E8A-4147-A177-3AD203B41FA5}">
                      <a16:colId xmlns:a16="http://schemas.microsoft.com/office/drawing/2014/main" val="1207266832"/>
                    </a:ext>
                  </a:extLst>
                </a:gridCol>
                <a:gridCol w="412621">
                  <a:extLst>
                    <a:ext uri="{9D8B030D-6E8A-4147-A177-3AD203B41FA5}">
                      <a16:colId xmlns:a16="http://schemas.microsoft.com/office/drawing/2014/main" val="3966515560"/>
                    </a:ext>
                  </a:extLst>
                </a:gridCol>
                <a:gridCol w="412621">
                  <a:extLst>
                    <a:ext uri="{9D8B030D-6E8A-4147-A177-3AD203B41FA5}">
                      <a16:colId xmlns:a16="http://schemas.microsoft.com/office/drawing/2014/main" val="4055823839"/>
                    </a:ext>
                  </a:extLst>
                </a:gridCol>
                <a:gridCol w="412621">
                  <a:extLst>
                    <a:ext uri="{9D8B030D-6E8A-4147-A177-3AD203B41FA5}">
                      <a16:colId xmlns:a16="http://schemas.microsoft.com/office/drawing/2014/main" val="4093489902"/>
                    </a:ext>
                  </a:extLst>
                </a:gridCol>
                <a:gridCol w="412621">
                  <a:extLst>
                    <a:ext uri="{9D8B030D-6E8A-4147-A177-3AD203B41FA5}">
                      <a16:colId xmlns:a16="http://schemas.microsoft.com/office/drawing/2014/main" val="2334370034"/>
                    </a:ext>
                  </a:extLst>
                </a:gridCol>
                <a:gridCol w="412621">
                  <a:extLst>
                    <a:ext uri="{9D8B030D-6E8A-4147-A177-3AD203B41FA5}">
                      <a16:colId xmlns:a16="http://schemas.microsoft.com/office/drawing/2014/main" val="1616414674"/>
                    </a:ext>
                  </a:extLst>
                </a:gridCol>
                <a:gridCol w="412621">
                  <a:extLst>
                    <a:ext uri="{9D8B030D-6E8A-4147-A177-3AD203B41FA5}">
                      <a16:colId xmlns:a16="http://schemas.microsoft.com/office/drawing/2014/main" val="1062814955"/>
                    </a:ext>
                  </a:extLst>
                </a:gridCol>
                <a:gridCol w="412621">
                  <a:extLst>
                    <a:ext uri="{9D8B030D-6E8A-4147-A177-3AD203B41FA5}">
                      <a16:colId xmlns:a16="http://schemas.microsoft.com/office/drawing/2014/main" val="2718536112"/>
                    </a:ext>
                  </a:extLst>
                </a:gridCol>
                <a:gridCol w="412621">
                  <a:extLst>
                    <a:ext uri="{9D8B030D-6E8A-4147-A177-3AD203B41FA5}">
                      <a16:colId xmlns:a16="http://schemas.microsoft.com/office/drawing/2014/main" val="307336827"/>
                    </a:ext>
                  </a:extLst>
                </a:gridCol>
                <a:gridCol w="412621">
                  <a:extLst>
                    <a:ext uri="{9D8B030D-6E8A-4147-A177-3AD203B41FA5}">
                      <a16:colId xmlns:a16="http://schemas.microsoft.com/office/drawing/2014/main" val="756968805"/>
                    </a:ext>
                  </a:extLst>
                </a:gridCol>
                <a:gridCol w="412621">
                  <a:extLst>
                    <a:ext uri="{9D8B030D-6E8A-4147-A177-3AD203B41FA5}">
                      <a16:colId xmlns:a16="http://schemas.microsoft.com/office/drawing/2014/main" val="3783974169"/>
                    </a:ext>
                  </a:extLst>
                </a:gridCol>
                <a:gridCol w="412621">
                  <a:extLst>
                    <a:ext uri="{9D8B030D-6E8A-4147-A177-3AD203B41FA5}">
                      <a16:colId xmlns:a16="http://schemas.microsoft.com/office/drawing/2014/main" val="1595209182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Anchor: </a:t>
                      </a:r>
                      <a:r>
                        <a:rPr lang="en-CA" sz="1000" b="1" dirty="0">
                          <a:solidFill>
                            <a:srgbClr val="C1091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SSP</a:t>
                      </a:r>
                      <a:endParaRPr lang="en-US" sz="1100" dirty="0">
                        <a:solidFill>
                          <a:srgbClr val="C1091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E2E S-PSNR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E2E WS-PSNR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CL S-PSNR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CL WS-PSNR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27953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21239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Test 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-0.3%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-0.4%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-0.3%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-0.3%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-0.4%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-0.3%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-0.3%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-0.4%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-0.3%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-0.3%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-0.4%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-0.3%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75291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Test 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-0.3%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-0.3%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-0.4%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-0.3%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-0.3%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-0.4%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-0.3%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-0.4%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-0.3%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-0.3%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-0.4%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-0.3%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03344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873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Experimental results </a:t>
            </a:r>
            <a:r>
              <a:rPr lang="mr-IN" dirty="0"/>
              <a:t>–</a:t>
            </a:r>
            <a:r>
              <a:rPr lang="en-US" dirty="0"/>
              <a:t> Subjective quality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5368211"/>
            <a:ext cx="10515600" cy="808751"/>
          </a:xfrm>
        </p:spPr>
        <p:txBody>
          <a:bodyPr/>
          <a:lstStyle/>
          <a:p>
            <a:pPr lvl="1"/>
            <a:r>
              <a:rPr lang="en-US" dirty="0"/>
              <a:t>Viewport size: 1816x1816</a:t>
            </a:r>
          </a:p>
          <a:p>
            <a:pPr lvl="1"/>
            <a:r>
              <a:rPr lang="en-US" dirty="0"/>
              <a:t>Static viewport 1 centered at vertex 2: (yaw, pitch) = (90°, -45°)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BABB210-FDD0-6F47-B9AB-594354BC2A1E}" type="slidenum">
              <a:rPr lang="en-US" smtClean="0"/>
              <a:t>7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91378DE-44AF-4B0E-82F5-FB8797060A7C}"/>
              </a:ext>
            </a:extLst>
          </p:cNvPr>
          <p:cNvSpPr txBox="1"/>
          <p:nvPr/>
        </p:nvSpPr>
        <p:spPr>
          <a:xfrm>
            <a:off x="1682708" y="4860965"/>
            <a:ext cx="14109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Trebuchet MS" charset="0"/>
                <a:ea typeface="Trebuchet MS" charset="0"/>
                <a:cs typeface="Trebuchet MS" charset="0"/>
              </a:rPr>
              <a:t>Original SSP</a:t>
            </a:r>
            <a:endParaRPr lang="ko-KR" altLang="en-US" dirty="0">
              <a:latin typeface="Trebuchet MS" charset="0"/>
              <a:ea typeface="Trebuchet MS" charset="0"/>
              <a:cs typeface="Trebuchet MS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91378DE-44AF-4B0E-82F5-FB8797060A7C}"/>
              </a:ext>
            </a:extLst>
          </p:cNvPr>
          <p:cNvSpPr txBox="1"/>
          <p:nvPr/>
        </p:nvSpPr>
        <p:spPr>
          <a:xfrm>
            <a:off x="5343293" y="4860965"/>
            <a:ext cx="15649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>
                <a:latin typeface="Trebuchet MS" charset="0"/>
                <a:ea typeface="Trebuchet MS" charset="0"/>
                <a:cs typeface="Trebuchet MS" charset="0"/>
              </a:rPr>
              <a:t>Current SSP </a:t>
            </a:r>
          </a:p>
          <a:p>
            <a:pPr algn="ctr"/>
            <a:r>
              <a:rPr lang="en-US" altLang="ko-KR" dirty="0">
                <a:latin typeface="Trebuchet MS" charset="0"/>
                <a:ea typeface="Trebuchet MS" charset="0"/>
                <a:cs typeface="Trebuchet MS" charset="0"/>
              </a:rPr>
              <a:t>(JVET-G0097)</a:t>
            </a:r>
            <a:endParaRPr lang="ko-KR" altLang="en-US" dirty="0">
              <a:latin typeface="Trebuchet MS" charset="0"/>
              <a:ea typeface="Trebuchet MS" charset="0"/>
              <a:cs typeface="Trebuchet MS" charset="0"/>
            </a:endParaRP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4A9C4B60-C47A-40C6-ABD3-275A00F1FC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589" y="1278965"/>
            <a:ext cx="3582000" cy="358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>
            <a:extLst>
              <a:ext uri="{FF2B5EF4-FFF2-40B4-BE49-F238E27FC236}">
                <a16:creationId xmlns:a16="http://schemas.microsoft.com/office/drawing/2014/main" id="{CD503A75-7556-412C-9A03-BAD592EBEE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3316" y="1278965"/>
            <a:ext cx="3582000" cy="358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">
            <a:extLst>
              <a:ext uri="{FF2B5EF4-FFF2-40B4-BE49-F238E27FC236}">
                <a16:creationId xmlns:a16="http://schemas.microsoft.com/office/drawing/2014/main" id="{0BF34E94-0F4B-4D8B-B7BD-26A0A1D217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043" y="1278965"/>
            <a:ext cx="3582000" cy="358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91378DE-44AF-4B0E-82F5-FB8797060A7C}"/>
              </a:ext>
            </a:extLst>
          </p:cNvPr>
          <p:cNvSpPr txBox="1"/>
          <p:nvPr/>
        </p:nvSpPr>
        <p:spPr>
          <a:xfrm>
            <a:off x="8775009" y="4860965"/>
            <a:ext cx="1961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>
                <a:latin typeface="Trebuchet MS" charset="0"/>
                <a:ea typeface="Trebuchet MS" charset="0"/>
                <a:cs typeface="Trebuchet MS" charset="0"/>
              </a:rPr>
              <a:t>Proposed (Test 2)</a:t>
            </a:r>
            <a:endParaRPr lang="ko-KR" altLang="en-US" dirty="0">
              <a:latin typeface="Trebuchet MS" charset="0"/>
              <a:ea typeface="Trebuchet MS" charset="0"/>
              <a:cs typeface="Trebuchet MS" charset="0"/>
            </a:endParaRPr>
          </a:p>
        </p:txBody>
      </p:sp>
      <p:sp>
        <p:nvSpPr>
          <p:cNvPr id="12" name="Oval 11"/>
          <p:cNvSpPr/>
          <p:nvPr/>
        </p:nvSpPr>
        <p:spPr>
          <a:xfrm rot="19537983">
            <a:off x="10551649" y="2452560"/>
            <a:ext cx="1123772" cy="36453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 rot="19537983">
            <a:off x="6887871" y="2452560"/>
            <a:ext cx="1123772" cy="36453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 rot="19537983">
            <a:off x="3224094" y="2452560"/>
            <a:ext cx="1123772" cy="36453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26141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this contribution, methods of padding inactive regions are proposed to improve coding efficiency and reduce visual artifact in SSP</a:t>
            </a:r>
          </a:p>
          <a:p>
            <a:endParaRPr lang="en-US" dirty="0"/>
          </a:p>
          <a:p>
            <a:r>
              <a:rPr lang="en-US" dirty="0"/>
              <a:t>The experimental results show the average 0.3% BD-rate reduction</a:t>
            </a:r>
            <a:r>
              <a:rPr lang="ko-KR" altLang="en-US" dirty="0"/>
              <a:t> </a:t>
            </a:r>
            <a:r>
              <a:rPr lang="en-US" altLang="ko-KR" dirty="0"/>
              <a:t>in terms of end-to-end WS-PSNR</a:t>
            </a:r>
            <a:endParaRPr lang="en-US" dirty="0"/>
          </a:p>
          <a:p>
            <a:endParaRPr lang="en-US" dirty="0"/>
          </a:p>
          <a:p>
            <a:r>
              <a:rPr lang="en-US" dirty="0"/>
              <a:t>In addition, the visual artifact can be reduced by padding inactive regions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BABB210-FDD0-6F47-B9AB-594354BC2A1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4478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End of presentation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Q&amp;A</a:t>
            </a:r>
          </a:p>
        </p:txBody>
      </p:sp>
    </p:spTree>
    <p:extLst>
      <p:ext uri="{BB962C8B-B14F-4D97-AF65-F5344CB8AC3E}">
        <p14:creationId xmlns:p14="http://schemas.microsoft.com/office/powerpoint/2010/main" val="1066370309"/>
      </p:ext>
    </p:extLst>
  </p:cSld>
  <p:clrMapOvr>
    <a:masterClrMapping/>
  </p:clrMapOvr>
</p:sld>
</file>

<file path=ppt/theme/theme1.xml><?xml version="1.0" encoding="utf-8"?>
<a:theme xmlns:a="http://schemas.openxmlformats.org/drawingml/2006/main" name="DI-WID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-WIDE" id="{08173671-A95F-1348-8009-04B67941F7F7}" vid="{3E5CEF02-C2DD-594D-976C-C87DA5C3893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DI-WIDE</Template>
  <TotalTime>1209</TotalTime>
  <Words>1411</Words>
  <Application>Microsoft Office PowerPoint</Application>
  <PresentationFormat>와이드스크린</PresentationFormat>
  <Paragraphs>467</Paragraphs>
  <Slides>9</Slides>
  <Notes>2</Notes>
  <HiddenSlides>0</HiddenSlides>
  <MMClips>0</MMClips>
  <ScaleCrop>false</ScaleCrop>
  <HeadingPairs>
    <vt:vector size="8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9" baseType="lpstr">
      <vt:lpstr>맑은 고딕</vt:lpstr>
      <vt:lpstr>맑은 고딕</vt:lpstr>
      <vt:lpstr>Arial</vt:lpstr>
      <vt:lpstr>Calibri</vt:lpstr>
      <vt:lpstr>Times New Roman</vt:lpstr>
      <vt:lpstr>Trebuchet MS</vt:lpstr>
      <vt:lpstr>Tw Cen MT</vt:lpstr>
      <vt:lpstr>Wingdings</vt:lpstr>
      <vt:lpstr>DI-WIDE</vt:lpstr>
      <vt:lpstr>Visio.Drawing.11</vt:lpstr>
      <vt:lpstr>[JVET-I0023] Methods of padding inactive regions for segmented sphere projection (SSP)</vt:lpstr>
      <vt:lpstr>Backgrounds</vt:lpstr>
      <vt:lpstr>Backgrounds</vt:lpstr>
      <vt:lpstr>Proposed methods</vt:lpstr>
      <vt:lpstr>Experimental results</vt:lpstr>
      <vt:lpstr>Experimental results</vt:lpstr>
      <vt:lpstr>Experimental results – Subjective quality</vt:lpstr>
      <vt:lpstr>Conclusion</vt:lpstr>
      <vt:lpstr>End of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[JVET-I0023] Methods of padding inactive regions for segmented sphere projection (SSP)</dc:title>
  <dc:creator>Yongjo Ahn</dc:creator>
  <cp:lastModifiedBy>Yongjo Ahn</cp:lastModifiedBy>
  <cp:revision>30</cp:revision>
  <dcterms:created xsi:type="dcterms:W3CDTF">2018-01-12T05:22:07Z</dcterms:created>
  <dcterms:modified xsi:type="dcterms:W3CDTF">2018-01-20T11:33:53Z</dcterms:modified>
</cp:coreProperties>
</file>