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  <p:sldMasterId id="2147483674" r:id="rId2"/>
    <p:sldMasterId id="2147483686" r:id="rId3"/>
    <p:sldMasterId id="2147483698" r:id="rId4"/>
    <p:sldMasterId id="2147483712" r:id="rId5"/>
    <p:sldMasterId id="2147483724" r:id="rId6"/>
    <p:sldMasterId id="2147483737" r:id="rId7"/>
  </p:sldMasterIdLst>
  <p:notesMasterIdLst>
    <p:notesMasterId r:id="rId24"/>
  </p:notesMasterIdLst>
  <p:sldIdLst>
    <p:sldId id="370" r:id="rId8"/>
    <p:sldId id="331" r:id="rId9"/>
    <p:sldId id="344" r:id="rId10"/>
    <p:sldId id="343" r:id="rId11"/>
    <p:sldId id="333" r:id="rId12"/>
    <p:sldId id="352" r:id="rId13"/>
    <p:sldId id="354" r:id="rId14"/>
    <p:sldId id="349" r:id="rId15"/>
    <p:sldId id="350" r:id="rId16"/>
    <p:sldId id="347" r:id="rId17"/>
    <p:sldId id="340" r:id="rId18"/>
    <p:sldId id="341" r:id="rId19"/>
    <p:sldId id="368" r:id="rId20"/>
    <p:sldId id="363" r:id="rId21"/>
    <p:sldId id="369" r:id="rId22"/>
    <p:sldId id="366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7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D8D8"/>
    <a:srgbClr val="A40000"/>
    <a:srgbClr val="FF8F8F"/>
    <a:srgbClr val="C00000"/>
    <a:srgbClr val="C4261D"/>
    <a:srgbClr val="66FF66"/>
    <a:srgbClr val="CCFF66"/>
    <a:srgbClr val="0099CC"/>
    <a:srgbClr val="FFFF99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4" autoAdjust="0"/>
    <p:restoredTop sz="78662" autoAdjust="0"/>
  </p:normalViewPr>
  <p:slideViewPr>
    <p:cSldViewPr>
      <p:cViewPr>
        <p:scale>
          <a:sx n="100" d="100"/>
          <a:sy n="100" d="100"/>
        </p:scale>
        <p:origin x="1230" y="72"/>
      </p:cViewPr>
      <p:guideLst>
        <p:guide orient="horz" pos="197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8E14BB-D708-4BDA-BFB2-95048022EDBC}" type="datetimeFigureOut">
              <a:rPr lang="zh-CN" altLang="en-US" smtClean="0"/>
              <a:t>2018/1/20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11369B-E235-4F78-9BDC-681D7E499C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1541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1657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599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9361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552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5241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1102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371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2987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0291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0031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329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5314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5015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72263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8600" y="188913"/>
            <a:ext cx="2108200" cy="59372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0825" y="188913"/>
            <a:ext cx="6175375" cy="59372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250825" y="981075"/>
            <a:ext cx="8435975" cy="5145088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zh-CN" altLang="en-US" noProof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813059"/>
            <a:ext cx="9144000" cy="732367"/>
          </a:xfrm>
          <a:prstGeom prst="rect">
            <a:avLst/>
          </a:prstGeom>
        </p:spPr>
        <p:txBody>
          <a:bodyPr/>
          <a:lstStyle>
            <a:lvl1pPr algn="ctr">
              <a:defRPr sz="3500" b="0">
                <a:solidFill>
                  <a:srgbClr val="C11119"/>
                </a:solidFill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63261447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</a:t>
            </a:r>
            <a:fld id="{7F70F61B-A541-4C4A-B19D-6ABEF832F86E}" type="slidenum">
              <a:rPr lang="zh-CN" altLang="en-US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</a:t>
            </a:r>
            <a:fld id="{55843F25-7868-4B19-9911-2F5EDFB59A2E}" type="slidenum">
              <a:rPr lang="zh-CN" altLang="en-US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</a:t>
            </a:r>
            <a:fld id="{E87B75F6-D526-4C02-A57D-28A17E6F50BD}" type="slidenum">
              <a:rPr lang="zh-CN" altLang="en-US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F20C84-E28C-4755-808D-01748AA577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E8583-57A0-4F71-A6EC-67856E93D3A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482775-4A20-49F3-9538-EC8931DFC98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09134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09134"/>
            <a:ext cx="2895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81750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(#)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(#)</a:t>
            </a: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318AB-44CA-45B6-B36B-C48F9BBB7D1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DA2C5-4C68-4266-A37D-78252E0ED7A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68837-852F-43B8-A591-24FE90FFB22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8600" y="188913"/>
            <a:ext cx="2108200" cy="59372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0825" y="188913"/>
            <a:ext cx="6175375" cy="59372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250825" y="981075"/>
            <a:ext cx="8435975" cy="5145088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zh-CN" altLang="en-US" noProof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70F61B-A541-4C4A-B19D-6ABEF832F86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843F25-7868-4B19-9911-2F5EDFB59A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7B75F6-D526-4C02-A57D-28A17E6F50B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F20C84-E28C-4755-808D-01748AA577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E8583-57A0-4F71-A6EC-67856E93D3A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482775-4A20-49F3-9538-EC8931DFC98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70A93-828B-425F-8C10-C9E43ADE6EB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7F9768-CF8E-4F4E-B2CC-926AB4D38CD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318AB-44CA-45B6-B36B-C48F9BBB7D1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DA2C5-4C68-4266-A37D-78252E0ED7A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68837-852F-43B8-A591-24FE90FFB22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38577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46163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89145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34380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6694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58044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02263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430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07630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86238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87326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CORPOR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801841" y="5065146"/>
            <a:ext cx="5774266" cy="573943"/>
          </a:xfrm>
          <a:prstGeom prst="rect">
            <a:avLst/>
          </a:prstGeom>
        </p:spPr>
        <p:txBody>
          <a:bodyPr/>
          <a:lstStyle>
            <a:lvl1pPr algn="l">
              <a:defRPr sz="2800" b="0" i="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/>
              </a:defRPr>
            </a:lvl1pPr>
          </a:lstStyle>
          <a:p>
            <a:r>
              <a:rPr lang="it-IT" dirty="0" smtClean="0"/>
              <a:t>Fare clic per modificare stile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1556933"/>
      </p:ext>
    </p:extLst>
  </p:cSld>
  <p:clrMapOvr>
    <a:masterClrMapping/>
  </p:clrMapOvr>
  <p:transition spd="slow">
    <p:wip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VER CORPOR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9820656"/>
      </p:ext>
    </p:extLst>
  </p:cSld>
  <p:clrMapOvr>
    <a:masterClrMapping/>
  </p:clrMapOvr>
  <p:transition spd="slow">
    <p:wip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813059"/>
            <a:ext cx="9144000" cy="732367"/>
          </a:xfrm>
          <a:prstGeom prst="rect">
            <a:avLst/>
          </a:prstGeom>
        </p:spPr>
        <p:txBody>
          <a:bodyPr/>
          <a:lstStyle>
            <a:lvl1pPr algn="ctr">
              <a:defRPr sz="3500" b="0">
                <a:solidFill>
                  <a:srgbClr val="C11119"/>
                </a:solidFill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80811550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slideLayout" Target="../slideLayouts/slideLayout84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3.xml"/><Relationship Id="rId16" Type="http://schemas.openxmlformats.org/officeDocument/2006/relationships/image" Target="../media/image4.jpg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5" Type="http://schemas.openxmlformats.org/officeDocument/2006/relationships/theme" Target="../theme/theme7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slideLayout" Target="../slideLayouts/slideLayout8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188913"/>
            <a:ext cx="525780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981075"/>
            <a:ext cx="8435975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6588" y="6570663"/>
            <a:ext cx="801687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>
                <a:latin typeface="Arial" charset="0"/>
                <a:ea typeface="宋体" pitchFamily="2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29" name="Picture 15" descr="PPT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736" r:id="rId14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7503EAFF-FFEC-43E2-96D6-6C7F65CE06E7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pic>
        <p:nvPicPr>
          <p:cNvPr id="2055" name="Picture 11" descr="PPT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PPT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188913"/>
            <a:ext cx="525780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981075"/>
            <a:ext cx="8435975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6588" y="6570663"/>
            <a:ext cx="801687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>
                <a:latin typeface="Arial" charset="0"/>
                <a:ea typeface="宋体" pitchFamily="2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29" name="Picture 15" descr="PPT2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7503EAFF-FFEC-43E2-96D6-6C7F65CE06E7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pic>
        <p:nvPicPr>
          <p:cNvPr id="2055" name="Picture 11" descr="PPT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PPT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408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6.emf"/><Relationship Id="rId4" Type="http://schemas.openxmlformats.org/officeDocument/2006/relationships/oleObject" Target="../embeddings/oleObject3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emf"/><Relationship Id="rId5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0.png"/><Relationship Id="rId5" Type="http://schemas.openxmlformats.org/officeDocument/2006/relationships/image" Target="../media/image10.emf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4" Type="http://schemas.openxmlformats.org/officeDocument/2006/relationships/oleObject" Target="../embeddings/oleObject2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1213930" y="33206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908962" y="2613152"/>
            <a:ext cx="7529512" cy="1080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200" kern="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JVET-I0022</a:t>
            </a:r>
          </a:p>
          <a:p>
            <a:pPr>
              <a:lnSpc>
                <a:spcPct val="120000"/>
              </a:lnSpc>
            </a:pPr>
            <a:r>
              <a:rPr lang="en-US" altLang="zh-CN" sz="3200" kern="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Convolution Neural Network Filter (CNNF) for Intra Frame </a:t>
            </a:r>
          </a:p>
        </p:txBody>
      </p:sp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297487" y="4182257"/>
            <a:ext cx="875246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fi-FI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Lulu Zhou, </a:t>
            </a:r>
            <a:r>
              <a:rPr lang="fi-FI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Xiaodan Song</a:t>
            </a:r>
            <a:r>
              <a:rPr lang="fi-FI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Jiabao Yao, Li Wang and Fangdong Chen</a:t>
            </a:r>
            <a:endParaRPr lang="fi-FI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fi-FI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i-FI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Hikvision</a:t>
            </a:r>
            <a:endParaRPr lang="fi-FI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5683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75556" y="404664"/>
            <a:ext cx="30651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Proposed CNNF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81324" y="1052736"/>
            <a:ext cx="5688632" cy="719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Parallelism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10</a:t>
            </a:fld>
            <a:endParaRPr lang="zh-CN" alt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716259" y="1780307"/>
            <a:ext cx="1023997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3038247"/>
              </p:ext>
            </p:extLst>
          </p:nvPr>
        </p:nvGraphicFramePr>
        <p:xfrm>
          <a:off x="1223628" y="1664804"/>
          <a:ext cx="5748429" cy="39889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57" name="Visio" r:id="rId4" imgW="9322828" imgH="6481890" progId="Visio.Drawing.11">
                  <p:embed/>
                </p:oleObj>
              </mc:Choice>
              <mc:Fallback>
                <p:oleObj name="Visio" r:id="rId4" imgW="9322828" imgH="648189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3628" y="1664804"/>
                        <a:ext cx="5748429" cy="398895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453517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75556" y="404664"/>
            <a:ext cx="39607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Experimental Results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11</a:t>
            </a:fld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581324" y="872716"/>
            <a:ext cx="6870996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Results for AI Main10  VS JEM 7.0</a:t>
            </a:r>
          </a:p>
          <a:p>
            <a:pPr>
              <a:lnSpc>
                <a:spcPct val="150000"/>
              </a:lnSpc>
              <a:buClr>
                <a:srgbClr val="C00000"/>
              </a:buClr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C00000"/>
              </a:buClr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Results for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Main10  VS JEM 7.0</a:t>
            </a:r>
          </a:p>
          <a:p>
            <a:pPr>
              <a:lnSpc>
                <a:spcPct val="200000"/>
              </a:lnSpc>
              <a:buClr>
                <a:srgbClr val="C00000"/>
              </a:buClr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0741" y="3789040"/>
            <a:ext cx="5736242" cy="27266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0741" y="1052736"/>
            <a:ext cx="5742004" cy="2814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3642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75556" y="404664"/>
            <a:ext cx="39607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Experimental Results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12</a:t>
            </a:fld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581324" y="883163"/>
            <a:ext cx="6870996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Results for LDB Main10  VS JEM 7.0</a:t>
            </a:r>
          </a:p>
          <a:p>
            <a:pPr>
              <a:lnSpc>
                <a:spcPct val="150000"/>
              </a:lnSpc>
              <a:buClr>
                <a:srgbClr val="C00000"/>
              </a:buClr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C00000"/>
              </a:buClr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Results for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LDP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Main10  VS JEM 7.0</a:t>
            </a:r>
          </a:p>
          <a:p>
            <a:pPr>
              <a:lnSpc>
                <a:spcPct val="200000"/>
              </a:lnSpc>
              <a:buClr>
                <a:srgbClr val="C00000"/>
              </a:buClr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7906" y="1134710"/>
            <a:ext cx="5738957" cy="272633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2521" y="3925111"/>
            <a:ext cx="5738957" cy="252822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668164" y="6135687"/>
            <a:ext cx="510011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000" b="1" cap="none" spc="0" dirty="0" smtClean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</a:t>
            </a:r>
            <a:r>
              <a:rPr lang="en-US" altLang="zh-CN" sz="2000" b="1" cap="none" spc="0" dirty="0" err="1" smtClean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Tencent</a:t>
            </a:r>
            <a:r>
              <a:rPr lang="en-US" altLang="zh-CN" sz="2000" b="1" cap="none" spc="0" dirty="0" smtClean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for the cross-checking!</a:t>
            </a:r>
            <a:endParaRPr lang="zh-CN" altLang="en-US" sz="2000" b="1" cap="none" spc="0" dirty="0">
              <a:ln w="0"/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12672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75556" y="404664"/>
            <a:ext cx="39607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Experimental Results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13</a:t>
            </a:fld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581324" y="1052736"/>
            <a:ext cx="6870996" cy="346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Subjective Quality</a:t>
            </a:r>
          </a:p>
          <a:p>
            <a:pPr>
              <a:lnSpc>
                <a:spcPct val="150000"/>
              </a:lnSpc>
              <a:buClr>
                <a:srgbClr val="C00000"/>
              </a:buClr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C00000"/>
              </a:buClr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buClr>
                <a:srgbClr val="C00000"/>
              </a:buClr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58" y="2119815"/>
            <a:ext cx="3961905" cy="228571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302" y="2119815"/>
            <a:ext cx="3961905" cy="2285714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155536" y="4603963"/>
            <a:ext cx="3132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Reconstruction by JEM7.0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57699" y="4603963"/>
            <a:ext cx="2995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Reconstruction by CNNF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88303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75556" y="404664"/>
            <a:ext cx="21707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Conclusion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14</a:t>
            </a:fld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581324" y="1052736"/>
            <a:ext cx="8131136" cy="4847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Propose a convolutional neural network filter for intra frame to replace BF, DBK and SAO. </a:t>
            </a:r>
          </a:p>
          <a:p>
            <a:pPr marL="742950" lvl="1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Y/U/V and QP as inputs and are normalized</a:t>
            </a:r>
          </a:p>
          <a:p>
            <a:pPr marL="742950" lvl="1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convolution network with residual structure</a:t>
            </a:r>
          </a:p>
          <a:p>
            <a:pPr marL="742950" lvl="1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Fixed point operation for encoding and decoding consistency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Experimental results shows -3.57%, -6.17% and -7.06% BD-rate savings for 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luma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and both 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chroma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components for JEM-7.0 with AI configuration.</a:t>
            </a:r>
          </a:p>
          <a:p>
            <a:pPr marL="742950" lvl="1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buClr>
                <a:srgbClr val="C00000"/>
              </a:buClr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5762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75556" y="404664"/>
            <a:ext cx="22204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Suggestion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15</a:t>
            </a:fld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581324" y="1052736"/>
            <a:ext cx="8131136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Based on the above observation, it is suggested to study deep learning within the ISO-IEC/ITU-T group, possibly in an 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Adhoc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group. </a:t>
            </a:r>
          </a:p>
          <a:p>
            <a:pPr marL="742950" lvl="1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buClr>
                <a:srgbClr val="C00000"/>
              </a:buClr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9429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37295" y="2420888"/>
            <a:ext cx="660969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8000" b="1" cap="none" spc="0" dirty="0" smtClean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r>
              <a:rPr lang="en-US" altLang="zh-CN" sz="8000" b="1" dirty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8000" b="1" dirty="0" smtClean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r>
              <a:rPr lang="zh-CN" altLang="en-US" sz="8000" b="1" cap="none" spc="0" dirty="0" smtClean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8000" b="1" cap="none" spc="0" dirty="0">
              <a:ln w="0"/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53874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75556" y="404664"/>
            <a:ext cx="15119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Outline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81324" y="1052736"/>
            <a:ext cx="568863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Introduction</a:t>
            </a: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Proposed CNNF</a:t>
            </a: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Experimental Results</a:t>
            </a: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Conclusion</a:t>
            </a:r>
          </a:p>
          <a:p>
            <a:pPr>
              <a:buClr>
                <a:srgbClr val="C00000"/>
              </a:buClr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66274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75556" y="404664"/>
            <a:ext cx="24527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Introduction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324" y="1052736"/>
            <a:ext cx="77710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Loop Filters for intra frame in JEM 7.0</a:t>
            </a:r>
          </a:p>
          <a:p>
            <a:pPr>
              <a:lnSpc>
                <a:spcPct val="200000"/>
              </a:lnSpc>
              <a:buClr>
                <a:srgbClr val="C00000"/>
              </a:buClr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buClr>
                <a:srgbClr val="C00000"/>
              </a:buClr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80" y="1950923"/>
            <a:ext cx="8085920" cy="113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8507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75556" y="404664"/>
            <a:ext cx="24527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Introduction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324" y="1052736"/>
            <a:ext cx="777109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Loop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Filters for intra frame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 JEM 7.0</a:t>
            </a:r>
          </a:p>
          <a:p>
            <a:pPr>
              <a:lnSpc>
                <a:spcPct val="200000"/>
              </a:lnSpc>
              <a:buClr>
                <a:srgbClr val="C00000"/>
              </a:buClr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buClr>
                <a:srgbClr val="C00000"/>
              </a:buClr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Proposed Intra Decoding Scheme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040" y="4362666"/>
            <a:ext cx="8085920" cy="1130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780" y="1950923"/>
            <a:ext cx="8085920" cy="113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2880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75556" y="404664"/>
            <a:ext cx="30651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Proposed CNNF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581324" y="1052736"/>
            <a:ext cx="5688632" cy="719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Framework</a:t>
            </a:r>
          </a:p>
        </p:txBody>
      </p:sp>
      <p:sp>
        <p:nvSpPr>
          <p:cNvPr id="2" name="矩形 1"/>
          <p:cNvSpPr/>
          <p:nvPr/>
        </p:nvSpPr>
        <p:spPr>
          <a:xfrm>
            <a:off x="1223628" y="3126373"/>
            <a:ext cx="1404156" cy="684076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Normalization</a:t>
            </a: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54676" y="2060848"/>
            <a:ext cx="1296144" cy="684076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Parameters</a:t>
            </a: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46014" y="3126373"/>
            <a:ext cx="2313468" cy="684076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CNN</a:t>
            </a:r>
          </a:p>
          <a:p>
            <a:pPr algn="ctr"/>
            <a:r>
              <a: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(Fixed Point Operation)</a:t>
            </a: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77712" y="3126373"/>
            <a:ext cx="1728192" cy="684076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De-normalization</a:t>
            </a: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>
            <a:off x="395536" y="3309281"/>
            <a:ext cx="828092" cy="0"/>
          </a:xfrm>
          <a:prstGeom prst="straightConnector1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395536" y="3597313"/>
            <a:ext cx="828092" cy="0"/>
          </a:xfrm>
          <a:prstGeom prst="straightConnector1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>
            <a:stCxn id="2" idx="3"/>
            <a:endCxn id="12" idx="1"/>
          </p:cNvCxnSpPr>
          <p:nvPr/>
        </p:nvCxnSpPr>
        <p:spPr>
          <a:xfrm>
            <a:off x="2627784" y="3468411"/>
            <a:ext cx="418230" cy="0"/>
          </a:xfrm>
          <a:prstGeom prst="straightConnector1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>
            <a:stCxn id="12" idx="3"/>
            <a:endCxn id="13" idx="1"/>
          </p:cNvCxnSpPr>
          <p:nvPr/>
        </p:nvCxnSpPr>
        <p:spPr>
          <a:xfrm>
            <a:off x="5359482" y="3468411"/>
            <a:ext cx="418230" cy="0"/>
          </a:xfrm>
          <a:prstGeom prst="straightConnector1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>
            <a:stCxn id="13" idx="3"/>
          </p:cNvCxnSpPr>
          <p:nvPr/>
        </p:nvCxnSpPr>
        <p:spPr>
          <a:xfrm>
            <a:off x="7505904" y="3468411"/>
            <a:ext cx="1495164" cy="0"/>
          </a:xfrm>
          <a:prstGeom prst="straightConnector1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>
            <a:stCxn id="11" idx="2"/>
            <a:endCxn id="12" idx="0"/>
          </p:cNvCxnSpPr>
          <p:nvPr/>
        </p:nvCxnSpPr>
        <p:spPr>
          <a:xfrm>
            <a:off x="4202748" y="2744924"/>
            <a:ext cx="0" cy="381449"/>
          </a:xfrm>
          <a:prstGeom prst="straightConnector1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377533" y="3025777"/>
            <a:ext cx="8460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/>
              <a:t>Y/U/V</a:t>
            </a:r>
            <a:endParaRPr lang="zh-CN" altLang="en-US" sz="1400" dirty="0"/>
          </a:p>
        </p:txBody>
      </p:sp>
      <p:sp>
        <p:nvSpPr>
          <p:cNvPr id="27" name="文本框 26"/>
          <p:cNvSpPr txBox="1"/>
          <p:nvPr/>
        </p:nvSpPr>
        <p:spPr>
          <a:xfrm>
            <a:off x="368276" y="3606024"/>
            <a:ext cx="8460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/>
              <a:t>QP Map</a:t>
            </a:r>
            <a:endParaRPr lang="zh-CN" altLang="en-US" sz="1400" dirty="0"/>
          </a:p>
        </p:txBody>
      </p:sp>
      <p:sp>
        <p:nvSpPr>
          <p:cNvPr id="28" name="文本框 27"/>
          <p:cNvSpPr txBox="1"/>
          <p:nvPr/>
        </p:nvSpPr>
        <p:spPr>
          <a:xfrm>
            <a:off x="7457613" y="3160634"/>
            <a:ext cx="15121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/>
              <a:t>Reconstruction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7214778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75556" y="404664"/>
            <a:ext cx="30651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Proposed CNNF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81324" y="1052736"/>
            <a:ext cx="5688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Normalization &amp;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De-normalization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3842" y="1883850"/>
            <a:ext cx="2525074" cy="146156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113842" y="3372672"/>
            <a:ext cx="0" cy="18002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638916" y="3355238"/>
            <a:ext cx="0" cy="19745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>
            <a:off x="1113842" y="3453965"/>
            <a:ext cx="2525074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707904" y="1883850"/>
            <a:ext cx="25202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707904" y="3345415"/>
            <a:ext cx="25202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>
            <a:off x="3833918" y="1883850"/>
            <a:ext cx="0" cy="1461565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2108123" y="3424935"/>
            <a:ext cx="3545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W</a:t>
            </a:r>
            <a:endParaRPr lang="zh-CN" altLang="en-US" sz="1400" dirty="0"/>
          </a:p>
        </p:txBody>
      </p:sp>
      <p:sp>
        <p:nvSpPr>
          <p:cNvPr id="23" name="文本框 22"/>
          <p:cNvSpPr txBox="1"/>
          <p:nvPr/>
        </p:nvSpPr>
        <p:spPr>
          <a:xfrm>
            <a:off x="3851629" y="2411389"/>
            <a:ext cx="314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H</a:t>
            </a:r>
            <a:endParaRPr lang="zh-CN" altLang="en-US" sz="14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7470322" y="1860168"/>
            <a:ext cx="25202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7470322" y="3321733"/>
            <a:ext cx="25202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>
            <a:off x="7596336" y="1860168"/>
            <a:ext cx="0" cy="1461565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7614047" y="2387707"/>
            <a:ext cx="314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H</a:t>
            </a:r>
            <a:endParaRPr lang="zh-CN" altLang="en-US" sz="1400" dirty="0"/>
          </a:p>
        </p:txBody>
      </p:sp>
      <p:cxnSp>
        <p:nvCxnSpPr>
          <p:cNvPr id="30" name="直接连接符 29"/>
          <p:cNvCxnSpPr/>
          <p:nvPr/>
        </p:nvCxnSpPr>
        <p:spPr>
          <a:xfrm>
            <a:off x="5292080" y="3334925"/>
            <a:ext cx="0" cy="18002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7277094" y="3346090"/>
            <a:ext cx="0" cy="19745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/>
          <p:nvPr/>
        </p:nvCxnSpPr>
        <p:spPr>
          <a:xfrm flipV="1">
            <a:off x="5292080" y="3453533"/>
            <a:ext cx="1985014" cy="432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6100884" y="3424935"/>
            <a:ext cx="3545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W</a:t>
            </a:r>
            <a:endParaRPr lang="zh-CN" altLang="en-US" sz="1400" dirty="0"/>
          </a:p>
        </p:txBody>
      </p:sp>
      <p:sp>
        <p:nvSpPr>
          <p:cNvPr id="37" name="文本框 36"/>
          <p:cNvSpPr txBox="1"/>
          <p:nvPr/>
        </p:nvSpPr>
        <p:spPr>
          <a:xfrm>
            <a:off x="1486080" y="3771582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Y/U/V</a:t>
            </a:r>
            <a:endParaRPr lang="zh-CN" altLang="en-US" dirty="0"/>
          </a:p>
        </p:txBody>
      </p:sp>
      <p:sp>
        <p:nvSpPr>
          <p:cNvPr id="38" name="文本框 37"/>
          <p:cNvSpPr txBox="1"/>
          <p:nvPr/>
        </p:nvSpPr>
        <p:spPr>
          <a:xfrm>
            <a:off x="5404886" y="3784976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err="1" smtClean="0"/>
              <a:t>QPMap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文本框 38"/>
              <p:cNvSpPr txBox="1"/>
              <p:nvPr/>
            </p:nvSpPr>
            <p:spPr>
              <a:xfrm>
                <a:off x="1007604" y="4190671"/>
                <a:ext cx="7526610" cy="14759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Clr>
                    <a:srgbClr val="C00000"/>
                  </a:buClr>
                  <a:buFont typeface="Wingdings" panose="05000000000000000000" pitchFamily="2" charset="2"/>
                  <a:buChar char="n"/>
                </a:pPr>
                <a:r>
                  <a:rPr lang="en-US" altLang="zh-CN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Normalization (for easier training): </a:t>
                </a:r>
              </a:p>
              <a:p>
                <a:pPr marL="742950" lvl="1" indent="-285750">
                  <a:buClr>
                    <a:srgbClr val="C00000"/>
                  </a:buClr>
                  <a:buFont typeface="Wingdings" panose="05000000000000000000" pitchFamily="2" charset="2"/>
                  <a:buChar char="n"/>
                </a:pPr>
                <a:r>
                  <a:rPr lang="en-US" altLang="zh-CN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Y/U/V: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  <m:t>𝑝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  <m:t>′′</m:t>
                        </m:r>
                      </m:sup>
                    </m:sSup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  <m:t>𝑦</m:t>
                        </m:r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=</m:t>
                    </m:r>
                    <m:f>
                      <m:fPr>
                        <m:ctrlPr>
                          <a:rPr lang="en-US" altLang="zh-CN" i="1"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i="1"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</a:rPr>
                            </m:ctrlPr>
                          </m:sSup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</a:rPr>
                              <m:t>𝑝</m:t>
                            </m:r>
                          </m:e>
                          <m:sup>
                            <m:r>
                              <a:rPr lang="en-US" altLang="zh-CN" i="1"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</a:rPr>
                              <m:t>′</m:t>
                            </m:r>
                          </m:sup>
                        </m:sSup>
                        <m:d>
                          <m:dPr>
                            <m:ctrlPr>
                              <a:rPr lang="en-US" altLang="zh-CN" i="1"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</a:rPr>
                            </m:ctrlPr>
                          </m:d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</a:rPr>
                              <m:t>𝑥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</a:rPr>
                              <m:t>𝑦</m:t>
                            </m:r>
                          </m:e>
                        </m:d>
                      </m:num>
                      <m:den>
                        <m:r>
                          <a:rPr lang="en-US" altLang="zh-CN" i="1"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  <m:t>1≪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  <m:t>𝐵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  <m:t>−1</m:t>
                        </m:r>
                      </m:den>
                    </m:f>
                    <m:r>
                      <a:rPr lang="en-US" altLang="zh-CN" i="1"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,</m:t>
                    </m:r>
                    <m:r>
                      <a:rPr lang="en-US" altLang="zh-CN" i="1"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𝑥</m:t>
                    </m:r>
                    <m:r>
                      <a:rPr lang="en-US" altLang="zh-CN" i="1"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=1,…,</m:t>
                    </m:r>
                    <m:r>
                      <a:rPr lang="en-US" altLang="zh-CN" i="1"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𝑊</m:t>
                    </m:r>
                    <m:r>
                      <a:rPr lang="en-US" altLang="zh-CN" i="1"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,</m:t>
                    </m:r>
                    <m:r>
                      <a:rPr lang="en-US" altLang="zh-CN" i="1"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𝑦</m:t>
                    </m:r>
                    <m:r>
                      <a:rPr lang="en-US" altLang="zh-CN" i="1"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=1,…,</m:t>
                    </m:r>
                    <m:r>
                      <a:rPr lang="en-US" altLang="zh-CN" i="1"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𝐻</m:t>
                    </m:r>
                  </m:oMath>
                </a14:m>
                <a:endPara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742950" lvl="1" indent="-285750">
                  <a:buClr>
                    <a:srgbClr val="C00000"/>
                  </a:buClr>
                  <a:buFont typeface="Wingdings" panose="05000000000000000000" pitchFamily="2" charset="2"/>
                  <a:buChar char="n"/>
                </a:pPr>
                <a:r>
                  <a:rPr lang="en-US" altLang="zh-CN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QPMap</a:t>
                </a:r>
                <a:r>
                  <a:rPr lang="en-US" altLang="zh-CN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: </a:t>
                </a: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𝑄</m:t>
                    </m:r>
                    <m:sSup>
                      <m:sSupPr>
                        <m:ctrlPr>
                          <a:rPr lang="en-US" altLang="zh-CN" b="0" i="1" smtClean="0"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</m:ctrlPr>
                      </m:sSup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  <m:t>𝑃</m:t>
                        </m:r>
                      </m:e>
                      <m:sup>
                        <m:r>
                          <a:rPr lang="en-US" altLang="zh-CN" b="0" i="1" smtClean="0"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  <m:t>′′</m:t>
                        </m:r>
                      </m:sup>
                    </m:sSup>
                    <m:r>
                      <a:rPr lang="en-US" altLang="zh-CN" b="0" i="1" smtClean="0"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=</m:t>
                    </m:r>
                    <m:f>
                      <m:fPr>
                        <m:ctrlPr>
                          <a:rPr lang="en-US" altLang="zh-CN" b="0" i="1" smtClean="0"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  <m:t>𝑄𝑃</m:t>
                        </m:r>
                      </m:num>
                      <m:den>
                        <m:r>
                          <a:rPr lang="en-US" altLang="zh-CN" b="0" i="1" smtClean="0"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  <m:t>51</m:t>
                        </m:r>
                      </m:den>
                    </m:f>
                  </m:oMath>
                </a14:m>
                <a:endPara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85750" indent="-285750">
                  <a:buClr>
                    <a:srgbClr val="C00000"/>
                  </a:buClr>
                  <a:buFont typeface="Wingdings" panose="05000000000000000000" pitchFamily="2" charset="2"/>
                  <a:buChar char="n"/>
                </a:pPr>
                <a:r>
                  <a:rPr lang="en-US" altLang="zh-CN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De-normalization for output of CNNF (back to original range)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 xmlns="">
          <p:sp>
            <p:nvSpPr>
              <p:cNvPr id="39" name="文本框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7604" y="4190671"/>
                <a:ext cx="7526610" cy="1475981"/>
              </a:xfrm>
              <a:prstGeom prst="rect">
                <a:avLst/>
              </a:prstGeom>
              <a:blipFill>
                <a:blip r:embed="rId5"/>
                <a:stretch>
                  <a:fillRect l="-486" t="-2058" b="-53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53279" y="1823717"/>
            <a:ext cx="2285711" cy="1470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3767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75556" y="404664"/>
            <a:ext cx="30651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Proposed CNNF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81324" y="1052736"/>
            <a:ext cx="5688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Network &amp; Parameters 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699792" y="1765992"/>
            <a:ext cx="1056677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007604" y="1830299"/>
          <a:ext cx="3955926" cy="43895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72" name="Visio" r:id="rId4" imgW="3562243" imgH="3952800" progId="Visio.Drawing.15">
                  <p:embed/>
                </p:oleObj>
              </mc:Choice>
              <mc:Fallback>
                <p:oleObj name="Visio" r:id="rId4" imgW="3562243" imgH="3952800" progId="Visio.Drawing.15">
                  <p:embed/>
                  <p:pic>
                    <p:nvPicPr>
                      <p:cNvPr id="4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7604" y="1830299"/>
                        <a:ext cx="3955926" cy="438959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直接箭头连接符 13"/>
          <p:cNvCxnSpPr/>
          <p:nvPr/>
        </p:nvCxnSpPr>
        <p:spPr>
          <a:xfrm>
            <a:off x="4774940" y="3763488"/>
            <a:ext cx="468052" cy="0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本框 14"/>
              <p:cNvSpPr txBox="1"/>
              <p:nvPr/>
            </p:nvSpPr>
            <p:spPr>
              <a:xfrm>
                <a:off x="5389372" y="3090964"/>
                <a:ext cx="2712480" cy="13450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400" dirty="0" smtClean="0"/>
                  <a:t>Parameters (filter coefficients) :</a:t>
                </a:r>
              </a:p>
              <a:p>
                <a:pPr marL="285750" indent="-285750">
                  <a:lnSpc>
                    <a:spcPct val="150000"/>
                  </a:lnSpc>
                  <a:buFont typeface="Wingdings" panose="05000000000000000000" pitchFamily="2" charset="2"/>
                  <a:buChar char="n"/>
                </a:pPr>
                <a:r>
                  <a:rPr lang="en-US" altLang="zh-CN" sz="1400" dirty="0" smtClean="0"/>
                  <a:t>Weights: </a:t>
                </a:r>
                <a14:m>
                  <m:oMath xmlns:m="http://schemas.openxmlformats.org/officeDocument/2006/math">
                    <m:r>
                      <a:rPr lang="en-US" altLang="zh-CN" sz="1400" i="1">
                        <a:latin typeface="Cambria Math" panose="02040503050406030204" pitchFamily="18" charset="0"/>
                      </a:rPr>
                      <m:t>𝑀</m:t>
                    </m:r>
                    <m:r>
                      <a:rPr lang="en-US" altLang="zh-CN" sz="1400" i="1"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altLang="zh-CN" sz="1400" i="1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altLang="zh-CN" sz="1400" i="1">
                        <a:latin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en-US" altLang="zh-CN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i="1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 altLang="zh-CN" sz="1400" i="1">
                            <a:latin typeface="Cambria Math" panose="02040503050406030204" pitchFamily="18" charset="0"/>
                          </a:rPr>
                          <m:t>𝐿</m:t>
                        </m:r>
                      </m:sub>
                    </m:sSub>
                    <m:r>
                      <a:rPr lang="en-US" altLang="zh-CN" sz="1400" i="1">
                        <a:latin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en-US" altLang="zh-CN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i="1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 altLang="zh-CN" sz="1400" i="1">
                            <a:latin typeface="Cambria Math" panose="02040503050406030204" pitchFamily="18" charset="0"/>
                          </a:rPr>
                          <m:t>𝐿</m:t>
                        </m:r>
                      </m:sub>
                    </m:sSub>
                  </m:oMath>
                </a14:m>
                <a:endParaRPr lang="en-US" altLang="zh-CN" sz="1400" dirty="0" smtClean="0"/>
              </a:p>
              <a:p>
                <a:pPr marL="285750" indent="-285750">
                  <a:lnSpc>
                    <a:spcPct val="150000"/>
                  </a:lnSpc>
                  <a:buFont typeface="Wingdings" panose="05000000000000000000" pitchFamily="2" charset="2"/>
                  <a:buChar char="n"/>
                </a:pPr>
                <a:r>
                  <a:rPr lang="en-US" altLang="zh-CN" sz="1400" dirty="0" smtClean="0"/>
                  <a:t>Biases: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i="1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 altLang="zh-CN" sz="1400" i="1">
                            <a:latin typeface="Cambria Math" panose="02040503050406030204" pitchFamily="18" charset="0"/>
                          </a:rPr>
                          <m:t>𝐿</m:t>
                        </m:r>
                      </m:sub>
                    </m:sSub>
                  </m:oMath>
                </a14:m>
                <a:endParaRPr lang="en-US" altLang="zh-CN" sz="1400" dirty="0" smtClean="0"/>
              </a:p>
              <a:p>
                <a:pPr>
                  <a:lnSpc>
                    <a:spcPct val="150000"/>
                  </a:lnSpc>
                </a:pPr>
                <a:r>
                  <a:rPr lang="en-US" altLang="zh-CN" sz="1400" dirty="0"/>
                  <a:t>S</a:t>
                </a:r>
                <a:r>
                  <a:rPr lang="en-US" altLang="zh-CN" sz="1400" dirty="0" smtClean="0"/>
                  <a:t>ee appended excel.</a:t>
                </a:r>
              </a:p>
            </p:txBody>
          </p:sp>
        </mc:Choice>
        <mc:Fallback xmlns="">
          <p:sp>
            <p:nvSpPr>
              <p:cNvPr id="15" name="文本框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9372" y="3090964"/>
                <a:ext cx="2712480" cy="1345048"/>
              </a:xfrm>
              <a:prstGeom prst="rect">
                <a:avLst/>
              </a:prstGeom>
              <a:blipFill>
                <a:blip r:embed="rId6"/>
                <a:stretch>
                  <a:fillRect l="-674" b="-40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802049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75556" y="404664"/>
            <a:ext cx="30651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Proposed CNNF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81324" y="1052736"/>
            <a:ext cx="5688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Fixed Point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Operation 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699792" y="1765992"/>
            <a:ext cx="1056677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1052325" y="1811710"/>
            <a:ext cx="964074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8127482"/>
              </p:ext>
            </p:extLst>
          </p:nvPr>
        </p:nvGraphicFramePr>
        <p:xfrm>
          <a:off x="1052328" y="1765992"/>
          <a:ext cx="2373312" cy="439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95" name="Visio" r:id="rId4" imgW="2152689" imgH="3952800" progId="Visio.Drawing.15">
                  <p:embed/>
                </p:oleObj>
              </mc:Choice>
              <mc:Fallback>
                <p:oleObj name="Visio" r:id="rId4" imgW="2152689" imgH="3952800" progId="Visio.Drawing.15">
                  <p:embed/>
                  <p:pic>
                    <p:nvPicPr>
                      <p:cNvPr id="4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2328" y="1765992"/>
                        <a:ext cx="2373312" cy="43910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5640" y="3825044"/>
            <a:ext cx="5623332" cy="19177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04723" y="2123686"/>
            <a:ext cx="1535944" cy="143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9267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75556" y="404664"/>
            <a:ext cx="30651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Proposed CNNF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81324" y="1052736"/>
            <a:ext cx="69790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Fixed Point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Simulation by Float Point 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699792" y="1765992"/>
            <a:ext cx="1056677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1043247" y="2014963"/>
            <a:ext cx="964074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106" y="1977618"/>
            <a:ext cx="8301714" cy="19177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106" y="4365104"/>
            <a:ext cx="5128276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802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K1">
  <a:themeElements>
    <a:clrScheme name="0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04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70C0"/>
        </a:solidFill>
        <a:ln>
          <a:noFill/>
        </a:ln>
      </a:spPr>
      <a:bodyPr anchor="ctr"/>
      <a:lstStyle>
        <a:defPPr algn="ctr">
          <a:defRPr sz="1400" dirty="0">
            <a:latin typeface="微软雅黑" pitchFamily="34" charset="-122"/>
            <a:ea typeface="微软雅黑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0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HK1">
  <a:themeElements>
    <a:clrScheme name="0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04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70C0"/>
        </a:solidFill>
        <a:ln>
          <a:noFill/>
        </a:ln>
      </a:spPr>
      <a:bodyPr anchor="ctr"/>
      <a:lstStyle>
        <a:defPPr algn="ctr">
          <a:defRPr sz="1400" dirty="0">
            <a:latin typeface="微软雅黑" pitchFamily="34" charset="-122"/>
            <a:ea typeface="微软雅黑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0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HK1</Template>
  <TotalTime>23361</TotalTime>
  <Words>325</Words>
  <Application>Microsoft Office PowerPoint</Application>
  <PresentationFormat>全屏显示(4:3)</PresentationFormat>
  <Paragraphs>110</Paragraphs>
  <Slides>16</Slides>
  <Notes>14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7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黑体</vt:lpstr>
      <vt:lpstr>宋体</vt:lpstr>
      <vt:lpstr>微软雅黑</vt:lpstr>
      <vt:lpstr>Arial</vt:lpstr>
      <vt:lpstr>Calibri</vt:lpstr>
      <vt:lpstr>Cambria Math</vt:lpstr>
      <vt:lpstr>Times New Roman</vt:lpstr>
      <vt:lpstr>Wingdings</vt:lpstr>
      <vt:lpstr>HK1</vt:lpstr>
      <vt:lpstr>1_默认设计模板</vt:lpstr>
      <vt:lpstr>自定义设计方案</vt:lpstr>
      <vt:lpstr>1_HK1</vt:lpstr>
      <vt:lpstr>2_默认设计模板</vt:lpstr>
      <vt:lpstr>1_自定义设计方案</vt:lpstr>
      <vt:lpstr>Office 主题​​</vt:lpstr>
      <vt:lpstr>Visio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周璐璐</dc:creator>
  <cp:lastModifiedBy>宋晓丹</cp:lastModifiedBy>
  <cp:revision>488</cp:revision>
  <dcterms:created xsi:type="dcterms:W3CDTF">2015-04-03T00:45:22Z</dcterms:created>
  <dcterms:modified xsi:type="dcterms:W3CDTF">2018-01-20T00:05:32Z</dcterms:modified>
  <cp:contentStatus/>
</cp:coreProperties>
</file>