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81" r:id="rId2"/>
    <p:sldId id="351" r:id="rId3"/>
    <p:sldId id="353" r:id="rId4"/>
    <p:sldId id="354" r:id="rId5"/>
    <p:sldId id="355" r:id="rId6"/>
    <p:sldId id="356" r:id="rId7"/>
    <p:sldId id="358" r:id="rId8"/>
    <p:sldId id="359" r:id="rId9"/>
    <p:sldId id="342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40">
          <p15:clr>
            <a:srgbClr val="A4A3A4"/>
          </p15:clr>
        </p15:guide>
        <p15:guide id="3" orient="horz" pos="816">
          <p15:clr>
            <a:srgbClr val="A4A3A4"/>
          </p15:clr>
        </p15:guide>
        <p15:guide id="4" orient="horz" pos="4128">
          <p15:clr>
            <a:srgbClr val="A4A3A4"/>
          </p15:clr>
        </p15:guide>
        <p15:guide id="5" orient="horz" pos="3888">
          <p15:clr>
            <a:srgbClr val="A4A3A4"/>
          </p15:clr>
        </p15:guide>
        <p15:guide id="6" orient="horz" pos="432">
          <p15:clr>
            <a:srgbClr val="A4A3A4"/>
          </p15:clr>
        </p15:guide>
        <p15:guide id="7" pos="133">
          <p15:clr>
            <a:srgbClr val="A4A3A4"/>
          </p15:clr>
        </p15:guide>
        <p15:guide id="8" pos="480">
          <p15:clr>
            <a:srgbClr val="A4A3A4"/>
          </p15:clr>
        </p15:guide>
        <p15:guide id="9" pos="5280">
          <p15:clr>
            <a:srgbClr val="A4A3A4"/>
          </p15:clr>
        </p15:guide>
        <p15:guide id="10" pos="2880">
          <p15:clr>
            <a:srgbClr val="A4A3A4"/>
          </p15:clr>
        </p15:guide>
        <p15:guide id="11" pos="56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7581" autoAdjust="0"/>
  </p:normalViewPr>
  <p:slideViewPr>
    <p:cSldViewPr>
      <p:cViewPr varScale="1">
        <p:scale>
          <a:sx n="114" d="100"/>
          <a:sy n="114" d="100"/>
        </p:scale>
        <p:origin x="1278" y="108"/>
      </p:cViewPr>
      <p:guideLst>
        <p:guide orient="horz" pos="2160"/>
        <p:guide orient="horz" pos="240"/>
        <p:guide orient="horz" pos="816"/>
        <p:guide orient="horz" pos="4128"/>
        <p:guide orient="horz" pos="3888"/>
        <p:guide orient="horz" pos="432"/>
        <p:guide pos="133"/>
        <p:guide pos="480"/>
        <p:guide pos="5280"/>
        <p:guide pos="2880"/>
        <p:guide pos="56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808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C5D0F13-7251-4032-AB27-E69A1ED06E57}" type="datetimeFigureOut">
              <a:rPr lang="en-US"/>
              <a:pPr>
                <a:defRPr/>
              </a:pPr>
              <a:t>10/16/2017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140380A-6FD4-4C90-A9C9-F56348CF511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3798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8B52CDE-41ED-4123-96AE-36C7A8D2498A}" type="datetimeFigureOut">
              <a:rPr lang="en-US"/>
              <a:pPr>
                <a:defRPr/>
              </a:pPr>
              <a:t>10/16/2017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noProof="0"/>
              <a:t>Click to edit Master text styles</a:t>
            </a:r>
          </a:p>
          <a:p>
            <a:pPr lvl="1"/>
            <a:r>
              <a:rPr noProof="0"/>
              <a:t>Second level</a:t>
            </a:r>
          </a:p>
          <a:p>
            <a:pPr lvl="2"/>
            <a:r>
              <a:rPr noProof="0"/>
              <a:t>Third level</a:t>
            </a:r>
          </a:p>
          <a:p>
            <a:pPr lvl="3"/>
            <a:r>
              <a:rPr noProof="0"/>
              <a:t>Fourth level</a:t>
            </a:r>
          </a:p>
          <a:p>
            <a:pPr lvl="4"/>
            <a:r>
              <a:rPr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7D0A891-1EB3-4E49-8520-EADB3B085F5F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998679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0F39087-06C2-41C5-99C9-2BA467C28804}" type="slidenum">
              <a:rPr lang="en-US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487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9296400" y="0"/>
            <a:ext cx="1447800" cy="6858000"/>
            <a:chOff x="9296400" y="0"/>
            <a:chExt cx="1447800" cy="6858000"/>
          </a:xfrm>
        </p:grpSpPr>
        <p:sp>
          <p:nvSpPr>
            <p:cNvPr id="9" name="Rectangle 13"/>
            <p:cNvSpPr/>
            <p:nvPr/>
          </p:nvSpPr>
          <p:spPr>
            <a:xfrm>
              <a:off x="9296400" y="0"/>
              <a:ext cx="1447800" cy="6858000"/>
            </a:xfrm>
            <a:prstGeom prst="rect">
              <a:avLst/>
            </a:prstGeom>
            <a:solidFill>
              <a:srgbClr val="585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/>
            <a:lstStyle/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sz="1100" dirty="0"/>
                <a:t>When you paste in older title slides, your subtitle may appear with a  bullet point. </a:t>
              </a: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Click the </a:t>
              </a:r>
              <a:r>
                <a:rPr lang="en-US" sz="1100" b="1" dirty="0"/>
                <a:t>Fix footers and title slides</a:t>
              </a:r>
              <a:r>
                <a:rPr lang="en-US" sz="1100" dirty="0"/>
                <a:t> button in the Layout-Footer Fixer on the Home tab to repair this formatting.</a:t>
              </a:r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On Mac PowerPoint 2011, these tools are located on a custom floating toolbar as well as on the Standard toolbar.</a:t>
              </a:r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To reapply formatting and placeholder position for any slide layout, click </a:t>
              </a:r>
              <a:r>
                <a:rPr sz="1100" dirty="0"/>
                <a:t>the RESET button on the Home tab (next to the New Slide gallery)</a:t>
              </a:r>
              <a:r>
                <a:rPr lang="en-US" sz="1100" dirty="0"/>
                <a:t>.</a:t>
              </a: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sz="1100" dirty="0"/>
                <a:t>RESET is at the bottom of the Change Layout button in Mac PowerPoint 2011.</a:t>
              </a:r>
            </a:p>
          </p:txBody>
        </p:sp>
        <p:grpSp>
          <p:nvGrpSpPr>
            <p:cNvPr id="10" name="Group 14"/>
            <p:cNvGrpSpPr>
              <a:grpSpLocks/>
            </p:cNvGrpSpPr>
            <p:nvPr/>
          </p:nvGrpSpPr>
          <p:grpSpPr bwMode="auto">
            <a:xfrm>
              <a:off x="9429750" y="4533124"/>
              <a:ext cx="1181100" cy="838200"/>
              <a:chOff x="9429750" y="4533124"/>
              <a:chExt cx="1181100" cy="838200"/>
            </a:xfrm>
          </p:grpSpPr>
          <p:pic>
            <p:nvPicPr>
              <p:cNvPr id="14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9429750" y="4533124"/>
                <a:ext cx="1181100" cy="838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" name="Rectangle 19"/>
              <p:cNvSpPr/>
              <p:nvPr/>
            </p:nvSpPr>
            <p:spPr>
              <a:xfrm>
                <a:off x="9829800" y="4749800"/>
                <a:ext cx="685800" cy="274638"/>
              </a:xfrm>
              <a:prstGeom prst="rect">
                <a:avLst/>
              </a:prstGeom>
              <a:noFill/>
              <a:ln w="57150">
                <a:solidFill>
                  <a:srgbClr val="A40F0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  <p:grpSp>
          <p:nvGrpSpPr>
            <p:cNvPr id="11" name="Group 15"/>
            <p:cNvGrpSpPr>
              <a:grpSpLocks/>
            </p:cNvGrpSpPr>
            <p:nvPr/>
          </p:nvGrpSpPr>
          <p:grpSpPr bwMode="auto">
            <a:xfrm>
              <a:off x="9429750" y="1735719"/>
              <a:ext cx="1189108" cy="634325"/>
              <a:chOff x="9429750" y="1735719"/>
              <a:chExt cx="1189108" cy="634325"/>
            </a:xfrm>
          </p:grpSpPr>
          <p:pic>
            <p:nvPicPr>
              <p:cNvPr id="12" name="Picture 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9429750" y="1744756"/>
                <a:ext cx="1181100" cy="625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" name="Rectangle 17"/>
              <p:cNvSpPr/>
              <p:nvPr/>
            </p:nvSpPr>
            <p:spPr>
              <a:xfrm>
                <a:off x="9429750" y="1735138"/>
                <a:ext cx="1189038" cy="201612"/>
              </a:xfrm>
              <a:prstGeom prst="rect">
                <a:avLst/>
              </a:prstGeom>
              <a:noFill/>
              <a:ln w="57150">
                <a:solidFill>
                  <a:srgbClr val="A40F0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CB039-DFA6-479D-9545-BCB85D13A8A8}" type="datetime1">
              <a:rPr lang="en-US" smtClean="0"/>
              <a:pPr>
                <a:defRPr/>
              </a:pPr>
              <a:t>10/16/2017</a:t>
            </a:fld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F1867-D5B5-4F24-AAAD-74C90EE75DF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1A61C-5575-4CC4-9A7E-A9C99E4F4C75}" type="datetime1">
              <a:rPr lang="en-US" smtClean="0"/>
              <a:pPr>
                <a:defRPr/>
              </a:pPr>
              <a:t>10/16/2017</a:t>
            </a:fld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210C3-F6DD-4A0B-8181-92B36FA55BA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787" y="685800"/>
            <a:ext cx="8734425" cy="58673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D01DA-AFE0-465B-A559-47A599F32129}" type="datetime1">
              <a:rPr lang="en-US" smtClean="0"/>
              <a:pPr>
                <a:defRPr/>
              </a:pPr>
              <a:t>10/16/2017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CA70D-DB03-4ED8-8CE4-B5355BE13A1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6CA7C-BB0D-445A-BD8E-6C24DD37E840}" type="datetime1">
              <a:rPr lang="en-US" smtClean="0"/>
              <a:pPr>
                <a:defRPr/>
              </a:pPr>
              <a:t>10/16/2017</a:t>
            </a:fld>
            <a:endParaRPr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4D741-BC10-4D83-9B72-332A16ABA9F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1" y="1334035"/>
            <a:ext cx="8736012" cy="5212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55DEA-20E2-4B81-AEE9-378288159128}" type="datetime1">
              <a:rPr lang="en-US" smtClean="0"/>
              <a:pPr>
                <a:defRPr/>
              </a:pPr>
              <a:t>10/16/2017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E0995-B244-4139-9AAD-4D1CB5F9EF3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83C88-A4F1-48EC-A147-750406847989}" type="datetime1">
              <a:rPr lang="en-US" smtClean="0"/>
              <a:pPr>
                <a:defRPr/>
              </a:pPr>
              <a:t>10/16/2017</a:t>
            </a:fld>
            <a:endParaRPr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D9AF0-D675-4F1F-92C6-4CF89EC421A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Triangle 3"/>
          <p:cNvSpPr/>
          <p:nvPr/>
        </p:nvSpPr>
        <p:spPr bwMode="white">
          <a:xfrm flipV="1">
            <a:off x="0" y="0"/>
            <a:ext cx="9144000" cy="5662613"/>
          </a:xfrm>
          <a:custGeom>
            <a:avLst/>
            <a:gdLst/>
            <a:ahLst/>
            <a:cxnLst/>
            <a:rect l="l" t="t" r="r" b="b"/>
            <a:pathLst>
              <a:path w="9144000" h="5663238">
                <a:moveTo>
                  <a:pt x="0" y="5663238"/>
                </a:moveTo>
                <a:lnTo>
                  <a:pt x="9144000" y="5663238"/>
                </a:lnTo>
                <a:lnTo>
                  <a:pt x="9144000" y="4899791"/>
                </a:lnTo>
                <a:lnTo>
                  <a:pt x="9144000" y="3834438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lnTo>
                  <a:pt x="0" y="0"/>
                </a:lnTo>
                <a:lnTo>
                  <a:pt x="0" y="2308991"/>
                </a:lnTo>
                <a:lnTo>
                  <a:pt x="0" y="3429000"/>
                </a:lnTo>
                <a:lnTo>
                  <a:pt x="0" y="3834438"/>
                </a:lnTo>
                <a:lnTo>
                  <a:pt x="0" y="4899791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5" name="Right Triangle 18"/>
          <p:cNvSpPr/>
          <p:nvPr/>
        </p:nvSpPr>
        <p:spPr>
          <a:xfrm flipV="1">
            <a:off x="0" y="3760788"/>
            <a:ext cx="9144000" cy="1922462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62022" y="1335088"/>
            <a:ext cx="7615380" cy="20939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440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2621D-D8DE-42FC-9CBC-98273B851DCF}" type="datetime1">
              <a:rPr lang="en-US" smtClean="0"/>
              <a:pPr>
                <a:defRPr/>
              </a:pPr>
              <a:t>10/16/2017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FE0A1-D36F-4FD5-AA42-24642878B6F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48"/>
          <p:cNvGrpSpPr>
            <a:grpSpLocks/>
          </p:cNvGrpSpPr>
          <p:nvPr/>
        </p:nvGrpSpPr>
        <p:grpSpPr bwMode="auto">
          <a:xfrm>
            <a:off x="0" y="0"/>
            <a:ext cx="9144000" cy="2779713"/>
            <a:chOff x="0" y="0"/>
            <a:chExt cx="9144000" cy="2780257"/>
          </a:xfrm>
        </p:grpSpPr>
        <p:sp>
          <p:nvSpPr>
            <p:cNvPr id="5" name="Freeform 36"/>
            <p:cNvSpPr/>
            <p:nvPr/>
          </p:nvSpPr>
          <p:spPr>
            <a:xfrm>
              <a:off x="0" y="0"/>
              <a:ext cx="9144000" cy="2775493"/>
            </a:xfrm>
            <a:custGeom>
              <a:avLst/>
              <a:gdLst/>
              <a:ahLst/>
              <a:cxnLst/>
              <a:rect l="l" t="t" r="r" b="b"/>
              <a:pathLst>
                <a:path w="9144000" h="2775846">
                  <a:moveTo>
                    <a:pt x="0" y="0"/>
                  </a:moveTo>
                  <a:lnTo>
                    <a:pt x="9144000" y="0"/>
                  </a:lnTo>
                  <a:lnTo>
                    <a:pt x="9144000" y="892114"/>
                  </a:lnTo>
                  <a:lnTo>
                    <a:pt x="0" y="2775846"/>
                  </a:lnTo>
                  <a:close/>
                </a:path>
              </a:pathLst>
            </a:custGeom>
            <a:solidFill>
              <a:srgbClr val="EFF0F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37"/>
            <p:cNvSpPr/>
            <p:nvPr/>
          </p:nvSpPr>
          <p:spPr>
            <a:xfrm>
              <a:off x="0" y="0"/>
              <a:ext cx="7367588" cy="2761203"/>
            </a:xfrm>
            <a:custGeom>
              <a:avLst/>
              <a:gdLst/>
              <a:ahLst/>
              <a:cxnLst/>
              <a:rect l="l" t="t" r="r" b="b"/>
              <a:pathLst>
                <a:path w="7367682" h="2761811">
                  <a:moveTo>
                    <a:pt x="0" y="0"/>
                  </a:moveTo>
                  <a:lnTo>
                    <a:pt x="1785055" y="0"/>
                  </a:lnTo>
                  <a:lnTo>
                    <a:pt x="7367682" y="1253543"/>
                  </a:lnTo>
                  <a:lnTo>
                    <a:pt x="0" y="2761811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38"/>
            <p:cNvSpPr/>
            <p:nvPr/>
          </p:nvSpPr>
          <p:spPr>
            <a:xfrm>
              <a:off x="0" y="0"/>
              <a:ext cx="7367588" cy="2761203"/>
            </a:xfrm>
            <a:custGeom>
              <a:avLst/>
              <a:gdLst/>
              <a:ahLst/>
              <a:cxnLst/>
              <a:rect l="l" t="t" r="r" b="b"/>
              <a:pathLst>
                <a:path w="7367681" h="2761811">
                  <a:moveTo>
                    <a:pt x="0" y="0"/>
                  </a:moveTo>
                  <a:lnTo>
                    <a:pt x="337815" y="0"/>
                  </a:lnTo>
                  <a:lnTo>
                    <a:pt x="7367681" y="1253543"/>
                  </a:lnTo>
                  <a:lnTo>
                    <a:pt x="0" y="2761811"/>
                  </a:lnTo>
                  <a:close/>
                </a:path>
              </a:pathLst>
            </a:custGeom>
            <a:solidFill>
              <a:srgbClr val="E6E7E5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39"/>
            <p:cNvSpPr/>
            <p:nvPr/>
          </p:nvSpPr>
          <p:spPr>
            <a:xfrm>
              <a:off x="0" y="1265486"/>
              <a:ext cx="7313613" cy="1514771"/>
            </a:xfrm>
            <a:custGeom>
              <a:avLst/>
              <a:gdLst/>
              <a:ahLst/>
              <a:cxnLst/>
              <a:rect l="l" t="t" r="r" b="b"/>
              <a:pathLst>
                <a:path w="7313590" h="1514300">
                  <a:moveTo>
                    <a:pt x="7313590" y="0"/>
                  </a:moveTo>
                  <a:lnTo>
                    <a:pt x="0" y="1514300"/>
                  </a:lnTo>
                  <a:lnTo>
                    <a:pt x="0" y="1309113"/>
                  </a:lnTo>
                  <a:close/>
                </a:path>
              </a:pathLst>
            </a:custGeom>
            <a:solidFill>
              <a:srgbClr val="D9D8DA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9" name="Freeform 40"/>
            <p:cNvSpPr/>
            <p:nvPr/>
          </p:nvSpPr>
          <p:spPr>
            <a:xfrm>
              <a:off x="6635750" y="0"/>
              <a:ext cx="688975" cy="1267073"/>
            </a:xfrm>
            <a:custGeom>
              <a:avLst/>
              <a:gdLst/>
              <a:ahLst/>
              <a:cxnLst/>
              <a:rect l="l" t="t" r="r" b="b"/>
              <a:pathLst>
                <a:path w="688773" h="1267832">
                  <a:moveTo>
                    <a:pt x="0" y="0"/>
                  </a:moveTo>
                  <a:lnTo>
                    <a:pt x="419337" y="0"/>
                  </a:lnTo>
                  <a:lnTo>
                    <a:pt x="688773" y="1267832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0" name="Freeform 41"/>
            <p:cNvSpPr/>
            <p:nvPr/>
          </p:nvSpPr>
          <p:spPr>
            <a:xfrm>
              <a:off x="3951288" y="0"/>
              <a:ext cx="3382962" cy="1262310"/>
            </a:xfrm>
            <a:custGeom>
              <a:avLst/>
              <a:gdLst/>
              <a:ahLst/>
              <a:cxnLst/>
              <a:rect l="l" t="t" r="r" b="b"/>
              <a:pathLst>
                <a:path w="3382438" h="1263070">
                  <a:moveTo>
                    <a:pt x="0" y="0"/>
                  </a:moveTo>
                  <a:lnTo>
                    <a:pt x="1723264" y="0"/>
                  </a:lnTo>
                  <a:lnTo>
                    <a:pt x="3382438" y="1263070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1" name="Freeform 42"/>
            <p:cNvSpPr/>
            <p:nvPr/>
          </p:nvSpPr>
          <p:spPr>
            <a:xfrm>
              <a:off x="5321300" y="0"/>
              <a:ext cx="2012950" cy="1262310"/>
            </a:xfrm>
            <a:custGeom>
              <a:avLst/>
              <a:gdLst/>
              <a:ahLst/>
              <a:cxnLst/>
              <a:rect l="l" t="t" r="r" b="b"/>
              <a:pathLst>
                <a:path w="2012595" h="1263070">
                  <a:moveTo>
                    <a:pt x="0" y="0"/>
                  </a:moveTo>
                  <a:lnTo>
                    <a:pt x="1004499" y="0"/>
                  </a:lnTo>
                  <a:lnTo>
                    <a:pt x="2012595" y="1263070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2" name="Freeform 43"/>
            <p:cNvSpPr/>
            <p:nvPr/>
          </p:nvSpPr>
          <p:spPr>
            <a:xfrm flipH="1">
              <a:off x="7313613" y="0"/>
              <a:ext cx="1830387" cy="1262310"/>
            </a:xfrm>
            <a:custGeom>
              <a:avLst/>
              <a:gdLst/>
              <a:ahLst/>
              <a:cxnLst/>
              <a:rect l="l" t="t" r="r" b="b"/>
              <a:pathLst>
                <a:path w="1830410" h="1263070">
                  <a:moveTo>
                    <a:pt x="440321" y="0"/>
                  </a:moveTo>
                  <a:lnTo>
                    <a:pt x="0" y="0"/>
                  </a:lnTo>
                  <a:lnTo>
                    <a:pt x="0" y="114337"/>
                  </a:lnTo>
                  <a:lnTo>
                    <a:pt x="1830410" y="1263070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3" name="Freeform 44"/>
            <p:cNvSpPr/>
            <p:nvPr/>
          </p:nvSpPr>
          <p:spPr>
            <a:xfrm flipH="1">
              <a:off x="7297738" y="0"/>
              <a:ext cx="1846262" cy="1262310"/>
            </a:xfrm>
            <a:custGeom>
              <a:avLst/>
              <a:gdLst/>
              <a:ahLst/>
              <a:cxnLst/>
              <a:rect l="l" t="t" r="r" b="b"/>
              <a:pathLst>
                <a:path w="1846511" h="1263071">
                  <a:moveTo>
                    <a:pt x="187336" y="0"/>
                  </a:moveTo>
                  <a:lnTo>
                    <a:pt x="0" y="0"/>
                  </a:lnTo>
                  <a:lnTo>
                    <a:pt x="0" y="573547"/>
                  </a:lnTo>
                  <a:lnTo>
                    <a:pt x="1846511" y="1263071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pic>
        <p:nvPicPr>
          <p:cNvPr id="14" name="Picture 4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263650"/>
            <a:ext cx="1838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2819400"/>
            <a:ext cx="7239894" cy="2362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257800"/>
            <a:ext cx="7239000" cy="917448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0" y="4279900"/>
            <a:ext cx="9153525" cy="2578100"/>
            <a:chOff x="0" y="4279392"/>
            <a:chExt cx="9153144" cy="2578608"/>
          </a:xfrm>
        </p:grpSpPr>
        <p:sp>
          <p:nvSpPr>
            <p:cNvPr id="5" name="Freeform 13"/>
            <p:cNvSpPr/>
            <p:nvPr/>
          </p:nvSpPr>
          <p:spPr>
            <a:xfrm flipH="1" flipV="1">
              <a:off x="0" y="4279392"/>
              <a:ext cx="9153144" cy="2578608"/>
            </a:xfrm>
            <a:custGeom>
              <a:avLst/>
              <a:gdLst/>
              <a:ahLst/>
              <a:cxnLst/>
              <a:rect l="l" t="t" r="r" b="b"/>
              <a:pathLst>
                <a:path w="9153144" h="2578608">
                  <a:moveTo>
                    <a:pt x="4633" y="2578608"/>
                  </a:moveTo>
                  <a:lnTo>
                    <a:pt x="0" y="25100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3931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4"/>
            <p:cNvSpPr/>
            <p:nvPr/>
          </p:nvSpPr>
          <p:spPr>
            <a:xfrm flipH="1" flipV="1">
              <a:off x="0" y="4344493"/>
              <a:ext cx="9153144" cy="2513507"/>
            </a:xfrm>
            <a:custGeom>
              <a:avLst/>
              <a:gdLst/>
              <a:ahLst/>
              <a:cxnLst/>
              <a:rect l="l" t="t" r="r" b="b"/>
              <a:pathLst>
                <a:path w="9153144" h="2513527">
                  <a:moveTo>
                    <a:pt x="0" y="2513527"/>
                  </a:moveTo>
                  <a:lnTo>
                    <a:pt x="0" y="786666"/>
                  </a:lnTo>
                  <a:cubicBezTo>
                    <a:pt x="1540271" y="663843"/>
                    <a:pt x="3090961" y="354543"/>
                    <a:pt x="4644173" y="0"/>
                  </a:cubicBezTo>
                  <a:lnTo>
                    <a:pt x="9153144" y="0"/>
                  </a:lnTo>
                  <a:lnTo>
                    <a:pt x="9153144" y="385665"/>
                  </a:lnTo>
                  <a:close/>
                </a:path>
              </a:pathLst>
            </a:custGeom>
            <a:solidFill>
              <a:srgbClr val="E6E7E5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5"/>
            <p:cNvSpPr/>
            <p:nvPr/>
          </p:nvSpPr>
          <p:spPr>
            <a:xfrm flipH="1" flipV="1">
              <a:off x="536553" y="4387363"/>
              <a:ext cx="8616591" cy="2470637"/>
            </a:xfrm>
            <a:custGeom>
              <a:avLst/>
              <a:gdLst/>
              <a:ahLst/>
              <a:cxnLst/>
              <a:rect l="l" t="t" r="r" b="b"/>
              <a:pathLst>
                <a:path w="8616142" h="2469986">
                  <a:moveTo>
                    <a:pt x="9046" y="2469986"/>
                  </a:moveTo>
                  <a:lnTo>
                    <a:pt x="9046" y="741037"/>
                  </a:lnTo>
                  <a:lnTo>
                    <a:pt x="0" y="471234"/>
                  </a:lnTo>
                  <a:lnTo>
                    <a:pt x="0" y="0"/>
                  </a:lnTo>
                  <a:lnTo>
                    <a:pt x="8616142" y="0"/>
                  </a:lnTo>
                  <a:close/>
                </a:path>
              </a:pathLst>
            </a:custGeom>
            <a:solidFill>
              <a:srgbClr val="DBDCDA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6"/>
            <p:cNvSpPr/>
            <p:nvPr/>
          </p:nvSpPr>
          <p:spPr>
            <a:xfrm flipH="1" flipV="1">
              <a:off x="4124153" y="4474693"/>
              <a:ext cx="5028991" cy="2383307"/>
            </a:xfrm>
            <a:custGeom>
              <a:avLst/>
              <a:gdLst/>
              <a:ahLst/>
              <a:cxnLst/>
              <a:rect l="l" t="t" r="r" b="b"/>
              <a:pathLst>
                <a:path w="5029187" h="2382902">
                  <a:moveTo>
                    <a:pt x="0" y="2382902"/>
                  </a:moveTo>
                  <a:lnTo>
                    <a:pt x="0" y="0"/>
                  </a:lnTo>
                  <a:lnTo>
                    <a:pt x="5029187" y="0"/>
                  </a:lnTo>
                  <a:close/>
                </a:path>
              </a:pathLst>
            </a:custGeom>
            <a:solidFill>
              <a:srgbClr val="D3D4D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79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0" y="4279900"/>
            <a:ext cx="9153525" cy="2578100"/>
            <a:chOff x="0" y="4279392"/>
            <a:chExt cx="9153144" cy="2578608"/>
          </a:xfrm>
        </p:grpSpPr>
        <p:sp>
          <p:nvSpPr>
            <p:cNvPr id="5" name="Freeform 12"/>
            <p:cNvSpPr/>
            <p:nvPr/>
          </p:nvSpPr>
          <p:spPr>
            <a:xfrm flipH="1" flipV="1">
              <a:off x="0" y="4279392"/>
              <a:ext cx="9153144" cy="2578608"/>
            </a:xfrm>
            <a:custGeom>
              <a:avLst/>
              <a:gdLst/>
              <a:ahLst/>
              <a:cxnLst/>
              <a:rect l="l" t="t" r="r" b="b"/>
              <a:pathLst>
                <a:path w="9153144" h="2578608">
                  <a:moveTo>
                    <a:pt x="4633" y="2578608"/>
                  </a:moveTo>
                  <a:lnTo>
                    <a:pt x="0" y="25100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3931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3"/>
            <p:cNvSpPr/>
            <p:nvPr/>
          </p:nvSpPr>
          <p:spPr>
            <a:xfrm flipH="1" flipV="1">
              <a:off x="0" y="4344493"/>
              <a:ext cx="9153144" cy="2513507"/>
            </a:xfrm>
            <a:custGeom>
              <a:avLst/>
              <a:gdLst/>
              <a:ahLst/>
              <a:cxnLst/>
              <a:rect l="l" t="t" r="r" b="b"/>
              <a:pathLst>
                <a:path w="9153144" h="2513527">
                  <a:moveTo>
                    <a:pt x="0" y="2513527"/>
                  </a:moveTo>
                  <a:lnTo>
                    <a:pt x="0" y="786666"/>
                  </a:lnTo>
                  <a:cubicBezTo>
                    <a:pt x="1540270" y="663843"/>
                    <a:pt x="3090961" y="354543"/>
                    <a:pt x="4644173" y="0"/>
                  </a:cubicBezTo>
                  <a:lnTo>
                    <a:pt x="9153144" y="0"/>
                  </a:lnTo>
                  <a:lnTo>
                    <a:pt x="9153144" y="385665"/>
                  </a:lnTo>
                  <a:close/>
                </a:path>
              </a:pathLst>
            </a:custGeom>
            <a:solidFill>
              <a:srgbClr val="F38E2E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4"/>
            <p:cNvSpPr/>
            <p:nvPr/>
          </p:nvSpPr>
          <p:spPr>
            <a:xfrm flipH="1" flipV="1">
              <a:off x="536553" y="4387363"/>
              <a:ext cx="8616591" cy="2470637"/>
            </a:xfrm>
            <a:custGeom>
              <a:avLst/>
              <a:gdLst/>
              <a:ahLst/>
              <a:cxnLst/>
              <a:rect l="l" t="t" r="r" b="b"/>
              <a:pathLst>
                <a:path w="8616142" h="2469986">
                  <a:moveTo>
                    <a:pt x="9046" y="2469986"/>
                  </a:moveTo>
                  <a:lnTo>
                    <a:pt x="9046" y="741037"/>
                  </a:lnTo>
                  <a:lnTo>
                    <a:pt x="0" y="471234"/>
                  </a:lnTo>
                  <a:lnTo>
                    <a:pt x="0" y="0"/>
                  </a:lnTo>
                  <a:lnTo>
                    <a:pt x="8616142" y="0"/>
                  </a:lnTo>
                  <a:close/>
                </a:path>
              </a:pathLst>
            </a:custGeom>
            <a:solidFill>
              <a:srgbClr val="F18029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5"/>
            <p:cNvSpPr/>
            <p:nvPr/>
          </p:nvSpPr>
          <p:spPr>
            <a:xfrm flipH="1" flipV="1">
              <a:off x="4124153" y="4474693"/>
              <a:ext cx="5028991" cy="2383307"/>
            </a:xfrm>
            <a:custGeom>
              <a:avLst/>
              <a:gdLst/>
              <a:ahLst/>
              <a:cxnLst/>
              <a:rect l="l" t="t" r="r" b="b"/>
              <a:pathLst>
                <a:path w="5029186" h="2382902">
                  <a:moveTo>
                    <a:pt x="0" y="2382902"/>
                  </a:moveTo>
                  <a:lnTo>
                    <a:pt x="0" y="0"/>
                  </a:lnTo>
                  <a:lnTo>
                    <a:pt x="5029186" y="0"/>
                  </a:lnTo>
                  <a:close/>
                </a:path>
              </a:pathLst>
            </a:custGeom>
            <a:solidFill>
              <a:srgbClr val="ED7828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80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0" y="4275138"/>
            <a:ext cx="9153525" cy="2582862"/>
            <a:chOff x="0" y="4274692"/>
            <a:chExt cx="9153144" cy="2583308"/>
          </a:xfrm>
        </p:grpSpPr>
        <p:sp>
          <p:nvSpPr>
            <p:cNvPr id="5" name="Freeform 12"/>
            <p:cNvSpPr/>
            <p:nvPr/>
          </p:nvSpPr>
          <p:spPr>
            <a:xfrm flipH="1" flipV="1">
              <a:off x="0" y="4274692"/>
              <a:ext cx="9153144" cy="2583308"/>
            </a:xfrm>
            <a:custGeom>
              <a:avLst/>
              <a:gdLst/>
              <a:ahLst/>
              <a:cxnLst/>
              <a:rect l="l" t="t" r="r" b="b"/>
              <a:pathLst>
                <a:path w="9153144" h="2583308">
                  <a:moveTo>
                    <a:pt x="4633" y="2583308"/>
                  </a:moveTo>
                  <a:lnTo>
                    <a:pt x="0" y="25147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8631"/>
                  </a:lnTo>
                  <a:close/>
                </a:path>
              </a:pathLst>
            </a:custGeom>
            <a:solidFill>
              <a:srgbClr val="676769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4"/>
            <p:cNvSpPr/>
            <p:nvPr/>
          </p:nvSpPr>
          <p:spPr>
            <a:xfrm flipH="1" flipV="1">
              <a:off x="0" y="4339790"/>
              <a:ext cx="9153144" cy="2518210"/>
            </a:xfrm>
            <a:custGeom>
              <a:avLst/>
              <a:gdLst/>
              <a:ahLst/>
              <a:cxnLst/>
              <a:rect l="l" t="t" r="r" b="b"/>
              <a:pathLst>
                <a:path w="9153144" h="2518227">
                  <a:moveTo>
                    <a:pt x="0" y="2518227"/>
                  </a:moveTo>
                  <a:lnTo>
                    <a:pt x="0" y="791366"/>
                  </a:lnTo>
                  <a:cubicBezTo>
                    <a:pt x="1546989" y="668007"/>
                    <a:pt x="3104488" y="356542"/>
                    <a:pt x="4664483" y="0"/>
                  </a:cubicBezTo>
                  <a:lnTo>
                    <a:pt x="9153144" y="0"/>
                  </a:lnTo>
                  <a:lnTo>
                    <a:pt x="9153144" y="390365"/>
                  </a:lnTo>
                  <a:close/>
                </a:path>
              </a:pathLst>
            </a:custGeom>
            <a:solidFill>
              <a:srgbClr val="5D5D5F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5"/>
            <p:cNvSpPr/>
            <p:nvPr/>
          </p:nvSpPr>
          <p:spPr>
            <a:xfrm flipH="1" flipV="1">
              <a:off x="520678" y="4382661"/>
              <a:ext cx="8632466" cy="2475339"/>
            </a:xfrm>
            <a:custGeom>
              <a:avLst/>
              <a:gdLst/>
              <a:ahLst/>
              <a:cxnLst/>
              <a:rect l="l" t="t" r="r" b="b"/>
              <a:pathLst>
                <a:path w="8632520" h="2474686">
                  <a:moveTo>
                    <a:pt x="9046" y="2474686"/>
                  </a:moveTo>
                  <a:lnTo>
                    <a:pt x="9046" y="745737"/>
                  </a:lnTo>
                  <a:lnTo>
                    <a:pt x="0" y="475934"/>
                  </a:lnTo>
                  <a:lnTo>
                    <a:pt x="0" y="0"/>
                  </a:lnTo>
                  <a:lnTo>
                    <a:pt x="8632520" y="0"/>
                  </a:lnTo>
                  <a:close/>
                </a:path>
              </a:pathLst>
            </a:custGeom>
            <a:solidFill>
              <a:srgbClr val="515153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6"/>
            <p:cNvSpPr/>
            <p:nvPr/>
          </p:nvSpPr>
          <p:spPr>
            <a:xfrm flipH="1" flipV="1">
              <a:off x="4114629" y="4469988"/>
              <a:ext cx="5038515" cy="2388012"/>
            </a:xfrm>
            <a:custGeom>
              <a:avLst/>
              <a:gdLst/>
              <a:ahLst/>
              <a:cxnLst/>
              <a:rect l="l" t="t" r="r" b="b"/>
              <a:pathLst>
                <a:path w="5039106" h="2387602">
                  <a:moveTo>
                    <a:pt x="0" y="2387602"/>
                  </a:moveTo>
                  <a:lnTo>
                    <a:pt x="0" y="0"/>
                  </a:lnTo>
                  <a:lnTo>
                    <a:pt x="5039106" y="0"/>
                  </a:lnTo>
                  <a:close/>
                </a:path>
              </a:pathLst>
            </a:custGeom>
            <a:solidFill>
              <a:srgbClr val="464648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80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3201" y="1335089"/>
            <a:ext cx="426720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2012" y="1335089"/>
            <a:ext cx="426720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03201" y="272142"/>
            <a:ext cx="6744325" cy="914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8E5B4-DA8E-4982-A669-A162D5B801E6}" type="datetime1">
              <a:rPr lang="en-US" smtClean="0"/>
              <a:pPr>
                <a:defRPr/>
              </a:pPr>
              <a:t>10/16/2017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C2EB0-E6D7-478D-B7A8-15D8763A2F9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2"/>
          <p:cNvSpPr>
            <a:spLocks noGrp="1"/>
          </p:cNvSpPr>
          <p:nvPr>
            <p:ph sz="quarter" idx="14"/>
          </p:nvPr>
        </p:nvSpPr>
        <p:spPr>
          <a:xfrm>
            <a:off x="203209" y="1334034"/>
            <a:ext cx="2831591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5"/>
          </p:nvPr>
        </p:nvSpPr>
        <p:spPr>
          <a:xfrm>
            <a:off x="3153891" y="1334034"/>
            <a:ext cx="2831591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6" name="Content Placeholder 12"/>
          <p:cNvSpPr>
            <a:spLocks noGrp="1"/>
          </p:cNvSpPr>
          <p:nvPr>
            <p:ph sz="quarter" idx="16"/>
          </p:nvPr>
        </p:nvSpPr>
        <p:spPr>
          <a:xfrm>
            <a:off x="6104572" y="1334034"/>
            <a:ext cx="283464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D6102-446F-4CFE-9ABC-5BABDE8FCC18}" type="datetime1">
              <a:rPr lang="en-US" smtClean="0"/>
              <a:pPr>
                <a:defRPr/>
              </a:pPr>
              <a:t>10/16/2017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30D80-4B4F-4774-B157-C85C00ED958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199" y="1335088"/>
            <a:ext cx="4291013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199" y="3993870"/>
            <a:ext cx="4291013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204788" y="1335088"/>
            <a:ext cx="4291012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204788" y="3993870"/>
            <a:ext cx="4291012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4059E-9E65-4DFB-A01D-99A4CB27EE0E}" type="datetime1">
              <a:rPr lang="en-US" smtClean="0"/>
              <a:pPr>
                <a:defRPr/>
              </a:pPr>
              <a:t>10/16/2017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13D6A-BEE7-420A-918A-AF76EFA9269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2"/>
          <p:cNvSpPr>
            <a:spLocks noGrp="1"/>
          </p:cNvSpPr>
          <p:nvPr>
            <p:ph sz="quarter" idx="14"/>
          </p:nvPr>
        </p:nvSpPr>
        <p:spPr>
          <a:xfrm>
            <a:off x="203201" y="1335089"/>
            <a:ext cx="4267200" cy="52120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1" name="Content Placeholder 12"/>
          <p:cNvSpPr>
            <a:spLocks noGrp="1"/>
          </p:cNvSpPr>
          <p:nvPr>
            <p:ph sz="quarter" idx="15"/>
          </p:nvPr>
        </p:nvSpPr>
        <p:spPr>
          <a:xfrm>
            <a:off x="4648199" y="1335089"/>
            <a:ext cx="4291013" cy="25420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7" name="Content Placeholder 12"/>
          <p:cNvSpPr>
            <a:spLocks noGrp="1"/>
          </p:cNvSpPr>
          <p:nvPr>
            <p:ph sz="quarter" idx="16"/>
          </p:nvPr>
        </p:nvSpPr>
        <p:spPr>
          <a:xfrm>
            <a:off x="4648199" y="4005137"/>
            <a:ext cx="4291014" cy="25420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CCDBF-A9A6-43C8-8666-FF607BDF2F31}" type="datetime1">
              <a:rPr lang="en-US" smtClean="0"/>
              <a:pPr>
                <a:defRPr/>
              </a:pPr>
              <a:t>10/16/2017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9491B-8144-4C09-BAD3-1382423D19C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9"/>
          <p:cNvGrpSpPr>
            <a:grpSpLocks/>
          </p:cNvGrpSpPr>
          <p:nvPr/>
        </p:nvGrpSpPr>
        <p:grpSpPr bwMode="auto">
          <a:xfrm>
            <a:off x="6400800" y="6269038"/>
            <a:ext cx="2743200" cy="590550"/>
            <a:chOff x="6400320" y="6269686"/>
            <a:chExt cx="2743680" cy="590352"/>
          </a:xfrm>
        </p:grpSpPr>
        <p:sp>
          <p:nvSpPr>
            <p:cNvPr id="14" name="Right Triangle 14"/>
            <p:cNvSpPr/>
            <p:nvPr/>
          </p:nvSpPr>
          <p:spPr>
            <a:xfrm flipV="1">
              <a:off x="6400320" y="6269686"/>
              <a:ext cx="2743680" cy="588765"/>
            </a:xfrm>
            <a:custGeom>
              <a:avLst/>
              <a:gdLst>
                <a:gd name="connsiteX0" fmla="*/ 2743680 w 2743680"/>
                <a:gd name="connsiteY0" fmla="*/ 588314 h 588314"/>
                <a:gd name="connsiteX1" fmla="*/ 2743680 w 2743680"/>
                <a:gd name="connsiteY1" fmla="*/ 0 h 588314"/>
                <a:gd name="connsiteX2" fmla="*/ 436714 w 2743680"/>
                <a:gd name="connsiteY2" fmla="*/ 0 h 588314"/>
                <a:gd name="connsiteX3" fmla="*/ 0 w 2743680"/>
                <a:gd name="connsiteY3" fmla="*/ 1494 h 588314"/>
                <a:gd name="connsiteX4" fmla="*/ 2743680 w 2743680"/>
                <a:gd name="connsiteY4" fmla="*/ 588314 h 588314"/>
                <a:gd name="connsiteX0" fmla="*/ 2743680 w 2743680"/>
                <a:gd name="connsiteY0" fmla="*/ 589201 h 589201"/>
                <a:gd name="connsiteX1" fmla="*/ 2743680 w 2743680"/>
                <a:gd name="connsiteY1" fmla="*/ 887 h 589201"/>
                <a:gd name="connsiteX2" fmla="*/ 436714 w 2743680"/>
                <a:gd name="connsiteY2" fmla="*/ 887 h 589201"/>
                <a:gd name="connsiteX3" fmla="*/ 0 w 2743680"/>
                <a:gd name="connsiteY3" fmla="*/ 0 h 589201"/>
                <a:gd name="connsiteX4" fmla="*/ 2743680 w 2743680"/>
                <a:gd name="connsiteY4" fmla="*/ 589201 h 589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680" h="589201">
                  <a:moveTo>
                    <a:pt x="2743680" y="589201"/>
                  </a:moveTo>
                  <a:lnTo>
                    <a:pt x="2743680" y="887"/>
                  </a:lnTo>
                  <a:lnTo>
                    <a:pt x="436714" y="887"/>
                  </a:lnTo>
                  <a:lnTo>
                    <a:pt x="0" y="0"/>
                  </a:lnTo>
                  <a:lnTo>
                    <a:pt x="2743680" y="589201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5" name="Right Triangle 14"/>
            <p:cNvSpPr/>
            <p:nvPr/>
          </p:nvSpPr>
          <p:spPr>
            <a:xfrm flipV="1">
              <a:off x="6724227" y="6471230"/>
              <a:ext cx="2419773" cy="388808"/>
            </a:xfrm>
            <a:custGeom>
              <a:avLst/>
              <a:gdLst>
                <a:gd name="connsiteX0" fmla="*/ 2419830 w 2419830"/>
                <a:gd name="connsiteY0" fmla="*/ 388567 h 388567"/>
                <a:gd name="connsiteX1" fmla="*/ 2419830 w 2419830"/>
                <a:gd name="connsiteY1" fmla="*/ 2038 h 388567"/>
                <a:gd name="connsiteX2" fmla="*/ 387537 w 2419830"/>
                <a:gd name="connsiteY2" fmla="*/ 2038 h 388567"/>
                <a:gd name="connsiteX3" fmla="*/ 0 w 2419830"/>
                <a:gd name="connsiteY3" fmla="*/ 0 h 388567"/>
                <a:gd name="connsiteX4" fmla="*/ 2419830 w 2419830"/>
                <a:gd name="connsiteY4" fmla="*/ 388567 h 38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9830" h="388567">
                  <a:moveTo>
                    <a:pt x="2419830" y="388567"/>
                  </a:moveTo>
                  <a:lnTo>
                    <a:pt x="2419830" y="2038"/>
                  </a:lnTo>
                  <a:lnTo>
                    <a:pt x="387537" y="2038"/>
                  </a:lnTo>
                  <a:lnTo>
                    <a:pt x="0" y="0"/>
                  </a:lnTo>
                  <a:lnTo>
                    <a:pt x="2419830" y="388567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03200" y="271463"/>
            <a:ext cx="67437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03200" y="1333500"/>
            <a:ext cx="8728075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71800" y="6572250"/>
            <a:ext cx="2193925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F93E43-511F-4FA6-98F1-A52600987FD1}" type="datetime1">
              <a:rPr lang="en-US" smtClean="0"/>
              <a:pPr>
                <a:defRPr/>
              </a:pPr>
              <a:t>10/16/2017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02238" y="6572250"/>
            <a:ext cx="3332162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2813" y="6572250"/>
            <a:ext cx="406400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7264899-B789-4E67-BBA7-201BEC80E3C7}" type="slidenum">
              <a:rPr/>
              <a:pPr>
                <a:defRPr/>
              </a:pPr>
              <a:t>‹#›</a:t>
            </a:fld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033" name="Picture 6"/>
          <p:cNvPicPr>
            <a:picLocks noChangeAspect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208838" y="381000"/>
            <a:ext cx="154463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aggedShape" hidden="1"/>
          <p:cNvSpPr/>
          <p:nvPr>
            <p:custDataLst>
              <p:tags r:id="rId22"/>
            </p:custDataLst>
          </p:nvPr>
        </p:nvSpPr>
        <p:spPr>
          <a:xfrm>
            <a:off x="0" y="-25400"/>
            <a:ext cx="127000" cy="12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8" r:id="rId2"/>
    <p:sldLayoutId id="2147483670" r:id="rId3"/>
    <p:sldLayoutId id="2147483671" r:id="rId4"/>
    <p:sldLayoutId id="2147483672" r:id="rId5"/>
    <p:sldLayoutId id="2147483667" r:id="rId6"/>
    <p:sldLayoutId id="2147483673" r:id="rId7"/>
    <p:sldLayoutId id="2147483666" r:id="rId8"/>
    <p:sldLayoutId id="2147483674" r:id="rId9"/>
    <p:sldLayoutId id="2147483665" r:id="rId10"/>
    <p:sldLayoutId id="2147483664" r:id="rId11"/>
    <p:sldLayoutId id="2147483663" r:id="rId12"/>
    <p:sldLayoutId id="2147483662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</p:sldLayoutIdLst>
  <p:transition spd="med">
    <p:fade/>
  </p:transition>
  <p:hf hdr="0"/>
  <p:txStyles>
    <p:titleStyle>
      <a:lvl1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2pPr>
      <a:lvl3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3pPr>
      <a:lvl4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4pPr>
      <a:lvl5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1650" indent="-228600" algn="l" rtl="0" fontAlgn="base">
        <a:lnSpc>
          <a:spcPct val="90000"/>
        </a:lnSpc>
        <a:spcBef>
          <a:spcPts val="400"/>
        </a:spcBef>
        <a:spcAft>
          <a:spcPct val="0"/>
        </a:spcAft>
        <a:buClr>
          <a:schemeClr val="accent1"/>
        </a:buClr>
        <a:buSzPct val="90000"/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6288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050925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Font typeface="Arial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563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81000" y="4114800"/>
            <a:ext cx="8305800" cy="2209800"/>
          </a:xfrm>
        </p:spPr>
        <p:txBody>
          <a:bodyPr rtlCol="0">
            <a:normAutofit fontScale="9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CA" b="1" dirty="0"/>
              <a:t>Priority List Based Intra Mode Coding with 5 MPM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(JVET-H0051)</a:t>
            </a:r>
            <a:b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Y. Yu, L. Wang,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K. Panusopone</a:t>
            </a: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Intra Mode Coding in JEM7</a:t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486400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67 intra modes: planar, DC and 65 angular modes;</a:t>
            </a:r>
          </a:p>
          <a:p>
            <a:pPr marL="0" indent="0">
              <a:buFont typeface="Arial" charset="0"/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Three mode sets: 6 MPM, 16 selected modes and 45 non-selected modes</a:t>
            </a:r>
          </a:p>
          <a:p>
            <a:pPr marL="0" indent="0">
              <a:buFont typeface="Arial" charset="0"/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Three steps to form 6 MPM in the JEM7:</a:t>
            </a:r>
          </a:p>
          <a:p>
            <a:pPr marL="457200" indent="-457200"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available spatial blocks plus planar and DC. The order is 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left, above, planar, DC, below-left, above-right and above-left.</a:t>
            </a:r>
          </a:p>
          <a:p>
            <a:pPr marL="457200" indent="-457200">
              <a:buAutoNum type="arabicPeriod"/>
            </a:pP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Adding -1 or +1 to the angular modes that are already included in the MPM list</a:t>
            </a:r>
            <a:r>
              <a:rPr lang="en-CA" dirty="0"/>
              <a:t>.</a:t>
            </a:r>
          </a:p>
          <a:p>
            <a:pPr marL="457200" indent="-457200">
              <a:buAutoNum type="arabicPeriod"/>
            </a:pP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Adding default modes {planar, DC, vertical, horizontal, mode 2, mode 34 }</a:t>
            </a:r>
          </a:p>
          <a:p>
            <a:pPr marL="0" indent="0">
              <a:buNone/>
            </a:pP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process can be stopped at any point once an unique list of 6MPM is generated.</a:t>
            </a:r>
          </a:p>
          <a:p>
            <a:pPr marL="457200" indent="-457200">
              <a:buAutoNum type="arabicPeriod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E750934C-119C-4162-8507-8964A97604CF}" type="datetime1">
              <a:rPr lang="en-US" smtClean="0"/>
              <a:pPr>
                <a:defRPr/>
              </a:pPr>
              <a:t>10/16/2017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JVET-E0068 UW-Planar and Constrained PDPC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1" name="Rectangle 51"/>
          <p:cNvSpPr>
            <a:spLocks noChangeArrowheads="1"/>
          </p:cNvSpPr>
          <p:nvPr/>
        </p:nvSpPr>
        <p:spPr bwMode="auto">
          <a:xfrm>
            <a:off x="1676400" y="2057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8E41D6F2-7DA6-4295-8550-3A3E61E797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6678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4F743F-E6EC-4F51-8B88-F99ABBFAD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Intra Mode Coding in JEM7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CEA9A-8044-4B49-AAA8-D8D133908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selected modes set: 16 modes evenly sub-sampling the 61 non-MPM modes with interval 4. </a:t>
            </a:r>
          </a:p>
          <a:p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Non-selected modes: the remaining 45 modes.</a:t>
            </a:r>
          </a:p>
          <a:p>
            <a:endParaRPr lang="en-C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C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C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C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C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 the first 19 and the subsequent 26 modes in the non-selected modes set are coded with 7 bins and 8 bins, respectively.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CA" dirty="0"/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2A134-FD48-4C72-803B-DE540F1AF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F2621D-D8DE-42FC-9CBC-98273B851DCF}" type="datetime1">
              <a:rPr lang="en-US" smtClean="0"/>
              <a:pPr>
                <a:defRPr/>
              </a:pPr>
              <a:t>10/16/2017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30FA35-6066-4A27-9810-4BF74D700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CCB631-DE84-47A5-A952-306D3EDDE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FE0A1-D36F-4FD5-AA42-24642878B6FE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4189B5B-EBC6-4308-9B9A-321F52073F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715745"/>
              </p:ext>
            </p:extLst>
          </p:nvPr>
        </p:nvGraphicFramePr>
        <p:xfrm>
          <a:off x="1066800" y="2743200"/>
          <a:ext cx="6553200" cy="205740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638300">
                  <a:extLst>
                    <a:ext uri="{9D8B030D-6E8A-4147-A177-3AD203B41FA5}">
                      <a16:colId xmlns:a16="http://schemas.microsoft.com/office/drawing/2014/main" val="524051265"/>
                    </a:ext>
                  </a:extLst>
                </a:gridCol>
                <a:gridCol w="1409700">
                  <a:extLst>
                    <a:ext uri="{9D8B030D-6E8A-4147-A177-3AD203B41FA5}">
                      <a16:colId xmlns:a16="http://schemas.microsoft.com/office/drawing/2014/main" val="680059762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666399186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552417029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Intra prediction modes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MPM 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Selected 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Bin string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5839143"/>
                  </a:ext>
                </a:extLst>
              </a:tr>
              <a:tr h="228600"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MPM modes (6)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8061734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3622162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110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0192986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1110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9216539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11110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262678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11111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181901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Selected modes (16)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4 bins fixed length code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599275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Non-selected modes (45)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5-6 bins truncated binary code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03297762"/>
                  </a:ext>
                </a:extLst>
              </a:tr>
            </a:tbl>
          </a:graphicData>
        </a:graphic>
      </p:graphicFrame>
      <p:sp>
        <p:nvSpPr>
          <p:cNvPr id="10" name="Rectangle 2">
            <a:extLst>
              <a:ext uri="{FF2B5EF4-FFF2-40B4-BE49-F238E27FC236}">
                <a16:creationId xmlns:a16="http://schemas.microsoft.com/office/drawing/2014/main" id="{538FDDC5-5DD9-41D7-A631-32E1D41E3F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510" y="2931414"/>
            <a:ext cx="6865483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0" lang="en-CA" altLang="en-US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kumimoji="0" lang="en-US" altLang="en-US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164345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0ACE1-EC92-4306-A85D-09EAD15DC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 MPM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9B4735-BAD6-4C9B-ABBA-EEABBE1D4B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last two entries of MPM list require the same number (six) bins with 16 selected modes.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 five MPM, 16 selected modes and 46 non-selected modes.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062B7B-B715-4584-A31B-B7EC536A9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F2621D-D8DE-42FC-9CBC-98273B851DCF}" type="datetime1">
              <a:rPr lang="en-US" smtClean="0"/>
              <a:pPr>
                <a:defRPr/>
              </a:pPr>
              <a:t>10/16/2017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A559E9-7D94-4792-92E2-21EAF46C2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DA5BCD-953C-4711-BA64-D6827883D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FE0A1-D36F-4FD5-AA42-24642878B6FE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6B65BEC-DDE8-4187-A6D1-E1F01EEF6E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457850"/>
              </p:ext>
            </p:extLst>
          </p:nvPr>
        </p:nvGraphicFramePr>
        <p:xfrm>
          <a:off x="1447800" y="2743200"/>
          <a:ext cx="6781800" cy="266700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695450">
                  <a:extLst>
                    <a:ext uri="{9D8B030D-6E8A-4147-A177-3AD203B41FA5}">
                      <a16:colId xmlns:a16="http://schemas.microsoft.com/office/drawing/2014/main" val="3453803991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1805497103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1268789936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507813029"/>
                    </a:ext>
                  </a:extLst>
                </a:gridCol>
              </a:tblGrid>
              <a:tr h="3333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Intra prediction modes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MPM 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Selected 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Bin string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34234318"/>
                  </a:ext>
                </a:extLst>
              </a:tr>
              <a:tr h="333375">
                <a:tc row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MPM modes (5)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364291"/>
                  </a:ext>
                </a:extLst>
              </a:tr>
              <a:tr h="3333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47721096"/>
                  </a:ext>
                </a:extLst>
              </a:tr>
              <a:tr h="3333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110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5398278"/>
                  </a:ext>
                </a:extLst>
              </a:tr>
              <a:tr h="3333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1110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88665436"/>
                  </a:ext>
                </a:extLst>
              </a:tr>
              <a:tr h="3333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1111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18464907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Selected modes (16)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4 bins fixed length code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68124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Non-selected modes (46)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5-6 bins truncated binary code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87466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6072127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E1173-F1F1-4F71-8D8C-4931FA3D4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" y="609600"/>
            <a:ext cx="6743700" cy="914400"/>
          </a:xfrm>
        </p:spPr>
        <p:txBody>
          <a:bodyPr/>
          <a:lstStyle/>
          <a:p>
            <a:r>
              <a:rPr lang="en-US" dirty="0"/>
              <a:t>Priority List Based Intra Mode Coding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DFA034-A086-4FB5-9362-6F3A5CAC9A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138" y="1752600"/>
            <a:ext cx="8728075" cy="521335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MPM generation is kind of the process which generates candidates according to assumed priority.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to continue this process till we find 5 MPM, 16 selected modes and 18 non-selected modes (the first part of non-selected modes).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DC mode may be put after above-left like JVET-G0060 suggested.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A30434-B5D5-4D67-BADA-065DF3926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F2621D-D8DE-42FC-9CBC-98273B851DCF}" type="datetime1">
              <a:rPr lang="en-US" smtClean="0"/>
              <a:pPr>
                <a:defRPr/>
              </a:pPr>
              <a:t>10/16/2017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ACFE51-C823-4562-AB5C-04851993B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5B6240-3FE7-46CE-AF0E-EA12C838E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FE0A1-D36F-4FD5-AA42-24642878B6FE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482633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DABB5-44E2-45AF-979D-343095231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9D96BF-FD70-4BF8-B40A-9E99E2155F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Implemented on the top of JEM 7. Test is under CTC.</a:t>
            </a:r>
          </a:p>
          <a:p>
            <a:pPr marL="0" indent="0" algn="ctr">
              <a:buNone/>
            </a:pPr>
            <a:endParaRPr lang="en-US" sz="1800" dirty="0"/>
          </a:p>
          <a:p>
            <a:pPr marL="0" indent="0" algn="ctr">
              <a:buNone/>
            </a:pPr>
            <a:r>
              <a:rPr lang="en-US" sz="1800" dirty="0"/>
              <a:t>Table 1. Priority list based with five MPMs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B6DB89-4F5F-4FA0-83CE-C1F514889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F2621D-D8DE-42FC-9CBC-98273B851DCF}" type="datetime1">
              <a:rPr lang="en-US" smtClean="0"/>
              <a:pPr>
                <a:defRPr/>
              </a:pPr>
              <a:t>10/16/2017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4A6376-33AA-4302-9569-44493FDCA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6F0D3-D7FC-46C1-AE84-E216E9138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FE0A1-D36F-4FD5-AA42-24642878B6FE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2406B15-42F0-4884-839A-616C28AAF5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311172"/>
              </p:ext>
            </p:extLst>
          </p:nvPr>
        </p:nvGraphicFramePr>
        <p:xfrm>
          <a:off x="838200" y="2590800"/>
          <a:ext cx="7239000" cy="2971795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653377">
                  <a:extLst>
                    <a:ext uri="{9D8B030D-6E8A-4147-A177-3AD203B41FA5}">
                      <a16:colId xmlns:a16="http://schemas.microsoft.com/office/drawing/2014/main" val="1261479388"/>
                    </a:ext>
                  </a:extLst>
                </a:gridCol>
                <a:gridCol w="956170">
                  <a:extLst>
                    <a:ext uri="{9D8B030D-6E8A-4147-A177-3AD203B41FA5}">
                      <a16:colId xmlns:a16="http://schemas.microsoft.com/office/drawing/2014/main" val="2587356202"/>
                    </a:ext>
                  </a:extLst>
                </a:gridCol>
                <a:gridCol w="1232064">
                  <a:extLst>
                    <a:ext uri="{9D8B030D-6E8A-4147-A177-3AD203B41FA5}">
                      <a16:colId xmlns:a16="http://schemas.microsoft.com/office/drawing/2014/main" val="3069486581"/>
                    </a:ext>
                  </a:extLst>
                </a:gridCol>
                <a:gridCol w="1232064">
                  <a:extLst>
                    <a:ext uri="{9D8B030D-6E8A-4147-A177-3AD203B41FA5}">
                      <a16:colId xmlns:a16="http://schemas.microsoft.com/office/drawing/2014/main" val="3050952607"/>
                    </a:ext>
                  </a:extLst>
                </a:gridCol>
                <a:gridCol w="1032862">
                  <a:extLst>
                    <a:ext uri="{9D8B030D-6E8A-4147-A177-3AD203B41FA5}">
                      <a16:colId xmlns:a16="http://schemas.microsoft.com/office/drawing/2014/main" val="3322575010"/>
                    </a:ext>
                  </a:extLst>
                </a:gridCol>
                <a:gridCol w="1132463">
                  <a:extLst>
                    <a:ext uri="{9D8B030D-6E8A-4147-A177-3AD203B41FA5}">
                      <a16:colId xmlns:a16="http://schemas.microsoft.com/office/drawing/2014/main" val="1847412400"/>
                    </a:ext>
                  </a:extLst>
                </a:gridCol>
              </a:tblGrid>
              <a:tr h="304428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1082136"/>
                  </a:ext>
                </a:extLst>
              </a:tr>
              <a:tr h="304428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08292747"/>
                  </a:ext>
                </a:extLst>
              </a:tr>
              <a:tr h="2899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92860115"/>
                  </a:ext>
                </a:extLst>
              </a:tr>
              <a:tr h="2899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06155327"/>
                  </a:ext>
                </a:extLst>
              </a:tr>
              <a:tr h="2899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47722306"/>
                  </a:ext>
                </a:extLst>
              </a:tr>
              <a:tr h="2899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00577320"/>
                  </a:ext>
                </a:extLst>
              </a:tr>
              <a:tr h="2899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4970767"/>
                  </a:ext>
                </a:extLst>
              </a:tr>
              <a:tr h="3044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44341944"/>
                  </a:ext>
                </a:extLst>
              </a:tr>
              <a:tr h="3044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83011969"/>
                  </a:ext>
                </a:extLst>
              </a:tr>
              <a:tr h="30442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F (optional)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 99%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 </a:t>
                      </a:r>
                      <a:r>
                        <a:rPr lang="en-US" sz="900" dirty="0">
                          <a:effectLst/>
                        </a:rPr>
                        <a:t>100</a:t>
                      </a:r>
                      <a:r>
                        <a:rPr lang="en-US" sz="900" b="1" dirty="0">
                          <a:effectLst/>
                        </a:rPr>
                        <a:t>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31837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9368989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DABB5-44E2-45AF-979D-343095231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9D96BF-FD70-4BF8-B40A-9E99E2155F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Implemented on the top of JEM 7. Test is under CTC.</a:t>
            </a:r>
          </a:p>
          <a:p>
            <a:pPr marL="0" indent="0" algn="ctr">
              <a:buNone/>
            </a:pPr>
            <a:endParaRPr lang="en-US" sz="1800" dirty="0"/>
          </a:p>
          <a:p>
            <a:pPr marL="0" indent="0" algn="ctr">
              <a:buNone/>
            </a:pPr>
            <a:r>
              <a:rPr lang="en-US" sz="1800" dirty="0"/>
              <a:t>Table 2. Priority list based with five MPMs and DC after above-left block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B6DB89-4F5F-4FA0-83CE-C1F514889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F2621D-D8DE-42FC-9CBC-98273B851DCF}" type="datetime1">
              <a:rPr lang="en-US" smtClean="0"/>
              <a:pPr>
                <a:defRPr/>
              </a:pPr>
              <a:t>10/16/2017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4A6376-33AA-4302-9569-44493FDCA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6F0D3-D7FC-46C1-AE84-E216E9138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FE0A1-D36F-4FD5-AA42-24642878B6FE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2406B15-42F0-4884-839A-616C28AAF5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285024"/>
              </p:ext>
            </p:extLst>
          </p:nvPr>
        </p:nvGraphicFramePr>
        <p:xfrm>
          <a:off x="838200" y="2667000"/>
          <a:ext cx="7315201" cy="2895595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670781">
                  <a:extLst>
                    <a:ext uri="{9D8B030D-6E8A-4147-A177-3AD203B41FA5}">
                      <a16:colId xmlns:a16="http://schemas.microsoft.com/office/drawing/2014/main" val="1261479388"/>
                    </a:ext>
                  </a:extLst>
                </a:gridCol>
                <a:gridCol w="966235">
                  <a:extLst>
                    <a:ext uri="{9D8B030D-6E8A-4147-A177-3AD203B41FA5}">
                      <a16:colId xmlns:a16="http://schemas.microsoft.com/office/drawing/2014/main" val="2587356202"/>
                    </a:ext>
                  </a:extLst>
                </a:gridCol>
                <a:gridCol w="1245033">
                  <a:extLst>
                    <a:ext uri="{9D8B030D-6E8A-4147-A177-3AD203B41FA5}">
                      <a16:colId xmlns:a16="http://schemas.microsoft.com/office/drawing/2014/main" val="3069486581"/>
                    </a:ext>
                  </a:extLst>
                </a:gridCol>
                <a:gridCol w="1245033">
                  <a:extLst>
                    <a:ext uri="{9D8B030D-6E8A-4147-A177-3AD203B41FA5}">
                      <a16:colId xmlns:a16="http://schemas.microsoft.com/office/drawing/2014/main" val="3050952607"/>
                    </a:ext>
                  </a:extLst>
                </a:gridCol>
                <a:gridCol w="1043735">
                  <a:extLst>
                    <a:ext uri="{9D8B030D-6E8A-4147-A177-3AD203B41FA5}">
                      <a16:colId xmlns:a16="http://schemas.microsoft.com/office/drawing/2014/main" val="3322575010"/>
                    </a:ext>
                  </a:extLst>
                </a:gridCol>
                <a:gridCol w="1144384">
                  <a:extLst>
                    <a:ext uri="{9D8B030D-6E8A-4147-A177-3AD203B41FA5}">
                      <a16:colId xmlns:a16="http://schemas.microsoft.com/office/drawing/2014/main" val="1847412400"/>
                    </a:ext>
                  </a:extLst>
                </a:gridCol>
              </a:tblGrid>
              <a:tr h="296622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1082136"/>
                  </a:ext>
                </a:extLst>
              </a:tr>
              <a:tr h="29662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08292747"/>
                  </a:ext>
                </a:extLst>
              </a:tr>
              <a:tr h="2824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92860115"/>
                  </a:ext>
                </a:extLst>
              </a:tr>
              <a:tr h="2824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06155327"/>
                  </a:ext>
                </a:extLst>
              </a:tr>
              <a:tr h="2824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47722306"/>
                  </a:ext>
                </a:extLst>
              </a:tr>
              <a:tr h="2824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97%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00577320"/>
                  </a:ext>
                </a:extLst>
              </a:tr>
              <a:tr h="2824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4970767"/>
                  </a:ext>
                </a:extLst>
              </a:tr>
              <a:tr h="2966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97%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44341944"/>
                  </a:ext>
                </a:extLst>
              </a:tr>
              <a:tr h="2966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83011969"/>
                  </a:ext>
                </a:extLst>
              </a:tr>
              <a:tr h="2966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F (optional)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0.0%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 98%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 </a:t>
                      </a:r>
                      <a:r>
                        <a:rPr lang="en-US" sz="900" dirty="0">
                          <a:effectLst/>
                        </a:rPr>
                        <a:t>100</a:t>
                      </a:r>
                      <a:r>
                        <a:rPr lang="en-US" sz="900" b="1" dirty="0">
                          <a:effectLst/>
                        </a:rPr>
                        <a:t>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31837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123836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66D42-CC5E-4F9A-8ADB-DAD978132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862" y="1066800"/>
            <a:ext cx="6743700" cy="914400"/>
          </a:xfrm>
        </p:spPr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5D4AB5-AE78-493E-BFB4-88047CE41E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981200"/>
            <a:ext cx="8728075" cy="521335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 five MPM, 16 selected modes and 46 non-selected modes for intra mode coding.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to continue MPM generation process so that we have a priority list. Map this priority list to 5 MPM, 16 selected modes and 18 non-selected modes.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 show that there are 0.1% and 0.2% gain for priority list based intra mode coding with 5MPM and priority list based intra mode coding with 5MPM plus putting DC mode after above-left, respectively with 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little bit faster encoding time and no decoding time change.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1F209-0561-4A81-BF27-F1AC80E64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F2621D-D8DE-42FC-9CBC-98273B851DCF}" type="datetime1">
              <a:rPr lang="en-US" smtClean="0"/>
              <a:pPr>
                <a:defRPr/>
              </a:pPr>
              <a:t>10/16/2017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46B8D2-D8F7-4A88-9B4B-460A7B7CF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A030A2-0D5A-4A9B-9EFE-273332F29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FE0A1-D36F-4FD5-AA42-24642878B6FE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866606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Thanks to Sharp for cross-checking (JVET-H0075)</a:t>
            </a:r>
          </a:p>
          <a:p>
            <a:pPr marL="0" indent="0">
              <a:buNone/>
            </a:pP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Questions?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A9206D-D311-4CEC-96D8-86A51D0547F2}" type="datetime1">
              <a:rPr lang="en-US" smtClean="0"/>
              <a:pPr>
                <a:defRPr/>
              </a:pPr>
              <a:t>10/16/2017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FE0A1-D36F-4FD5-AA42-24642878B6FE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920875"/>
      </p:ext>
    </p:extLst>
  </p:cSld>
  <p:clrMapOvr>
    <a:masterClrMapping/>
  </p:clrMapOvr>
  <p:transition spd="med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RIS_TEMPLATE" val="12/5/2014 3:26:38 PM"/>
</p:tagLst>
</file>

<file path=ppt/theme/theme1.xml><?xml version="1.0" encoding="utf-8"?>
<a:theme xmlns:a="http://schemas.openxmlformats.org/drawingml/2006/main" name="Blank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  <a:extLst>
    <a:ext uri="{05A4C25C-085E-4340-85A3-A5531E510DB2}">
      <thm15:themeFamily xmlns:thm15="http://schemas.microsoft.com/office/thememl/2012/main" name="ARRIS_4x3_2015.potx" id="{197D7E15-AD25-42FF-9C87-7DF25FD2B757}" vid="{54B1E2FA-2F78-40B3-AEE8-E961DD0DF237}"/>
    </a:ext>
  </a:extLst>
</a:theme>
</file>

<file path=ppt/theme/theme2.xml><?xml version="1.0" encoding="utf-8"?>
<a:theme xmlns:a="http://schemas.openxmlformats.org/drawingml/2006/main" name="Office Theme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</a:theme>
</file>

<file path=ppt/theme/theme3.xml><?xml version="1.0" encoding="utf-8"?>
<a:theme xmlns:a="http://schemas.openxmlformats.org/drawingml/2006/main" name="Office Theme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33636</TotalTime>
  <Words>777</Words>
  <Application>Microsoft Office PowerPoint</Application>
  <PresentationFormat>On-screen Show (4:3)</PresentationFormat>
  <Paragraphs>222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Blank</vt:lpstr>
      <vt:lpstr>Priority List Based Intra Mode Coding with 5 MPM (JVET-H0051)  Y. Yu, L. Wang, K. Panusopone</vt:lpstr>
      <vt:lpstr>Intra Mode Coding in JEM7 </vt:lpstr>
      <vt:lpstr>Intra Mode Coding in JEM7</vt:lpstr>
      <vt:lpstr>5 MPM</vt:lpstr>
      <vt:lpstr>Priority List Based Intra Mode Coding</vt:lpstr>
      <vt:lpstr>Simulation Results</vt:lpstr>
      <vt:lpstr>Simulation Results</vt:lpstr>
      <vt:lpstr>Conclusions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BlueRidge Codebase Overview</dc:title>
  <dc:creator>Monaco, Joe</dc:creator>
  <cp:lastModifiedBy>Yu, Yue</cp:lastModifiedBy>
  <cp:revision>554</cp:revision>
  <dcterms:created xsi:type="dcterms:W3CDTF">2015-08-23T13:04:10Z</dcterms:created>
  <dcterms:modified xsi:type="dcterms:W3CDTF">2017-10-16T17:42:16Z</dcterms:modified>
</cp:coreProperties>
</file>