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56" r:id="rId2"/>
    <p:sldId id="296" r:id="rId3"/>
    <p:sldId id="293" r:id="rId4"/>
    <p:sldId id="294" r:id="rId5"/>
    <p:sldId id="295" r:id="rId6"/>
    <p:sldId id="286" r:id="rId7"/>
    <p:sldId id="287" r:id="rId8"/>
    <p:sldId id="281" r:id="rId9"/>
    <p:sldId id="282" r:id="rId10"/>
  </p:sldIdLst>
  <p:sldSz cx="9144000" cy="6858000" type="screen4x3"/>
  <p:notesSz cx="6797675" cy="9926638"/>
  <p:embeddedFontLst>
    <p:embeddedFont>
      <p:font typeface="삼성고딕 M" panose="020B0604020202020204" charset="-127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맑은 고딕" panose="020B0503020000020004" pitchFamily="34" charset="-127"/>
      <p:regular r:id="rId17"/>
      <p:bold r:id="rId18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209C7BA-FAE1-4C63-A8CD-5509152C497B}">
          <p14:sldIdLst>
            <p14:sldId id="256"/>
            <p14:sldId id="296"/>
            <p14:sldId id="293"/>
            <p14:sldId id="294"/>
            <p14:sldId id="295"/>
            <p14:sldId id="286"/>
            <p14:sldId id="287"/>
            <p14:sldId id="281"/>
            <p14:sldId id="282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B056"/>
    <a:srgbClr val="1652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90" autoAdjust="0"/>
    <p:restoredTop sz="94660"/>
  </p:normalViewPr>
  <p:slideViewPr>
    <p:cSldViewPr>
      <p:cViewPr>
        <p:scale>
          <a:sx n="70" d="100"/>
          <a:sy n="70" d="100"/>
        </p:scale>
        <p:origin x="-1452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050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39BA0D-1B65-4EC0-AA76-4BBC3B7409B9}" type="datetimeFigureOut">
              <a:rPr lang="ko-KR" altLang="en-US" smtClean="0"/>
              <a:t>2017-07-15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4A93FB-ABC8-4DB8-AF76-B8DFE9B83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785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8529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3419872" y="443711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kumimoji="1" lang="ko-KR" altLang="en-US" sz="2400" b="0" spc="-180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defRPr>
            </a:lvl1pPr>
          </a:lstStyle>
          <a:p>
            <a:pPr marL="0" lvl="0" algn="ctr"/>
            <a:r>
              <a:rPr lang="en-US" altLang="ko-KR" dirty="0" smtClean="0"/>
              <a:t>2016. 01. 11</a:t>
            </a:r>
            <a:endParaRPr lang="ko-KR" altLang="en-US" dirty="0"/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09" y="180016"/>
            <a:ext cx="986602" cy="168009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603" y="24926"/>
            <a:ext cx="3389144" cy="2551586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1799687"/>
            <a:ext cx="7772400" cy="864096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4800" b="1" kern="1200" spc="-150" dirty="0" smtClean="0">
                <a:ln w="11430"/>
                <a:solidFill>
                  <a:schemeClr val="tx1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Master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37213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2683488" y="28890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baseline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8" name="텍스트 개체 틀 2"/>
          <p:cNvSpPr>
            <a:spLocks noGrp="1"/>
          </p:cNvSpPr>
          <p:nvPr>
            <p:ph type="body" idx="10" hasCustomPrompt="1"/>
          </p:nvPr>
        </p:nvSpPr>
        <p:spPr>
          <a:xfrm>
            <a:off x="2691166" y="3693704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9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2699792" y="450505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40" name="텍스트 개체 틀 2"/>
          <p:cNvSpPr>
            <a:spLocks noGrp="1"/>
          </p:cNvSpPr>
          <p:nvPr>
            <p:ph type="body" idx="12" hasCustomPrompt="1"/>
          </p:nvPr>
        </p:nvSpPr>
        <p:spPr>
          <a:xfrm>
            <a:off x="2699792" y="53143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pic>
        <p:nvPicPr>
          <p:cNvPr id="41" name="그림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685800" y="1268760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1" lang="ko-KR" altLang="en-US" sz="4400" b="1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en-US" altLang="ko-KR" dirty="0" smtClean="0"/>
              <a:t>Master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61812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 latinLnBrk="0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 latinLnBrk="0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 latinLnBrk="0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 latinLnBrk="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19138" indent="-177800">
              <a:defRPr sz="1400"/>
            </a:lvl4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latinLnBrk="0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956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492896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 b="0">
                <a:solidFill>
                  <a:srgbClr val="1652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Thank You</a:t>
            </a:r>
            <a:endParaRPr lang="ko-KR" altLang="en-US" dirty="0"/>
          </a:p>
        </p:txBody>
      </p:sp>
      <p:pic>
        <p:nvPicPr>
          <p:cNvPr id="21" name="그림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30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4898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ctrTitle"/>
          </p:nvPr>
        </p:nvSpPr>
        <p:spPr>
          <a:xfrm>
            <a:off x="539552" y="2852936"/>
            <a:ext cx="7772400" cy="1470025"/>
          </a:xfrm>
        </p:spPr>
        <p:txBody>
          <a:bodyPr/>
          <a:lstStyle/>
          <a:p>
            <a:r>
              <a:rPr lang="en-US" altLang="ko-KR" sz="4000" dirty="0" smtClean="0"/>
              <a:t>Efficient Frame Packing Method for Icosahedral Projection</a:t>
            </a:r>
            <a:endParaRPr lang="ko-KR" altLang="en-US" sz="4000" dirty="0"/>
          </a:p>
        </p:txBody>
      </p:sp>
      <p:sp>
        <p:nvSpPr>
          <p:cNvPr id="2" name="Rectangle 1"/>
          <p:cNvSpPr/>
          <p:nvPr/>
        </p:nvSpPr>
        <p:spPr>
          <a:xfrm>
            <a:off x="0" y="6165304"/>
            <a:ext cx="1331640" cy="69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62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2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/>
              <a:t>Arrangement which keep discontinuities in the same region as much as</a:t>
            </a:r>
          </a:p>
          <a:p>
            <a:pPr marL="0" indent="0">
              <a:buNone/>
            </a:pPr>
            <a:r>
              <a:rPr lang="en-US" dirty="0" smtClean="0"/>
              <a:t>Possible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Not to interleave </a:t>
            </a:r>
            <a:r>
              <a:rPr lang="en-US" dirty="0"/>
              <a:t>pole and equator </a:t>
            </a:r>
            <a:r>
              <a:rPr lang="en-US" dirty="0" smtClean="0"/>
              <a:t>region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idea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92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</a:t>
            </a:r>
            <a:r>
              <a:rPr lang="en-US" dirty="0"/>
              <a:t>layout for CISP</a:t>
            </a: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322262"/>
            <a:ext cx="3402013" cy="236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ight Arrow 5"/>
          <p:cNvSpPr/>
          <p:nvPr/>
        </p:nvSpPr>
        <p:spPr>
          <a:xfrm>
            <a:off x="3728641" y="5351595"/>
            <a:ext cx="172819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061143" y="579655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Non-compact ISP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40353" y="6002475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Proposed       compact ISP</a:t>
            </a:r>
            <a:endParaRPr lang="en-US" sz="1400" dirty="0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934" y="4623583"/>
            <a:ext cx="3233342" cy="137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781" y="936456"/>
            <a:ext cx="6105872" cy="3385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475656" y="2204864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Proposed layout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8847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CISP </a:t>
            </a:r>
            <a:r>
              <a:rPr lang="en-US" dirty="0"/>
              <a:t>layout with dimensions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196752"/>
            <a:ext cx="8387671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827584" y="5013010"/>
            <a:ext cx="69847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dirty="0"/>
              <a:t>W</a:t>
            </a:r>
            <a:r>
              <a:rPr lang="en-US" baseline="-25000" dirty="0"/>
              <a:t>CISP</a:t>
            </a:r>
            <a:r>
              <a:rPr lang="en-US" dirty="0"/>
              <a:t> = 5 </a:t>
            </a:r>
            <a:r>
              <a:rPr lang="en-US" dirty="0">
                <a:sym typeface="Symbol"/>
              </a:rPr>
              <a:t></a:t>
            </a:r>
            <a:r>
              <a:rPr lang="en-US" dirty="0"/>
              <a:t> W + 2 </a:t>
            </a:r>
            <a:r>
              <a:rPr lang="en-US" dirty="0">
                <a:sym typeface="Symbol"/>
              </a:rPr>
              <a:t></a:t>
            </a:r>
            <a:r>
              <a:rPr lang="en-US" dirty="0"/>
              <a:t> </a:t>
            </a:r>
            <a:r>
              <a:rPr lang="en-US" dirty="0" err="1" smtClean="0"/>
              <a:t>p</a:t>
            </a:r>
            <a:r>
              <a:rPr lang="en-US" baseline="-25000" dirty="0" err="1" smtClean="0"/>
              <a:t>h</a:t>
            </a:r>
            <a:r>
              <a:rPr lang="en-US" dirty="0" smtClean="0"/>
              <a:t> </a:t>
            </a:r>
            <a:r>
              <a:rPr lang="en-US" dirty="0"/>
              <a:t>+ 2 </a:t>
            </a:r>
            <a:r>
              <a:rPr lang="en-US" dirty="0">
                <a:sym typeface="Symbol"/>
              </a:rPr>
              <a:t></a:t>
            </a:r>
            <a:r>
              <a:rPr lang="en-US" dirty="0"/>
              <a:t> </a:t>
            </a:r>
            <a:r>
              <a:rPr lang="en-US" dirty="0" err="1" smtClean="0"/>
              <a:t>p</a:t>
            </a:r>
            <a:r>
              <a:rPr lang="en-US" baseline="-25000" dirty="0" err="1" smtClean="0"/>
              <a:t>d</a:t>
            </a:r>
            <a:r>
              <a:rPr lang="en-US" baseline="-25000" dirty="0" smtClean="0"/>
              <a:t> </a:t>
            </a:r>
            <a:r>
              <a:rPr lang="en-US" dirty="0" smtClean="0"/>
              <a:t>               </a:t>
            </a:r>
          </a:p>
          <a:p>
            <a:pPr hangingPunct="0"/>
            <a:endParaRPr lang="en-US" dirty="0"/>
          </a:p>
          <a:p>
            <a:pPr hangingPunct="0"/>
            <a:r>
              <a:rPr lang="en-US" dirty="0" smtClean="0"/>
              <a:t>H</a:t>
            </a:r>
            <a:r>
              <a:rPr lang="en-US" baseline="-25000" dirty="0" smtClean="0"/>
              <a:t>CISP</a:t>
            </a:r>
            <a:r>
              <a:rPr lang="en-US" dirty="0" smtClean="0"/>
              <a:t> </a:t>
            </a:r>
            <a:r>
              <a:rPr lang="en-US" dirty="0"/>
              <a:t>= 2 </a:t>
            </a:r>
            <a:r>
              <a:rPr lang="en-US" dirty="0">
                <a:sym typeface="Symbol"/>
              </a:rPr>
              <a:t></a:t>
            </a:r>
            <a:r>
              <a:rPr lang="en-US" dirty="0"/>
              <a:t> </a:t>
            </a:r>
            <a:r>
              <a:rPr lang="en-US" dirty="0" smtClean="0"/>
              <a:t>H+ </a:t>
            </a:r>
            <a:r>
              <a:rPr lang="en-US" dirty="0" err="1" smtClean="0"/>
              <a:t>p</a:t>
            </a:r>
            <a:r>
              <a:rPr lang="en-US" baseline="-25000" dirty="0" err="1" smtClean="0"/>
              <a:t>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170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Comparison of current and proposed frame packing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427984" y="2871608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Proposed frame packing</a:t>
            </a:r>
            <a:endParaRPr lang="en-US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1119521" y="4628940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Current frame packing</a:t>
            </a:r>
            <a:endParaRPr lang="en-US" sz="1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227920"/>
              </p:ext>
            </p:extLst>
          </p:nvPr>
        </p:nvGraphicFramePr>
        <p:xfrm>
          <a:off x="4476072" y="3705698"/>
          <a:ext cx="3264279" cy="9876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8093"/>
                <a:gridCol w="1088093"/>
                <a:gridCol w="1088093"/>
              </a:tblGrid>
              <a:tr h="26895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r>
                        <a:rPr lang="en-US" sz="1100" u="none" strike="noStrike" dirty="0" smtClean="0">
                          <a:effectLst/>
                        </a:rPr>
                        <a:t>Discontinuities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Proposed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Current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96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Total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96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Angular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96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Horizontal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96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Vertical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211283"/>
            <a:ext cx="4504804" cy="1556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11560" y="5215760"/>
            <a:ext cx="67687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Major idea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All angular discontinuities are in the same region (poles)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No content between poles and equators are interleaved</a:t>
            </a:r>
            <a:endParaRPr lang="en-US" sz="1600" dirty="0"/>
          </a:p>
        </p:txBody>
      </p:sp>
      <p:grpSp>
        <p:nvGrpSpPr>
          <p:cNvPr id="10" name="Group 9"/>
          <p:cNvGrpSpPr/>
          <p:nvPr/>
        </p:nvGrpSpPr>
        <p:grpSpPr>
          <a:xfrm>
            <a:off x="1115616" y="1205020"/>
            <a:ext cx="2495912" cy="3333177"/>
            <a:chOff x="1547664" y="1362476"/>
            <a:chExt cx="2495912" cy="3333177"/>
          </a:xfrm>
        </p:grpSpPr>
        <p:grpSp>
          <p:nvGrpSpPr>
            <p:cNvPr id="11" name="Group 10"/>
            <p:cNvGrpSpPr/>
            <p:nvPr/>
          </p:nvGrpSpPr>
          <p:grpSpPr>
            <a:xfrm>
              <a:off x="1547664" y="1362476"/>
              <a:ext cx="2495698" cy="3333177"/>
              <a:chOff x="4928134" y="2283435"/>
              <a:chExt cx="2495698" cy="3333177"/>
            </a:xfrm>
          </p:grpSpPr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32039" y="2283435"/>
                <a:ext cx="2491793" cy="3333177"/>
              </a:xfrm>
              <a:prstGeom prst="rect">
                <a:avLst/>
              </a:prstGeom>
            </p:spPr>
          </p:pic>
          <p:grpSp>
            <p:nvGrpSpPr>
              <p:cNvPr id="23" name="Group 22"/>
              <p:cNvGrpSpPr/>
              <p:nvPr/>
            </p:nvGrpSpPr>
            <p:grpSpPr>
              <a:xfrm>
                <a:off x="4928134" y="3108355"/>
                <a:ext cx="2495698" cy="1675758"/>
                <a:chOff x="4376936" y="4221088"/>
                <a:chExt cx="1793057" cy="1202707"/>
              </a:xfrm>
            </p:grpSpPr>
            <p:cxnSp>
              <p:nvCxnSpPr>
                <p:cNvPr id="24" name="Straight Connector 23"/>
                <p:cNvCxnSpPr/>
                <p:nvPr/>
              </p:nvCxnSpPr>
              <p:spPr bwMode="auto">
                <a:xfrm>
                  <a:off x="4376936" y="4221088"/>
                  <a:ext cx="72008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5" name="Straight Connector 24"/>
                <p:cNvCxnSpPr/>
                <p:nvPr/>
              </p:nvCxnSpPr>
              <p:spPr bwMode="auto">
                <a:xfrm>
                  <a:off x="4736976" y="4823942"/>
                  <a:ext cx="72008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6" name="Straight Connector 25"/>
                <p:cNvCxnSpPr/>
                <p:nvPr/>
              </p:nvCxnSpPr>
              <p:spPr bwMode="auto">
                <a:xfrm>
                  <a:off x="5087492" y="5423795"/>
                  <a:ext cx="72008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7" name="Straight Connector 26"/>
                <p:cNvCxnSpPr/>
                <p:nvPr/>
              </p:nvCxnSpPr>
              <p:spPr bwMode="auto">
                <a:xfrm>
                  <a:off x="5807102" y="4221088"/>
                  <a:ext cx="36004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8" name="Straight Connector 27"/>
                <p:cNvCxnSpPr/>
                <p:nvPr/>
              </p:nvCxnSpPr>
              <p:spPr bwMode="auto">
                <a:xfrm>
                  <a:off x="5449913" y="5423795"/>
                  <a:ext cx="72008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9" name="Straight Connector 28"/>
                <p:cNvCxnSpPr/>
                <p:nvPr/>
              </p:nvCxnSpPr>
              <p:spPr bwMode="auto">
                <a:xfrm>
                  <a:off x="5807102" y="4221088"/>
                  <a:ext cx="360040" cy="602854"/>
                </a:xfrm>
                <a:prstGeom prst="line">
                  <a:avLst/>
                </a:prstGeom>
                <a:solidFill>
                  <a:schemeClr val="accent1"/>
                </a:solidFill>
                <a:ln w="2857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0" name="Straight Connector 29"/>
                <p:cNvCxnSpPr/>
                <p:nvPr/>
              </p:nvCxnSpPr>
              <p:spPr bwMode="auto">
                <a:xfrm flipH="1">
                  <a:off x="5817096" y="4823942"/>
                  <a:ext cx="350046" cy="597173"/>
                </a:xfrm>
                <a:prstGeom prst="line">
                  <a:avLst/>
                </a:prstGeom>
                <a:solidFill>
                  <a:schemeClr val="accent1"/>
                </a:solidFill>
                <a:ln w="2857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1" name="Straight Connector 30"/>
                <p:cNvCxnSpPr/>
                <p:nvPr/>
              </p:nvCxnSpPr>
              <p:spPr bwMode="auto">
                <a:xfrm flipH="1">
                  <a:off x="4737446" y="4225429"/>
                  <a:ext cx="350046" cy="597173"/>
                </a:xfrm>
                <a:prstGeom prst="line">
                  <a:avLst/>
                </a:prstGeom>
                <a:solidFill>
                  <a:schemeClr val="accent1"/>
                </a:solidFill>
                <a:ln w="2857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2" name="Straight Connector 31"/>
                <p:cNvCxnSpPr/>
                <p:nvPr/>
              </p:nvCxnSpPr>
              <p:spPr bwMode="auto">
                <a:xfrm flipH="1">
                  <a:off x="5088633" y="4822602"/>
                  <a:ext cx="350046" cy="597173"/>
                </a:xfrm>
                <a:prstGeom prst="line">
                  <a:avLst/>
                </a:prstGeom>
                <a:solidFill>
                  <a:schemeClr val="accent1"/>
                </a:solidFill>
                <a:ln w="2857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</p:grpSp>
        <p:cxnSp>
          <p:nvCxnSpPr>
            <p:cNvPr id="14" name="Straight Connector 13"/>
            <p:cNvCxnSpPr/>
            <p:nvPr/>
          </p:nvCxnSpPr>
          <p:spPr>
            <a:xfrm>
              <a:off x="3552176" y="2187396"/>
              <a:ext cx="487218" cy="0"/>
            </a:xfrm>
            <a:prstGeom prst="line">
              <a:avLst/>
            </a:prstGeom>
            <a:ln w="38100">
              <a:solidFill>
                <a:srgbClr val="63B0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1547664" y="2193444"/>
              <a:ext cx="1002256" cy="0"/>
            </a:xfrm>
            <a:prstGeom prst="line">
              <a:avLst/>
            </a:prstGeom>
            <a:ln w="38100">
              <a:solidFill>
                <a:srgbClr val="63B0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2048792" y="3025497"/>
              <a:ext cx="1002256" cy="3567"/>
            </a:xfrm>
            <a:prstGeom prst="line">
              <a:avLst/>
            </a:prstGeom>
            <a:ln w="38100">
              <a:solidFill>
                <a:srgbClr val="63B0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523428" y="3863154"/>
              <a:ext cx="1519934" cy="0"/>
            </a:xfrm>
            <a:prstGeom prst="line">
              <a:avLst/>
            </a:prstGeom>
            <a:ln w="38100">
              <a:solidFill>
                <a:srgbClr val="63B0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3538266" y="2193444"/>
              <a:ext cx="505310" cy="835621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2049448" y="2193444"/>
              <a:ext cx="488804" cy="835621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2540730" y="3025497"/>
              <a:ext cx="484740" cy="832056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3557722" y="3025497"/>
              <a:ext cx="485278" cy="832055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2273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165304"/>
            <a:ext cx="1331640" cy="69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0" y="32776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kumimoji="1" lang="ko-KR" altLang="en-US" sz="4400" b="1" kern="1200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87624" y="5043586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CTC results with HM </a:t>
            </a:r>
            <a:r>
              <a:rPr lang="en-US" sz="1400" dirty="0" smtClean="0"/>
              <a:t>16.15 with 360 </a:t>
            </a:r>
            <a:r>
              <a:rPr lang="en-US" sz="1400" dirty="0" smtClean="0"/>
              <a:t>lib3.0</a:t>
            </a:r>
            <a:endParaRPr lang="en-US" sz="1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</a:t>
            </a:r>
            <a:r>
              <a:rPr lang="en-US" dirty="0" err="1" smtClean="0"/>
              <a:t>Contd</a:t>
            </a:r>
            <a:r>
              <a:rPr lang="en-US" dirty="0" smtClean="0"/>
              <a:t>…)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47894"/>
              </p:ext>
            </p:extLst>
          </p:nvPr>
        </p:nvGraphicFramePr>
        <p:xfrm>
          <a:off x="1187622" y="1369272"/>
          <a:ext cx="6037190" cy="357189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96673"/>
                <a:gridCol w="659002"/>
                <a:gridCol w="644358"/>
                <a:gridCol w="845719"/>
                <a:gridCol w="845719"/>
                <a:gridCol w="845719"/>
              </a:tblGrid>
              <a:tr h="26981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Proposed CISP vs. ERP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WS-PSNR (End to End)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26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FW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FH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Y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U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V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2698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Trolley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976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844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-7.0%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3.9%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-1.0%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2698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GasLamp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976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844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-4.0%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2.3%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6.7%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2698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Skateboarding_in_lot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976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844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-10.4%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-10.3%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-12.1%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2698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Chairlift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976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844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-18.1%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-10.0%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-11.2%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2698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KiteFlite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976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844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-8.8%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-2.0%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-3.7%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2826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Harbor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976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844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-8.3%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-1.1%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-1.6%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2826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PoleVault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792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684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-7.9%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-8.5%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-8.7%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2698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AerialCity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792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684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-0.7%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0.3%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-0.1%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2698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DrivingInCity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792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684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1.0%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11.6%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10.8%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2826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DrivingInCountry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792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684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-14.7%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-11.5%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-12.9%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2826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Overall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u="none" strike="noStrike" dirty="0">
                          <a:effectLst/>
                        </a:rPr>
                        <a:t>-7.9%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u="none" strike="noStrike" dirty="0">
                          <a:effectLst/>
                        </a:rPr>
                        <a:t>-2.5%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u="none" strike="noStrike" dirty="0">
                          <a:effectLst/>
                        </a:rPr>
                        <a:t>-3.4%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447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165304"/>
            <a:ext cx="1331640" cy="69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0" y="32776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kumimoji="1" lang="ko-KR" altLang="en-US" sz="4400" b="1" kern="1200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468" y="1772816"/>
            <a:ext cx="7485063" cy="3663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 EVPs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1052736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Below image shows two pain points (recommended EVP)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619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165304"/>
            <a:ext cx="4499992" cy="69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b="0" dirty="0" smtClean="0">
                <a:latin typeface="+mn-lt"/>
                <a:cs typeface="+mn-cs"/>
              </a:rPr>
              <a:t>Contribution demonstrated</a:t>
            </a:r>
            <a:r>
              <a:rPr lang="en-US" b="0" dirty="0">
                <a:latin typeface="+mn-lt"/>
                <a:cs typeface="+mn-cs"/>
              </a:rPr>
              <a:t> </a:t>
            </a:r>
            <a:r>
              <a:rPr lang="en-US" dirty="0" smtClean="0">
                <a:latin typeface="+mn-lt"/>
                <a:cs typeface="+mn-cs"/>
              </a:rPr>
              <a:t>7.9% and 1.7%</a:t>
            </a:r>
            <a:r>
              <a:rPr lang="en-US" b="0" dirty="0" smtClean="0">
                <a:latin typeface="+mn-lt"/>
                <a:cs typeface="+mn-cs"/>
              </a:rPr>
              <a:t> performance gain over </a:t>
            </a:r>
            <a:r>
              <a:rPr lang="en-US" b="0" dirty="0" err="1" smtClean="0">
                <a:latin typeface="+mn-lt"/>
                <a:cs typeface="+mn-cs"/>
              </a:rPr>
              <a:t>CfE</a:t>
            </a:r>
            <a:r>
              <a:rPr lang="en-US" b="0" dirty="0" smtClean="0">
                <a:latin typeface="+mn-lt"/>
                <a:cs typeface="+mn-cs"/>
              </a:rPr>
              <a:t> anchor and previous CISP respectively for </a:t>
            </a:r>
            <a:r>
              <a:rPr lang="en-US" b="0" dirty="0" err="1">
                <a:latin typeface="+mn-lt"/>
                <a:cs typeface="+mn-cs"/>
              </a:rPr>
              <a:t>L</a:t>
            </a:r>
            <a:r>
              <a:rPr lang="en-US" b="0" dirty="0" err="1" smtClean="0">
                <a:latin typeface="+mn-lt"/>
                <a:cs typeface="+mn-cs"/>
              </a:rPr>
              <a:t>uma</a:t>
            </a:r>
            <a:r>
              <a:rPr lang="en-US" b="0" dirty="0" smtClean="0">
                <a:latin typeface="+mn-lt"/>
                <a:cs typeface="+mn-cs"/>
              </a:rPr>
              <a:t> </a:t>
            </a:r>
            <a:r>
              <a:rPr lang="en-US" b="0" dirty="0" smtClean="0">
                <a:latin typeface="+mn-lt"/>
                <a:cs typeface="+mn-cs"/>
              </a:rPr>
              <a:t>component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b="0" dirty="0" smtClean="0">
                <a:latin typeface="+mn-lt"/>
                <a:cs typeface="+mn-cs"/>
              </a:rPr>
              <a:t>Proposed frame packing method is more suitable for tile based encoding</a:t>
            </a:r>
            <a:endParaRPr lang="en-US" b="0" dirty="0">
              <a:latin typeface="+mn-lt"/>
              <a:cs typeface="+mn-cs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812360" y="-5824"/>
            <a:ext cx="1331640" cy="2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74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6165304"/>
            <a:ext cx="1331640" cy="69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54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2220</TotalTime>
  <Words>311</Words>
  <Application>Microsoft Office PowerPoint</Application>
  <PresentationFormat>On-screen Show (4:3)</PresentationFormat>
  <Paragraphs>120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Symbol</vt:lpstr>
      <vt:lpstr>삼성고딕 M</vt:lpstr>
      <vt:lpstr>Calibri</vt:lpstr>
      <vt:lpstr>삼성긴고딕OTF ExtraBold</vt:lpstr>
      <vt:lpstr>삼성긴고딕OTF Regular</vt:lpstr>
      <vt:lpstr>맑은 고딕</vt:lpstr>
      <vt:lpstr>Office 테마</vt:lpstr>
      <vt:lpstr>Efficient Frame Packing Method for Icosahedral Projection</vt:lpstr>
      <vt:lpstr>Main idea</vt:lpstr>
      <vt:lpstr>New layout for CISP</vt:lpstr>
      <vt:lpstr>CISP layout with dimensions</vt:lpstr>
      <vt:lpstr>Comparison of current and proposed frame packing</vt:lpstr>
      <vt:lpstr>Results (Contd…)</vt:lpstr>
      <vt:lpstr>Recommend EVPs</vt:lpstr>
      <vt:lpstr>Conclusion</vt:lpstr>
      <vt:lpstr>Thank You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서주영/연수생(DMC연)/에이전트/삼성전자</dc:creator>
  <cp:lastModifiedBy>Chirag Mahesh Kumar Pujara (06654940)</cp:lastModifiedBy>
  <cp:revision>301</cp:revision>
  <cp:lastPrinted>2015-01-22T05:00:55Z</cp:lastPrinted>
  <dcterms:created xsi:type="dcterms:W3CDTF">2014-11-11T07:34:02Z</dcterms:created>
  <dcterms:modified xsi:type="dcterms:W3CDTF">2017-07-15T08:38:30Z</dcterms:modified>
</cp:coreProperties>
</file>