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5" r:id="rId2"/>
    <p:sldId id="278" r:id="rId3"/>
    <p:sldId id="282" r:id="rId4"/>
    <p:sldId id="285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74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A8D0B3-FCFB-4843-AB1A-3F4929C4201B}" type="datetimeFigureOut">
              <a:rPr lang="en-US" smtClean="0"/>
              <a:t>7/14/2017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A9EC2C-57DC-4405-8CC8-3BAEEE801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670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7/14/2017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>
            <a:grpSpLocks noChangeAspect="1"/>
          </p:cNvGrpSpPr>
          <p:nvPr userDrawn="1"/>
        </p:nvGrpSpPr>
        <p:grpSpPr>
          <a:xfrm>
            <a:off x="9383349" y="6408313"/>
            <a:ext cx="1197702" cy="261198"/>
            <a:chOff x="187326" y="5085556"/>
            <a:chExt cx="8393112" cy="1830388"/>
          </a:xfrm>
          <a:solidFill>
            <a:schemeClr val="bg1">
              <a:lumMod val="75000"/>
            </a:schemeClr>
          </a:solidFill>
        </p:grpSpPr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9980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7/14/2017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854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7/14/2017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>
                <a:solidFill>
                  <a:srgbClr val="0070C0"/>
                </a:solidFill>
              </a:defRPr>
            </a:lvl2pPr>
            <a:lvl3pPr>
              <a:defRPr sz="1800"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7/14/2017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>
            <a:grpSpLocks noChangeAspect="1"/>
          </p:cNvGrpSpPr>
          <p:nvPr userDrawn="1"/>
        </p:nvGrpSpPr>
        <p:grpSpPr>
          <a:xfrm>
            <a:off x="9383349" y="6408313"/>
            <a:ext cx="1197702" cy="261198"/>
            <a:chOff x="187326" y="5085556"/>
            <a:chExt cx="8393112" cy="1830388"/>
          </a:xfrm>
          <a:solidFill>
            <a:schemeClr val="bg1">
              <a:lumMod val="75000"/>
            </a:schemeClr>
          </a:solidFill>
        </p:grpSpPr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5682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7/14/2017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>
            <a:grpSpLocks noChangeAspect="1"/>
          </p:cNvGrpSpPr>
          <p:nvPr userDrawn="1"/>
        </p:nvGrpSpPr>
        <p:grpSpPr>
          <a:xfrm>
            <a:off x="9383349" y="6408313"/>
            <a:ext cx="1197702" cy="261198"/>
            <a:chOff x="187326" y="5085556"/>
            <a:chExt cx="8393112" cy="1830388"/>
          </a:xfrm>
          <a:solidFill>
            <a:schemeClr val="bg1">
              <a:lumMod val="75000"/>
            </a:schemeClr>
          </a:solidFill>
        </p:grpSpPr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2438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7/14/2017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  <p:grpSp>
        <p:nvGrpSpPr>
          <p:cNvPr id="8" name="Group 7"/>
          <p:cNvGrpSpPr>
            <a:grpSpLocks noChangeAspect="1"/>
          </p:cNvGrpSpPr>
          <p:nvPr userDrawn="1"/>
        </p:nvGrpSpPr>
        <p:grpSpPr>
          <a:xfrm>
            <a:off x="9383349" y="6408313"/>
            <a:ext cx="1197702" cy="261198"/>
            <a:chOff x="187326" y="5085556"/>
            <a:chExt cx="8393112" cy="1830388"/>
          </a:xfrm>
          <a:solidFill>
            <a:schemeClr val="bg1">
              <a:lumMod val="75000"/>
            </a:schemeClr>
          </a:solidFill>
        </p:grpSpPr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1832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7/14/2017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0782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7/14/2017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2872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7/14/2017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7962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7/14/2017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975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7/14/2017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301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A4AD3A-ADBF-40C4-9819-CAC5F6D47F99}" type="datetimeFigureOut">
              <a:rPr lang="en-US" smtClean="0"/>
              <a:t>7/14/2017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782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928655"/>
          </a:xfrm>
        </p:spPr>
        <p:txBody>
          <a:bodyPr>
            <a:normAutofit/>
          </a:bodyPr>
          <a:lstStyle/>
          <a:p>
            <a:r>
              <a:rPr lang="en-GB" sz="3200" dirty="0">
                <a:latin typeface="+mn-lt"/>
              </a:rPr>
              <a:t>JVET-G0112</a:t>
            </a:r>
            <a:br>
              <a:rPr lang="en-GB" sz="3200" dirty="0">
                <a:latin typeface="+mn-lt"/>
              </a:rPr>
            </a:br>
            <a:br>
              <a:rPr lang="en-GB" sz="3200" dirty="0">
                <a:latin typeface="+mn-lt"/>
              </a:rPr>
            </a:br>
            <a:r>
              <a:rPr lang="en-US" sz="3200" b="1" dirty="0"/>
              <a:t>Arithmetic coding with context-dependent double-window adaptation response</a:t>
            </a:r>
            <a:endParaRPr lang="en-US" sz="3200" dirty="0"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3602038"/>
            <a:ext cx="9600229" cy="1655762"/>
          </a:xfrm>
        </p:spPr>
        <p:txBody>
          <a:bodyPr>
            <a:normAutofit/>
          </a:bodyPr>
          <a:lstStyle/>
          <a:p>
            <a:r>
              <a:rPr lang="en-US" i="1" dirty="0"/>
              <a:t>Amir Said, Marta Karczewicz, Li Zhang, Vadim Seregin, </a:t>
            </a:r>
            <a:r>
              <a:rPr lang="en-US" i="1"/>
              <a:t>Xin Zhao</a:t>
            </a:r>
            <a:endParaRPr lang="en-US" i="1" dirty="0"/>
          </a:p>
          <a:p>
            <a:r>
              <a:rPr lang="en-US" dirty="0"/>
              <a:t>Qualcomm Inc.</a:t>
            </a:r>
          </a:p>
        </p:txBody>
      </p:sp>
    </p:spTree>
    <p:extLst>
      <p:ext uri="{BB962C8B-B14F-4D97-AF65-F5344CB8AC3E}">
        <p14:creationId xmlns:p14="http://schemas.microsoft.com/office/powerpoint/2010/main" val="2933433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statement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CA" dirty="0"/>
              <a:t>In JEM-6, the binary arithmetic coder multi-parameter probability update method* is defined by</a:t>
            </a:r>
          </a:p>
          <a:p>
            <a:endParaRPr lang="en-CA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sz="2200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dirty="0"/>
              <a:t>Where </a:t>
            </a:r>
            <a:r>
              <a:rPr lang="en-US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 </a:t>
            </a:r>
            <a:r>
              <a:rPr lang="en-US" dirty="0"/>
              <a:t>is the probability estimate, scaled by 2</a:t>
            </a:r>
            <a:r>
              <a:rPr lang="en-US" baseline="30000" dirty="0"/>
              <a:t>15</a:t>
            </a:r>
          </a:p>
          <a:p>
            <a:pPr lvl="1"/>
            <a:r>
              <a:rPr lang="en-CA" dirty="0"/>
              <a:t>All contexts apply the same update speed (window sizes 16 and 256) </a:t>
            </a:r>
          </a:p>
          <a:p>
            <a:pPr lvl="1"/>
            <a:r>
              <a:rPr lang="en-US" dirty="0"/>
              <a:t>Each context has its own statistical properties</a:t>
            </a:r>
          </a:p>
          <a:p>
            <a:r>
              <a:rPr lang="en-US" dirty="0"/>
              <a:t>Better results with per-context adaptation speed</a:t>
            </a:r>
          </a:p>
          <a:p>
            <a:pPr marL="457200" lvl="1" indent="0">
              <a:buNone/>
            </a:pP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838200" y="2665757"/>
            <a:ext cx="10242658" cy="1875642"/>
            <a:chOff x="858281" y="2674549"/>
            <a:chExt cx="10242658" cy="1875642"/>
          </a:xfrm>
        </p:grpSpPr>
        <p:sp>
          <p:nvSpPr>
            <p:cNvPr id="5" name="TextBox 4"/>
            <p:cNvSpPr txBox="1"/>
            <p:nvPr/>
          </p:nvSpPr>
          <p:spPr>
            <a:xfrm>
              <a:off x="858281" y="2877264"/>
              <a:ext cx="13422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02060"/>
                  </a:solidFill>
                </a:rPr>
                <a:t>bin = 1  →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/>
                <p:cNvSpPr txBox="1"/>
                <p:nvPr/>
              </p:nvSpPr>
              <p:spPr>
                <a:xfrm>
                  <a:off x="1772301" y="2674549"/>
                  <a:ext cx="9328638" cy="18756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lvl="1">
                    <a:lnSpc>
                      <a:spcPct val="150000"/>
                    </a:lnSpc>
                    <a:spcBef>
                      <a:spcPts val="1200"/>
                    </a:spcBef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𝑈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+1</m:t>
                            </m:r>
                          </m:e>
                        </m:d>
                        <m:r>
                          <a:rPr lang="en-US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𝑈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</m:d>
                        <m:r>
                          <a:rPr lang="en-US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d>
                          <m:dPr>
                            <m:ctrlP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ctrlPr>
                                  <a:rPr lang="en-US" i="1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p>
                                  <m:sSupPr>
                                    <m:ctrlPr>
                                      <a:rPr lang="en-US" i="1" smtClean="0">
                                        <a:solidFill>
                                          <a:srgbClr val="00206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solidFill>
                                          <a:srgbClr val="00206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solidFill>
                                          <a:srgbClr val="00206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15</m:t>
                                    </m:r>
                                  </m:sup>
                                </m:sSup>
                                <m:r>
                                  <a:rPr lang="en-US" i="1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i="1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  <m:t>𝑈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en-US" i="1">
                                        <a:solidFill>
                                          <a:srgbClr val="00206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i="1">
                                        <a:solidFill>
                                          <a:srgbClr val="00206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e>
                                </m:d>
                              </m:e>
                            </m:d>
                            <m: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≫4</m:t>
                            </m:r>
                          </m:e>
                        </m:d>
                        <m:r>
                          <a:rPr lang="en-US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,  </m:t>
                        </m:r>
                        <m:r>
                          <a:rPr lang="en-US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𝑉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+1</m:t>
                            </m:r>
                          </m:e>
                        </m:d>
                        <m:r>
                          <a:rPr lang="en-US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𝑉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</m:d>
                        <m:r>
                          <a:rPr lang="en-US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d>
                          <m:dPr>
                            <m:ctrlPr>
                              <a:rPr lang="en-US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ctrlPr>
                                  <a:rPr lang="en-US" i="1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p>
                                  <m:sSupPr>
                                    <m:ctrlPr>
                                      <a:rPr lang="en-US" i="1">
                                        <a:solidFill>
                                          <a:srgbClr val="00206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i="1">
                                        <a:solidFill>
                                          <a:srgbClr val="00206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US" i="1">
                                        <a:solidFill>
                                          <a:srgbClr val="00206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15</m:t>
                                    </m:r>
                                  </m:sup>
                                </m:sSup>
                                <m:r>
                                  <a:rPr lang="en-US" i="1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i="1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  <m:t>𝑉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en-US" i="1">
                                        <a:solidFill>
                                          <a:srgbClr val="00206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i="1">
                                        <a:solidFill>
                                          <a:srgbClr val="00206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e>
                                </m:d>
                              </m:e>
                            </m:d>
                            <m: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≫8</m:t>
                            </m:r>
                          </m:e>
                        </m:d>
                        <m:r>
                          <a:rPr lang="en-US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, </m:t>
                        </m:r>
                      </m:oMath>
                    </m:oMathPara>
                  </a14:m>
                  <a:endParaRPr lang="en-US" dirty="0">
                    <a:solidFill>
                      <a:srgbClr val="002060"/>
                    </a:solidFill>
                  </a:endParaRPr>
                </a:p>
                <a:p>
                  <a:pPr lvl="1">
                    <a:lnSpc>
                      <a:spcPct val="150000"/>
                    </a:lnSpc>
                    <a:spcBef>
                      <a:spcPts val="1200"/>
                    </a:spcBef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𝑈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+1</m:t>
                            </m:r>
                          </m:e>
                        </m:d>
                        <m:r>
                          <a:rPr lang="en-US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𝑈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</m:d>
                        <m:r>
                          <a:rPr lang="en-US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d>
                          <m:dPr>
                            <m:ctrlP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𝑈</m:t>
                            </m:r>
                            <m:d>
                              <m:dPr>
                                <m:begChr m:val="["/>
                                <m:endChr m:val="]"/>
                                <m:ctrlPr>
                                  <a:rPr lang="en-US" i="1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i="1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</m:d>
                            <m: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≫4</m:t>
                            </m:r>
                          </m:e>
                        </m:d>
                        <m:r>
                          <a:rPr lang="en-US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,   </m:t>
                        </m:r>
                        <m:r>
                          <a:rPr lang="en-US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𝑉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+1</m:t>
                            </m:r>
                          </m:e>
                        </m:d>
                        <m:r>
                          <a:rPr lang="en-US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𝑉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</m:d>
                        <m:r>
                          <a:rPr lang="en-US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𝑉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</m:d>
                        <m:r>
                          <a:rPr lang="en-US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≫8)</m:t>
                        </m:r>
                      </m:oMath>
                    </m:oMathPara>
                  </a14:m>
                  <a:endParaRPr lang="en-US" dirty="0">
                    <a:solidFill>
                      <a:srgbClr val="002060"/>
                    </a:solidFill>
                  </a:endParaRPr>
                </a:p>
                <a:p>
                  <a:pPr lvl="1">
                    <a:lnSpc>
                      <a:spcPct val="150000"/>
                    </a:lnSpc>
                    <a:spcBef>
                      <a:spcPts val="1200"/>
                    </a:spcBef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</m:d>
                        <m:r>
                          <a:rPr lang="en-US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d>
                          <m:dPr>
                            <m:ctrlP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𝑈</m:t>
                            </m:r>
                            <m:d>
                              <m:dPr>
                                <m:begChr m:val="["/>
                                <m:endChr m:val="]"/>
                                <m:ctrlPr>
                                  <a:rPr lang="en-US" i="1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i="1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</m:d>
                            <m: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𝑉</m:t>
                            </m:r>
                            <m:d>
                              <m:dPr>
                                <m:begChr m:val="["/>
                                <m:endChr m:val="]"/>
                                <m:ctrlPr>
                                  <a:rPr lang="en-US" i="1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i="1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</m:d>
                          </m:e>
                        </m:d>
                        <m:r>
                          <a:rPr lang="en-US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≫1</m:t>
                        </m:r>
                      </m:oMath>
                    </m:oMathPara>
                  </a14:m>
                  <a:endParaRPr lang="en-US" dirty="0">
                    <a:solidFill>
                      <a:srgbClr val="002060"/>
                    </a:solidFill>
                  </a:endParaRPr>
                </a:p>
                <a:p>
                  <a:endParaRPr lang="en-US" dirty="0">
                    <a:solidFill>
                      <a:srgbClr val="002060"/>
                    </a:solidFill>
                  </a:endParaRPr>
                </a:p>
              </p:txBody>
            </p:sp>
          </mc:Choice>
          <mc:Fallback xmlns="">
            <p:sp>
              <p:nvSpPr>
                <p:cNvPr id="8" name="TextBox 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772301" y="2674549"/>
                  <a:ext cx="9328638" cy="1875642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" name="TextBox 5"/>
            <p:cNvSpPr txBox="1"/>
            <p:nvPr/>
          </p:nvSpPr>
          <p:spPr>
            <a:xfrm>
              <a:off x="861212" y="3337392"/>
              <a:ext cx="13422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02060"/>
                  </a:solidFill>
                </a:rPr>
                <a:t>bin = 0  →</a:t>
              </a: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838200" y="6284546"/>
            <a:ext cx="53662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>
                <a:solidFill>
                  <a:schemeClr val="bg1">
                    <a:lumMod val="50000"/>
                  </a:schemeClr>
                </a:solidFill>
              </a:rPr>
              <a:t>* VCEG-AZ05, Multi-parameter CABAC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30219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Per-context initialization of probability adaptation speed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Fixed table for initialization of </a:t>
            </a:r>
            <a:r>
              <a:rPr lang="en-US" i="1" dirty="0"/>
              <a:t>a</a:t>
            </a:r>
            <a:r>
              <a:rPr lang="en-US" dirty="0"/>
              <a:t> and </a:t>
            </a:r>
            <a:r>
              <a:rPr lang="en-US" i="1" dirty="0"/>
              <a:t>b </a:t>
            </a:r>
            <a:r>
              <a:rPr lang="en-US" dirty="0"/>
              <a:t>for each context</a:t>
            </a:r>
          </a:p>
          <a:p>
            <a:pPr lvl="1"/>
            <a:r>
              <a:rPr lang="en-US" dirty="0"/>
              <a:t>Initialization of </a:t>
            </a:r>
            <a:r>
              <a:rPr lang="en-US" i="1" dirty="0"/>
              <a:t>a</a:t>
            </a:r>
            <a:r>
              <a:rPr lang="en-US" dirty="0"/>
              <a:t> and </a:t>
            </a:r>
            <a:r>
              <a:rPr lang="en-US" i="1" dirty="0"/>
              <a:t>b</a:t>
            </a:r>
            <a:r>
              <a:rPr lang="en-US" dirty="0"/>
              <a:t> depends on QP (whether QP&lt;30)</a:t>
            </a:r>
            <a:endParaRPr lang="en-US" i="1" dirty="0"/>
          </a:p>
          <a:p>
            <a:pPr lvl="1"/>
            <a:r>
              <a:rPr lang="en-US" dirty="0"/>
              <a:t>Shift parameters (</a:t>
            </a:r>
            <a:r>
              <a:rPr lang="en-US" i="1" dirty="0"/>
              <a:t>a</a:t>
            </a:r>
            <a:r>
              <a:rPr lang="en-US" dirty="0"/>
              <a:t> and </a:t>
            </a:r>
            <a:r>
              <a:rPr lang="en-US" i="1" dirty="0"/>
              <a:t>b</a:t>
            </a:r>
            <a:r>
              <a:rPr lang="en-US" dirty="0"/>
              <a:t>) are reinitialized together with context (per-slice)</a:t>
            </a:r>
          </a:p>
          <a:p>
            <a:pPr lvl="1"/>
            <a:r>
              <a:rPr lang="en-US" dirty="0"/>
              <a:t>Value of </a:t>
            </a:r>
            <a:r>
              <a:rPr lang="en-US" i="1" dirty="0"/>
              <a:t>a</a:t>
            </a:r>
            <a:r>
              <a:rPr lang="en-US" dirty="0"/>
              <a:t> and </a:t>
            </a:r>
            <a:r>
              <a:rPr lang="en-US" i="1" dirty="0"/>
              <a:t>b</a:t>
            </a:r>
            <a:r>
              <a:rPr lang="en-US" dirty="0"/>
              <a:t> are limited as: </a:t>
            </a:r>
            <a:r>
              <a:rPr lang="en-CA" dirty="0"/>
              <a:t>2 ≤ </a:t>
            </a:r>
            <a:r>
              <a:rPr lang="en-CA" i="1" dirty="0"/>
              <a:t>a</a:t>
            </a:r>
            <a:r>
              <a:rPr lang="en-CA" dirty="0"/>
              <a:t> ≤ </a:t>
            </a:r>
            <a:r>
              <a:rPr lang="en-CA" i="1" dirty="0"/>
              <a:t>b</a:t>
            </a:r>
            <a:r>
              <a:rPr lang="en-CA" dirty="0"/>
              <a:t> ≤ 9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591409" y="2353440"/>
                <a:ext cx="9328638" cy="18756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1">
                  <a:lnSpc>
                    <a:spcPct val="150000"/>
                  </a:lnSpc>
                  <a:spcBef>
                    <a:spcPts val="12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𝑈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+1</m:t>
                          </m:r>
                        </m:e>
                      </m:d>
                      <m:r>
                        <a:rPr lang="en-US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𝑈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i="1" smtClean="0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  <m:t>15</m:t>
                                  </m:r>
                                </m:sup>
                              </m:sSup>
                              <m: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</m:d>
                            </m:e>
                          </m:d>
                          <m: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≫</m:t>
                          </m:r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</m:d>
                      <m:r>
                        <a:rPr lang="en-US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,  </m:t>
                      </m:r>
                      <m:r>
                        <a:rPr lang="en-US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𝑉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+1</m:t>
                          </m:r>
                        </m:e>
                      </m:d>
                      <m:r>
                        <a:rPr lang="en-US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𝑉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  <m:t>15</m:t>
                                  </m:r>
                                </m:sup>
                              </m:sSup>
                              <m: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</m:d>
                            </m:e>
                          </m:d>
                          <m: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≫</m:t>
                          </m:r>
                          <m:r>
                            <a:rPr lang="en-US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</m:d>
                      <m:r>
                        <a:rPr lang="en-US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, </m:t>
                      </m:r>
                    </m:oMath>
                  </m:oMathPara>
                </a14:m>
                <a:endParaRPr lang="en-US" dirty="0">
                  <a:solidFill>
                    <a:srgbClr val="002060"/>
                  </a:solidFill>
                </a:endParaRPr>
              </a:p>
              <a:p>
                <a:pPr lvl="1">
                  <a:lnSpc>
                    <a:spcPct val="150000"/>
                  </a:lnSpc>
                  <a:spcBef>
                    <a:spcPts val="12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𝑈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+1</m:t>
                          </m:r>
                        </m:e>
                      </m:d>
                      <m:r>
                        <a:rPr lang="en-US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𝑈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𝑈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</m:d>
                          <m: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≫</m:t>
                          </m:r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</m:d>
                      <m:r>
                        <a:rPr lang="en-US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,   </m:t>
                      </m:r>
                      <m:r>
                        <a:rPr lang="en-US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𝑉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+1</m:t>
                          </m:r>
                        </m:e>
                      </m:d>
                      <m:r>
                        <a:rPr lang="en-US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𝑉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𝑉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≫</m:t>
                      </m:r>
                      <m:r>
                        <a:rPr lang="en-US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US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>
                  <a:solidFill>
                    <a:srgbClr val="002060"/>
                  </a:solidFill>
                </a:endParaRPr>
              </a:p>
              <a:p>
                <a:pPr lvl="1">
                  <a:lnSpc>
                    <a:spcPct val="150000"/>
                  </a:lnSpc>
                  <a:spcBef>
                    <a:spcPts val="12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𝑈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</m:d>
                          <m: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𝑉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</m:d>
                        </m:e>
                      </m:d>
                      <m:r>
                        <a:rPr lang="en-US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≫1</m:t>
                      </m:r>
                    </m:oMath>
                  </m:oMathPara>
                </a14:m>
                <a:endParaRPr lang="en-US" dirty="0">
                  <a:solidFill>
                    <a:srgbClr val="002060"/>
                  </a:solidFill>
                </a:endParaRPr>
              </a:p>
              <a:p>
                <a:endParaRPr lang="en-US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91409" y="2353440"/>
                <a:ext cx="9328638" cy="187564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682868" y="2534930"/>
            <a:ext cx="1342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2060"/>
                </a:solidFill>
              </a:rPr>
              <a:t>bin = 1  →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2867" y="3012674"/>
            <a:ext cx="1342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2060"/>
                </a:solidFill>
              </a:rPr>
              <a:t>bin = 0  →</a:t>
            </a:r>
          </a:p>
        </p:txBody>
      </p:sp>
    </p:spTree>
    <p:extLst>
      <p:ext uri="{BB962C8B-B14F-4D97-AF65-F5344CB8AC3E}">
        <p14:creationId xmlns:p14="http://schemas.microsoft.com/office/powerpoint/2010/main" val="33030267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CTC simulation results – JEM-6.0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8777973"/>
              </p:ext>
            </p:extLst>
          </p:nvPr>
        </p:nvGraphicFramePr>
        <p:xfrm>
          <a:off x="5978237" y="1946924"/>
          <a:ext cx="4513500" cy="1905000"/>
        </p:xfrm>
        <a:graphic>
          <a:graphicData uri="http://schemas.openxmlformats.org/drawingml/2006/table">
            <a:tbl>
              <a:tblPr/>
              <a:tblGrid>
                <a:gridCol w="1254600">
                  <a:extLst>
                    <a:ext uri="{9D8B030D-6E8A-4147-A177-3AD203B41FA5}">
                      <a16:colId xmlns:a16="http://schemas.microsoft.com/office/drawing/2014/main" val="3419584410"/>
                    </a:ext>
                  </a:extLst>
                </a:gridCol>
                <a:gridCol w="651780">
                  <a:extLst>
                    <a:ext uri="{9D8B030D-6E8A-4147-A177-3AD203B41FA5}">
                      <a16:colId xmlns:a16="http://schemas.microsoft.com/office/drawing/2014/main" val="3178803634"/>
                    </a:ext>
                  </a:extLst>
                </a:gridCol>
                <a:gridCol w="651780">
                  <a:extLst>
                    <a:ext uri="{9D8B030D-6E8A-4147-A177-3AD203B41FA5}">
                      <a16:colId xmlns:a16="http://schemas.microsoft.com/office/drawing/2014/main" val="84882152"/>
                    </a:ext>
                  </a:extLst>
                </a:gridCol>
                <a:gridCol w="651780">
                  <a:extLst>
                    <a:ext uri="{9D8B030D-6E8A-4147-A177-3AD203B41FA5}">
                      <a16:colId xmlns:a16="http://schemas.microsoft.com/office/drawing/2014/main" val="2322727270"/>
                    </a:ext>
                  </a:extLst>
                </a:gridCol>
                <a:gridCol w="651780">
                  <a:extLst>
                    <a:ext uri="{9D8B030D-6E8A-4147-A177-3AD203B41FA5}">
                      <a16:colId xmlns:a16="http://schemas.microsoft.com/office/drawing/2014/main" val="2120256310"/>
                    </a:ext>
                  </a:extLst>
                </a:gridCol>
                <a:gridCol w="651780">
                  <a:extLst>
                    <a:ext uri="{9D8B030D-6E8A-4147-A177-3AD203B41FA5}">
                      <a16:colId xmlns:a16="http://schemas.microsoft.com/office/drawing/2014/main" val="91715335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92702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JEM-6.0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10368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23771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67501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2919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84096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84086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0068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98418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3731174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7376795"/>
              </p:ext>
            </p:extLst>
          </p:nvPr>
        </p:nvGraphicFramePr>
        <p:xfrm>
          <a:off x="1205344" y="1946924"/>
          <a:ext cx="4513500" cy="1905000"/>
        </p:xfrm>
        <a:graphic>
          <a:graphicData uri="http://schemas.openxmlformats.org/drawingml/2006/table">
            <a:tbl>
              <a:tblPr/>
              <a:tblGrid>
                <a:gridCol w="1254600">
                  <a:extLst>
                    <a:ext uri="{9D8B030D-6E8A-4147-A177-3AD203B41FA5}">
                      <a16:colId xmlns:a16="http://schemas.microsoft.com/office/drawing/2014/main" val="1608264587"/>
                    </a:ext>
                  </a:extLst>
                </a:gridCol>
                <a:gridCol w="651780">
                  <a:extLst>
                    <a:ext uri="{9D8B030D-6E8A-4147-A177-3AD203B41FA5}">
                      <a16:colId xmlns:a16="http://schemas.microsoft.com/office/drawing/2014/main" val="742339349"/>
                    </a:ext>
                  </a:extLst>
                </a:gridCol>
                <a:gridCol w="651780">
                  <a:extLst>
                    <a:ext uri="{9D8B030D-6E8A-4147-A177-3AD203B41FA5}">
                      <a16:colId xmlns:a16="http://schemas.microsoft.com/office/drawing/2014/main" val="2746445797"/>
                    </a:ext>
                  </a:extLst>
                </a:gridCol>
                <a:gridCol w="651780">
                  <a:extLst>
                    <a:ext uri="{9D8B030D-6E8A-4147-A177-3AD203B41FA5}">
                      <a16:colId xmlns:a16="http://schemas.microsoft.com/office/drawing/2014/main" val="1080661656"/>
                    </a:ext>
                  </a:extLst>
                </a:gridCol>
                <a:gridCol w="651780">
                  <a:extLst>
                    <a:ext uri="{9D8B030D-6E8A-4147-A177-3AD203B41FA5}">
                      <a16:colId xmlns:a16="http://schemas.microsoft.com/office/drawing/2014/main" val="1492926154"/>
                    </a:ext>
                  </a:extLst>
                </a:gridCol>
                <a:gridCol w="651780">
                  <a:extLst>
                    <a:ext uri="{9D8B030D-6E8A-4147-A177-3AD203B41FA5}">
                      <a16:colId xmlns:a16="http://schemas.microsoft.com/office/drawing/2014/main" val="210093159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38943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JEM-6.0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26746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18908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27596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98101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50133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88633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96160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75272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87117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7268054"/>
              </p:ext>
            </p:extLst>
          </p:nvPr>
        </p:nvGraphicFramePr>
        <p:xfrm>
          <a:off x="5978237" y="4232850"/>
          <a:ext cx="4513500" cy="1905000"/>
        </p:xfrm>
        <a:graphic>
          <a:graphicData uri="http://schemas.openxmlformats.org/drawingml/2006/table">
            <a:tbl>
              <a:tblPr/>
              <a:tblGrid>
                <a:gridCol w="1254600">
                  <a:extLst>
                    <a:ext uri="{9D8B030D-6E8A-4147-A177-3AD203B41FA5}">
                      <a16:colId xmlns:a16="http://schemas.microsoft.com/office/drawing/2014/main" val="203557865"/>
                    </a:ext>
                  </a:extLst>
                </a:gridCol>
                <a:gridCol w="651780">
                  <a:extLst>
                    <a:ext uri="{9D8B030D-6E8A-4147-A177-3AD203B41FA5}">
                      <a16:colId xmlns:a16="http://schemas.microsoft.com/office/drawing/2014/main" val="3913797629"/>
                    </a:ext>
                  </a:extLst>
                </a:gridCol>
                <a:gridCol w="651780">
                  <a:extLst>
                    <a:ext uri="{9D8B030D-6E8A-4147-A177-3AD203B41FA5}">
                      <a16:colId xmlns:a16="http://schemas.microsoft.com/office/drawing/2014/main" val="370012211"/>
                    </a:ext>
                  </a:extLst>
                </a:gridCol>
                <a:gridCol w="651780">
                  <a:extLst>
                    <a:ext uri="{9D8B030D-6E8A-4147-A177-3AD203B41FA5}">
                      <a16:colId xmlns:a16="http://schemas.microsoft.com/office/drawing/2014/main" val="2428649157"/>
                    </a:ext>
                  </a:extLst>
                </a:gridCol>
                <a:gridCol w="651780">
                  <a:extLst>
                    <a:ext uri="{9D8B030D-6E8A-4147-A177-3AD203B41FA5}">
                      <a16:colId xmlns:a16="http://schemas.microsoft.com/office/drawing/2014/main" val="2340750076"/>
                    </a:ext>
                  </a:extLst>
                </a:gridCol>
                <a:gridCol w="651780">
                  <a:extLst>
                    <a:ext uri="{9D8B030D-6E8A-4147-A177-3AD203B41FA5}">
                      <a16:colId xmlns:a16="http://schemas.microsoft.com/office/drawing/2014/main" val="171373164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94940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JEM-6.0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82128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72056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00172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7507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02357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89702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70924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65588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7995584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1770437"/>
              </p:ext>
            </p:extLst>
          </p:nvPr>
        </p:nvGraphicFramePr>
        <p:xfrm>
          <a:off x="1205344" y="4232850"/>
          <a:ext cx="4513500" cy="1905000"/>
        </p:xfrm>
        <a:graphic>
          <a:graphicData uri="http://schemas.openxmlformats.org/drawingml/2006/table">
            <a:tbl>
              <a:tblPr/>
              <a:tblGrid>
                <a:gridCol w="1254600">
                  <a:extLst>
                    <a:ext uri="{9D8B030D-6E8A-4147-A177-3AD203B41FA5}">
                      <a16:colId xmlns:a16="http://schemas.microsoft.com/office/drawing/2014/main" val="861609246"/>
                    </a:ext>
                  </a:extLst>
                </a:gridCol>
                <a:gridCol w="651780">
                  <a:extLst>
                    <a:ext uri="{9D8B030D-6E8A-4147-A177-3AD203B41FA5}">
                      <a16:colId xmlns:a16="http://schemas.microsoft.com/office/drawing/2014/main" val="3311859740"/>
                    </a:ext>
                  </a:extLst>
                </a:gridCol>
                <a:gridCol w="651780">
                  <a:extLst>
                    <a:ext uri="{9D8B030D-6E8A-4147-A177-3AD203B41FA5}">
                      <a16:colId xmlns:a16="http://schemas.microsoft.com/office/drawing/2014/main" val="281927189"/>
                    </a:ext>
                  </a:extLst>
                </a:gridCol>
                <a:gridCol w="651780">
                  <a:extLst>
                    <a:ext uri="{9D8B030D-6E8A-4147-A177-3AD203B41FA5}">
                      <a16:colId xmlns:a16="http://schemas.microsoft.com/office/drawing/2014/main" val="4233650560"/>
                    </a:ext>
                  </a:extLst>
                </a:gridCol>
                <a:gridCol w="651780">
                  <a:extLst>
                    <a:ext uri="{9D8B030D-6E8A-4147-A177-3AD203B41FA5}">
                      <a16:colId xmlns:a16="http://schemas.microsoft.com/office/drawing/2014/main" val="2849642312"/>
                    </a:ext>
                  </a:extLst>
                </a:gridCol>
                <a:gridCol w="651780">
                  <a:extLst>
                    <a:ext uri="{9D8B030D-6E8A-4147-A177-3AD203B41FA5}">
                      <a16:colId xmlns:a16="http://schemas.microsoft.com/office/drawing/2014/main" val="276468457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08925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JEM-6.0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92774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32186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66916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82184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1515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57760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58834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01405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23522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89645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8596</TotalTime>
  <Words>738</Words>
  <Application>Microsoft Office PowerPoint</Application>
  <PresentationFormat>Widescreen</PresentationFormat>
  <Paragraphs>229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Cambria Math</vt:lpstr>
      <vt:lpstr>Times New Roman</vt:lpstr>
      <vt:lpstr>Office Theme</vt:lpstr>
      <vt:lpstr>JVET-G0112  Arithmetic coding with context-dependent double-window adaptation response</vt:lpstr>
      <vt:lpstr>Problem statement</vt:lpstr>
      <vt:lpstr>Proposal</vt:lpstr>
      <vt:lpstr>CTC simulation results – JEM-6.0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Karczewicz, Marta</dc:creator>
  <cp:lastModifiedBy>Xin Zhao</cp:lastModifiedBy>
  <cp:revision>321</cp:revision>
  <dcterms:created xsi:type="dcterms:W3CDTF">2015-02-09T09:49:06Z</dcterms:created>
  <dcterms:modified xsi:type="dcterms:W3CDTF">2017-07-13T22:43:43Z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293124064</vt:i4>
  </property>
  <property fmtid="{D5CDD505-2E9C-101B-9397-08002B2CF9AE}" pid="3" name="_NewReviewCycle">
    <vt:lpwstr/>
  </property>
  <property fmtid="{D5CDD505-2E9C-101B-9397-08002B2CF9AE}" pid="4" name="_EmailSubject">
    <vt:lpwstr>Final slides</vt:lpwstr>
  </property>
  <property fmtid="{D5CDD505-2E9C-101B-9397-08002B2CF9AE}" pid="5" name="_AuthorEmail">
    <vt:lpwstr>xinzhao@qti.qualcomm.com</vt:lpwstr>
  </property>
  <property fmtid="{D5CDD505-2E9C-101B-9397-08002B2CF9AE}" pid="6" name="_AuthorEmailDisplayName">
    <vt:lpwstr>Xin Zhao</vt:lpwstr>
  </property>
  <property fmtid="{D5CDD505-2E9C-101B-9397-08002B2CF9AE}" pid="7" name="_PreviousAdHocReviewCycleID">
    <vt:i4>1666906557</vt:i4>
  </property>
</Properties>
</file>