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81" r:id="rId2"/>
    <p:sldId id="332" r:id="rId3"/>
    <p:sldId id="369" r:id="rId4"/>
    <p:sldId id="370" r:id="rId5"/>
    <p:sldId id="359" r:id="rId6"/>
    <p:sldId id="360" r:id="rId7"/>
    <p:sldId id="361" r:id="rId8"/>
    <p:sldId id="362" r:id="rId9"/>
    <p:sldId id="375" r:id="rId10"/>
    <p:sldId id="373" r:id="rId11"/>
    <p:sldId id="372" r:id="rId12"/>
    <p:sldId id="371" r:id="rId13"/>
    <p:sldId id="374" r:id="rId14"/>
    <p:sldId id="349" r:id="rId15"/>
    <p:sldId id="342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40">
          <p15:clr>
            <a:srgbClr val="A4A3A4"/>
          </p15:clr>
        </p15:guide>
        <p15:guide id="3" orient="horz" pos="816">
          <p15:clr>
            <a:srgbClr val="A4A3A4"/>
          </p15:clr>
        </p15:guide>
        <p15:guide id="4" orient="horz" pos="4128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pos="133">
          <p15:clr>
            <a:srgbClr val="A4A3A4"/>
          </p15:clr>
        </p15:guide>
        <p15:guide id="8" pos="480">
          <p15:clr>
            <a:srgbClr val="A4A3A4"/>
          </p15:clr>
        </p15:guide>
        <p15:guide id="9" pos="5280">
          <p15:clr>
            <a:srgbClr val="A4A3A4"/>
          </p15:clr>
        </p15:guide>
        <p15:guide id="10" pos="2880">
          <p15:clr>
            <a:srgbClr val="A4A3A4"/>
          </p15:clr>
        </p15:guide>
        <p15:guide id="11" pos="56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7581" autoAdjust="0"/>
  </p:normalViewPr>
  <p:slideViewPr>
    <p:cSldViewPr>
      <p:cViewPr varScale="1">
        <p:scale>
          <a:sx n="84" d="100"/>
          <a:sy n="84" d="100"/>
        </p:scale>
        <p:origin x="446" y="82"/>
      </p:cViewPr>
      <p:guideLst>
        <p:guide orient="horz" pos="2160"/>
        <p:guide orient="horz" pos="240"/>
        <p:guide orient="horz" pos="816"/>
        <p:guide orient="horz" pos="4128"/>
        <p:guide orient="horz" pos="3888"/>
        <p:guide orient="horz" pos="432"/>
        <p:guide pos="133"/>
        <p:guide pos="480"/>
        <p:guide pos="5280"/>
        <p:guide pos="2880"/>
        <p:guide pos="56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80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C5D0F13-7251-4032-AB27-E69A1ED06E57}" type="datetimeFigureOut">
              <a:rPr lang="en-US"/>
              <a:pPr>
                <a:defRPr/>
              </a:pPr>
              <a:t>7/14/2017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140380A-6FD4-4C90-A9C9-F56348CF511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3798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8B52CDE-41ED-4123-96AE-36C7A8D2498A}" type="datetimeFigureOut">
              <a:rPr lang="en-US"/>
              <a:pPr>
                <a:defRPr/>
              </a:pPr>
              <a:t>7/14/2017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D0A891-1EB3-4E49-8520-EADB3B085F5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9867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F39087-06C2-41C5-99C9-2BA467C28804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48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D0A891-1EB3-4E49-8520-EADB3B085F5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88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9296400" y="0"/>
            <a:ext cx="1447800" cy="6858000"/>
            <a:chOff x="9296400" y="0"/>
            <a:chExt cx="1447800" cy="6858000"/>
          </a:xfrm>
        </p:grpSpPr>
        <p:sp>
          <p:nvSpPr>
            <p:cNvPr id="9" name="Rectangle 13"/>
            <p:cNvSpPr/>
            <p:nvPr/>
          </p:nvSpPr>
          <p:spPr>
            <a:xfrm>
              <a:off x="9296400" y="0"/>
              <a:ext cx="1447800" cy="685800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/>
            <a:lstStyle/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When you paste in older title slides, your subtitle may appear with a  bullet point. </a:t>
              </a: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Click the </a:t>
              </a:r>
              <a:r>
                <a:rPr lang="en-US" sz="1100" b="1" dirty="0"/>
                <a:t>Fix footers and title slides</a:t>
              </a:r>
              <a:r>
                <a:rPr lang="en-US" sz="1100" dirty="0"/>
                <a:t> button in the Layout-Footer Fixer on the Home tab to repair this formatting.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On Mac PowerPoint 2011, these tools are located on a custom floating toolbar as well as on the Standard toolbar.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To reapply formatting and placeholder position for any slide layout, click </a:t>
              </a:r>
              <a:r>
                <a:rPr sz="1100" dirty="0"/>
                <a:t>the RESET button on the Home tab (next to the New Slide gallery)</a:t>
              </a:r>
              <a:r>
                <a:rPr lang="en-US" sz="1100" dirty="0"/>
                <a:t>.</a:t>
              </a: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RESET is at the bottom of the Change Layout button in Mac PowerPoint 2011.</a:t>
              </a:r>
            </a:p>
          </p:txBody>
        </p: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429750" y="4533124"/>
              <a:ext cx="1181100" cy="838200"/>
              <a:chOff x="9429750" y="4533124"/>
              <a:chExt cx="1181100" cy="838200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9429750" y="4533124"/>
                <a:ext cx="1181100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Rectangle 19"/>
              <p:cNvSpPr/>
              <p:nvPr/>
            </p:nvSpPr>
            <p:spPr>
              <a:xfrm>
                <a:off x="9829800" y="4749800"/>
                <a:ext cx="685800" cy="274638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9429750" y="1735719"/>
              <a:ext cx="1189108" cy="634325"/>
              <a:chOff x="9429750" y="1735719"/>
              <a:chExt cx="1189108" cy="634325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429750" y="1744756"/>
                <a:ext cx="1181100" cy="625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Rectangle 17"/>
              <p:cNvSpPr/>
              <p:nvPr/>
            </p:nvSpPr>
            <p:spPr>
              <a:xfrm>
                <a:off x="9429750" y="1735138"/>
                <a:ext cx="1189038" cy="201612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CB039-DFA6-479D-9545-BCB85D13A8A8}" type="datetime1">
              <a:rPr lang="en-US" smtClean="0"/>
              <a:t>7/14/2017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F1867-D5B5-4F24-AAAD-74C90EE75DF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1A61C-5575-4CC4-9A7E-A9C99E4F4C75}" type="datetime1">
              <a:rPr lang="en-US" smtClean="0"/>
              <a:t>7/14/2017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10C3-F6DD-4A0B-8181-92B36FA55BA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87" y="685800"/>
            <a:ext cx="8734425" cy="58673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D01DA-AFE0-465B-A559-47A599F32129}" type="datetime1">
              <a:rPr lang="en-US" smtClean="0"/>
              <a:t>7/14/2017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CA70D-DB03-4ED8-8CE4-B5355BE13A1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6CA7C-BB0D-445A-BD8E-6C24DD37E840}" type="datetime1">
              <a:rPr lang="en-US" smtClean="0"/>
              <a:t>7/14/2017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D741-BC10-4D83-9B72-332A16ABA9F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1" y="1334035"/>
            <a:ext cx="8736012" cy="5212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55DEA-20E2-4B81-AEE9-378288159128}" type="datetime1">
              <a:rPr lang="en-US" smtClean="0"/>
              <a:t>7/14/2017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E0995-B244-4139-9AAD-4D1CB5F9EF3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83C88-A4F1-48EC-A147-750406847989}" type="datetime1">
              <a:rPr lang="en-US" smtClean="0"/>
              <a:t>7/14/2017</a:t>
            </a:fld>
            <a:endParaRPr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D9AF0-D675-4F1F-92C6-4CF89EC421A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Triangle 3"/>
          <p:cNvSpPr/>
          <p:nvPr/>
        </p:nvSpPr>
        <p:spPr bwMode="white">
          <a:xfrm flipV="1">
            <a:off x="0" y="0"/>
            <a:ext cx="9144000" cy="5662613"/>
          </a:xfrm>
          <a:custGeom>
            <a:avLst/>
            <a:gdLst/>
            <a:ahLst/>
            <a:cxnLst/>
            <a:rect l="l" t="t" r="r" b="b"/>
            <a:pathLst>
              <a:path w="9144000" h="5663238">
                <a:moveTo>
                  <a:pt x="0" y="5663238"/>
                </a:moveTo>
                <a:lnTo>
                  <a:pt x="9144000" y="5663238"/>
                </a:lnTo>
                <a:lnTo>
                  <a:pt x="9144000" y="4899791"/>
                </a:lnTo>
                <a:lnTo>
                  <a:pt x="9144000" y="3834438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lnTo>
                  <a:pt x="0" y="0"/>
                </a:lnTo>
                <a:lnTo>
                  <a:pt x="0" y="2308991"/>
                </a:lnTo>
                <a:lnTo>
                  <a:pt x="0" y="3429000"/>
                </a:lnTo>
                <a:lnTo>
                  <a:pt x="0" y="3834438"/>
                </a:lnTo>
                <a:lnTo>
                  <a:pt x="0" y="4899791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Right Triangle 18"/>
          <p:cNvSpPr/>
          <p:nvPr/>
        </p:nvSpPr>
        <p:spPr>
          <a:xfrm flipV="1">
            <a:off x="0" y="3760788"/>
            <a:ext cx="9144000" cy="1922462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62022" y="1335088"/>
            <a:ext cx="7615380" cy="20939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4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621D-D8DE-42FC-9CBC-98273B851DCF}" type="datetime1">
              <a:rPr lang="en-US" smtClean="0"/>
              <a:t>7/14/2017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FE0A1-D36F-4FD5-AA42-24642878B6F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48"/>
          <p:cNvGrpSpPr>
            <a:grpSpLocks/>
          </p:cNvGrpSpPr>
          <p:nvPr/>
        </p:nvGrpSpPr>
        <p:grpSpPr bwMode="auto">
          <a:xfrm>
            <a:off x="0" y="0"/>
            <a:ext cx="9144000" cy="2779713"/>
            <a:chOff x="0" y="0"/>
            <a:chExt cx="9144000" cy="2780257"/>
          </a:xfrm>
        </p:grpSpPr>
        <p:sp>
          <p:nvSpPr>
            <p:cNvPr id="5" name="Freeform 36"/>
            <p:cNvSpPr/>
            <p:nvPr/>
          </p:nvSpPr>
          <p:spPr>
            <a:xfrm>
              <a:off x="0" y="0"/>
              <a:ext cx="9144000" cy="2775493"/>
            </a:xfrm>
            <a:custGeom>
              <a:avLst/>
              <a:gdLst/>
              <a:ahLst/>
              <a:cxnLst/>
              <a:rect l="l" t="t" r="r" b="b"/>
              <a:pathLst>
                <a:path w="9144000" h="2775846">
                  <a:moveTo>
                    <a:pt x="0" y="0"/>
                  </a:moveTo>
                  <a:lnTo>
                    <a:pt x="9144000" y="0"/>
                  </a:lnTo>
                  <a:lnTo>
                    <a:pt x="9144000" y="892114"/>
                  </a:lnTo>
                  <a:lnTo>
                    <a:pt x="0" y="2775846"/>
                  </a:lnTo>
                  <a:close/>
                </a:path>
              </a:pathLst>
            </a:custGeom>
            <a:solidFill>
              <a:srgbClr val="EFF0F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37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2" h="2761811">
                  <a:moveTo>
                    <a:pt x="0" y="0"/>
                  </a:moveTo>
                  <a:lnTo>
                    <a:pt x="1785055" y="0"/>
                  </a:lnTo>
                  <a:lnTo>
                    <a:pt x="7367682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38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1" h="2761811">
                  <a:moveTo>
                    <a:pt x="0" y="0"/>
                  </a:moveTo>
                  <a:lnTo>
                    <a:pt x="337815" y="0"/>
                  </a:lnTo>
                  <a:lnTo>
                    <a:pt x="7367681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39"/>
            <p:cNvSpPr/>
            <p:nvPr/>
          </p:nvSpPr>
          <p:spPr>
            <a:xfrm>
              <a:off x="0" y="1265486"/>
              <a:ext cx="7313613" cy="1514771"/>
            </a:xfrm>
            <a:custGeom>
              <a:avLst/>
              <a:gdLst/>
              <a:ahLst/>
              <a:cxnLst/>
              <a:rect l="l" t="t" r="r" b="b"/>
              <a:pathLst>
                <a:path w="7313590" h="1514300">
                  <a:moveTo>
                    <a:pt x="7313590" y="0"/>
                  </a:moveTo>
                  <a:lnTo>
                    <a:pt x="0" y="1514300"/>
                  </a:lnTo>
                  <a:lnTo>
                    <a:pt x="0" y="1309113"/>
                  </a:lnTo>
                  <a:close/>
                </a:path>
              </a:pathLst>
            </a:custGeom>
            <a:solidFill>
              <a:srgbClr val="D9D8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40"/>
            <p:cNvSpPr/>
            <p:nvPr/>
          </p:nvSpPr>
          <p:spPr>
            <a:xfrm>
              <a:off x="6635750" y="0"/>
              <a:ext cx="688975" cy="1267073"/>
            </a:xfrm>
            <a:custGeom>
              <a:avLst/>
              <a:gdLst/>
              <a:ahLst/>
              <a:cxnLst/>
              <a:rect l="l" t="t" r="r" b="b"/>
              <a:pathLst>
                <a:path w="688773" h="1267832">
                  <a:moveTo>
                    <a:pt x="0" y="0"/>
                  </a:moveTo>
                  <a:lnTo>
                    <a:pt x="419337" y="0"/>
                  </a:lnTo>
                  <a:lnTo>
                    <a:pt x="688773" y="1267832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41"/>
            <p:cNvSpPr/>
            <p:nvPr/>
          </p:nvSpPr>
          <p:spPr>
            <a:xfrm>
              <a:off x="3951288" y="0"/>
              <a:ext cx="3382962" cy="1262310"/>
            </a:xfrm>
            <a:custGeom>
              <a:avLst/>
              <a:gdLst/>
              <a:ahLst/>
              <a:cxnLst/>
              <a:rect l="l" t="t" r="r" b="b"/>
              <a:pathLst>
                <a:path w="3382438" h="1263070">
                  <a:moveTo>
                    <a:pt x="0" y="0"/>
                  </a:moveTo>
                  <a:lnTo>
                    <a:pt x="1723264" y="0"/>
                  </a:lnTo>
                  <a:lnTo>
                    <a:pt x="3382438" y="1263070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Freeform 42"/>
            <p:cNvSpPr/>
            <p:nvPr/>
          </p:nvSpPr>
          <p:spPr>
            <a:xfrm>
              <a:off x="5321300" y="0"/>
              <a:ext cx="2012950" cy="1262310"/>
            </a:xfrm>
            <a:custGeom>
              <a:avLst/>
              <a:gdLst/>
              <a:ahLst/>
              <a:cxnLst/>
              <a:rect l="l" t="t" r="r" b="b"/>
              <a:pathLst>
                <a:path w="2012595" h="1263070">
                  <a:moveTo>
                    <a:pt x="0" y="0"/>
                  </a:moveTo>
                  <a:lnTo>
                    <a:pt x="1004499" y="0"/>
                  </a:lnTo>
                  <a:lnTo>
                    <a:pt x="2012595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Freeform 43"/>
            <p:cNvSpPr/>
            <p:nvPr/>
          </p:nvSpPr>
          <p:spPr>
            <a:xfrm flipH="1">
              <a:off x="7313613" y="0"/>
              <a:ext cx="1830387" cy="1262310"/>
            </a:xfrm>
            <a:custGeom>
              <a:avLst/>
              <a:gdLst/>
              <a:ahLst/>
              <a:cxnLst/>
              <a:rect l="l" t="t" r="r" b="b"/>
              <a:pathLst>
                <a:path w="1830410" h="1263070">
                  <a:moveTo>
                    <a:pt x="440321" y="0"/>
                  </a:moveTo>
                  <a:lnTo>
                    <a:pt x="0" y="0"/>
                  </a:lnTo>
                  <a:lnTo>
                    <a:pt x="0" y="114337"/>
                  </a:lnTo>
                  <a:lnTo>
                    <a:pt x="1830410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Freeform 44"/>
            <p:cNvSpPr/>
            <p:nvPr/>
          </p:nvSpPr>
          <p:spPr>
            <a:xfrm flipH="1">
              <a:off x="7297738" y="0"/>
              <a:ext cx="1846262" cy="1262310"/>
            </a:xfrm>
            <a:custGeom>
              <a:avLst/>
              <a:gdLst/>
              <a:ahLst/>
              <a:cxnLst/>
              <a:rect l="l" t="t" r="r" b="b"/>
              <a:pathLst>
                <a:path w="1846511" h="1263071">
                  <a:moveTo>
                    <a:pt x="187336" y="0"/>
                  </a:moveTo>
                  <a:lnTo>
                    <a:pt x="0" y="0"/>
                  </a:lnTo>
                  <a:lnTo>
                    <a:pt x="0" y="573547"/>
                  </a:lnTo>
                  <a:lnTo>
                    <a:pt x="1846511" y="126307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pic>
        <p:nvPicPr>
          <p:cNvPr id="14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263650"/>
            <a:ext cx="1838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2819400"/>
            <a:ext cx="7239894" cy="2362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257800"/>
            <a:ext cx="7239000" cy="91744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3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1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DBDC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7" h="2382902">
                  <a:moveTo>
                    <a:pt x="0" y="2382902"/>
                  </a:moveTo>
                  <a:lnTo>
                    <a:pt x="0" y="0"/>
                  </a:lnTo>
                  <a:lnTo>
                    <a:pt x="5029187" y="0"/>
                  </a:lnTo>
                  <a:close/>
                </a:path>
              </a:pathLst>
            </a:custGeom>
            <a:solidFill>
              <a:srgbClr val="D3D4D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79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3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0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F38E2E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4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F1802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5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6" h="2382902">
                  <a:moveTo>
                    <a:pt x="0" y="2382902"/>
                  </a:moveTo>
                  <a:lnTo>
                    <a:pt x="0" y="0"/>
                  </a:lnTo>
                  <a:lnTo>
                    <a:pt x="5029186" y="0"/>
                  </a:lnTo>
                  <a:close/>
                </a:path>
              </a:pathLst>
            </a:custGeom>
            <a:solidFill>
              <a:srgbClr val="ED782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5138"/>
            <a:ext cx="9153525" cy="2582862"/>
            <a:chOff x="0" y="4274692"/>
            <a:chExt cx="9153144" cy="25833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4692"/>
              <a:ext cx="9153144" cy="2583308"/>
            </a:xfrm>
            <a:custGeom>
              <a:avLst/>
              <a:gdLst/>
              <a:ahLst/>
              <a:cxnLst/>
              <a:rect l="l" t="t" r="r" b="b"/>
              <a:pathLst>
                <a:path w="9153144" h="2583308">
                  <a:moveTo>
                    <a:pt x="4633" y="2583308"/>
                  </a:moveTo>
                  <a:lnTo>
                    <a:pt x="0" y="25147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8631"/>
                  </a:lnTo>
                  <a:close/>
                </a:path>
              </a:pathLst>
            </a:custGeom>
            <a:solidFill>
              <a:srgbClr val="67676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39790"/>
              <a:ext cx="9153144" cy="2518210"/>
            </a:xfrm>
            <a:custGeom>
              <a:avLst/>
              <a:gdLst/>
              <a:ahLst/>
              <a:cxnLst/>
              <a:rect l="l" t="t" r="r" b="b"/>
              <a:pathLst>
                <a:path w="9153144" h="2518227">
                  <a:moveTo>
                    <a:pt x="0" y="2518227"/>
                  </a:moveTo>
                  <a:lnTo>
                    <a:pt x="0" y="791366"/>
                  </a:lnTo>
                  <a:cubicBezTo>
                    <a:pt x="1546989" y="668007"/>
                    <a:pt x="3104488" y="356542"/>
                    <a:pt x="4664483" y="0"/>
                  </a:cubicBezTo>
                  <a:lnTo>
                    <a:pt x="9153144" y="0"/>
                  </a:lnTo>
                  <a:lnTo>
                    <a:pt x="9153144" y="390365"/>
                  </a:lnTo>
                  <a:close/>
                </a:path>
              </a:pathLst>
            </a:custGeom>
            <a:solidFill>
              <a:srgbClr val="5D5D5F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20678" y="4382661"/>
              <a:ext cx="8632466" cy="2475339"/>
            </a:xfrm>
            <a:custGeom>
              <a:avLst/>
              <a:gdLst/>
              <a:ahLst/>
              <a:cxnLst/>
              <a:rect l="l" t="t" r="r" b="b"/>
              <a:pathLst>
                <a:path w="8632520" h="2474686">
                  <a:moveTo>
                    <a:pt x="9046" y="2474686"/>
                  </a:moveTo>
                  <a:lnTo>
                    <a:pt x="9046" y="745737"/>
                  </a:lnTo>
                  <a:lnTo>
                    <a:pt x="0" y="475934"/>
                  </a:lnTo>
                  <a:lnTo>
                    <a:pt x="0" y="0"/>
                  </a:lnTo>
                  <a:lnTo>
                    <a:pt x="8632520" y="0"/>
                  </a:lnTo>
                  <a:close/>
                </a:path>
              </a:pathLst>
            </a:custGeom>
            <a:solidFill>
              <a:srgbClr val="515153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14629" y="4469988"/>
              <a:ext cx="5038515" cy="2388012"/>
            </a:xfrm>
            <a:custGeom>
              <a:avLst/>
              <a:gdLst/>
              <a:ahLst/>
              <a:cxnLst/>
              <a:rect l="l" t="t" r="r" b="b"/>
              <a:pathLst>
                <a:path w="5039106" h="2387602">
                  <a:moveTo>
                    <a:pt x="0" y="2387602"/>
                  </a:moveTo>
                  <a:lnTo>
                    <a:pt x="0" y="0"/>
                  </a:lnTo>
                  <a:lnTo>
                    <a:pt x="5039106" y="0"/>
                  </a:lnTo>
                  <a:close/>
                </a:path>
              </a:pathLst>
            </a:custGeom>
            <a:solidFill>
              <a:srgbClr val="46464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1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2012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3201" y="272142"/>
            <a:ext cx="6744325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8E5B4-DA8E-4982-A669-A162D5B801E6}" type="datetime1">
              <a:rPr lang="en-US" smtClean="0"/>
              <a:t>7/14/2017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C2EB0-E6D7-478D-B7A8-15D8763A2F9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2"/>
          <p:cNvSpPr>
            <a:spLocks noGrp="1"/>
          </p:cNvSpPr>
          <p:nvPr>
            <p:ph sz="quarter" idx="14"/>
          </p:nvPr>
        </p:nvSpPr>
        <p:spPr>
          <a:xfrm>
            <a:off x="203209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5"/>
          </p:nvPr>
        </p:nvSpPr>
        <p:spPr>
          <a:xfrm>
            <a:off x="3153891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6"/>
          </p:nvPr>
        </p:nvSpPr>
        <p:spPr>
          <a:xfrm>
            <a:off x="6104572" y="1334034"/>
            <a:ext cx="283464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D6102-446F-4CFE-9ABC-5BABDE8FCC18}" type="datetime1">
              <a:rPr lang="en-US" smtClean="0"/>
              <a:t>7/14/2017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0D80-4B4F-4774-B157-C85C00ED958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199" y="1335088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199" y="3993870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204788" y="1335088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204788" y="3993870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059E-9E65-4DFB-A01D-99A4CB27EE0E}" type="datetime1">
              <a:rPr lang="en-US" smtClean="0"/>
              <a:t>7/14/2017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13D6A-BEE7-420A-918A-AF76EFA926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2"/>
          <p:cNvSpPr>
            <a:spLocks noGrp="1"/>
          </p:cNvSpPr>
          <p:nvPr>
            <p:ph sz="quarter" idx="14"/>
          </p:nvPr>
        </p:nvSpPr>
        <p:spPr>
          <a:xfrm>
            <a:off x="203201" y="1335089"/>
            <a:ext cx="4267200" cy="5212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12"/>
          <p:cNvSpPr>
            <a:spLocks noGrp="1"/>
          </p:cNvSpPr>
          <p:nvPr>
            <p:ph sz="quarter" idx="15"/>
          </p:nvPr>
        </p:nvSpPr>
        <p:spPr>
          <a:xfrm>
            <a:off x="4648199" y="1335089"/>
            <a:ext cx="4291013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7" name="Content Placeholder 12"/>
          <p:cNvSpPr>
            <a:spLocks noGrp="1"/>
          </p:cNvSpPr>
          <p:nvPr>
            <p:ph sz="quarter" idx="16"/>
          </p:nvPr>
        </p:nvSpPr>
        <p:spPr>
          <a:xfrm>
            <a:off x="4648199" y="4005137"/>
            <a:ext cx="4291014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CCDBF-A9A6-43C8-8666-FF607BDF2F31}" type="datetime1">
              <a:rPr lang="en-US" smtClean="0"/>
              <a:t>7/14/2017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491B-8144-4C09-BAD3-1382423D19C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6400800" y="6269038"/>
            <a:ext cx="2743200" cy="590550"/>
            <a:chOff x="6400320" y="6269686"/>
            <a:chExt cx="2743680" cy="590352"/>
          </a:xfrm>
        </p:grpSpPr>
        <p:sp>
          <p:nvSpPr>
            <p:cNvPr id="14" name="Right Triangle 14"/>
            <p:cNvSpPr/>
            <p:nvPr/>
          </p:nvSpPr>
          <p:spPr>
            <a:xfrm flipV="1">
              <a:off x="6400320" y="6269686"/>
              <a:ext cx="2743680" cy="588765"/>
            </a:xfrm>
            <a:custGeom>
              <a:avLst/>
              <a:gdLst>
                <a:gd name="connsiteX0" fmla="*/ 2743680 w 2743680"/>
                <a:gd name="connsiteY0" fmla="*/ 588314 h 588314"/>
                <a:gd name="connsiteX1" fmla="*/ 2743680 w 2743680"/>
                <a:gd name="connsiteY1" fmla="*/ 0 h 588314"/>
                <a:gd name="connsiteX2" fmla="*/ 436714 w 2743680"/>
                <a:gd name="connsiteY2" fmla="*/ 0 h 588314"/>
                <a:gd name="connsiteX3" fmla="*/ 0 w 2743680"/>
                <a:gd name="connsiteY3" fmla="*/ 1494 h 588314"/>
                <a:gd name="connsiteX4" fmla="*/ 2743680 w 2743680"/>
                <a:gd name="connsiteY4" fmla="*/ 588314 h 588314"/>
                <a:gd name="connsiteX0" fmla="*/ 2743680 w 2743680"/>
                <a:gd name="connsiteY0" fmla="*/ 589201 h 589201"/>
                <a:gd name="connsiteX1" fmla="*/ 2743680 w 2743680"/>
                <a:gd name="connsiteY1" fmla="*/ 887 h 589201"/>
                <a:gd name="connsiteX2" fmla="*/ 436714 w 2743680"/>
                <a:gd name="connsiteY2" fmla="*/ 887 h 589201"/>
                <a:gd name="connsiteX3" fmla="*/ 0 w 2743680"/>
                <a:gd name="connsiteY3" fmla="*/ 0 h 589201"/>
                <a:gd name="connsiteX4" fmla="*/ 2743680 w 2743680"/>
                <a:gd name="connsiteY4" fmla="*/ 589201 h 58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680" h="589201">
                  <a:moveTo>
                    <a:pt x="2743680" y="589201"/>
                  </a:moveTo>
                  <a:lnTo>
                    <a:pt x="2743680" y="887"/>
                  </a:lnTo>
                  <a:lnTo>
                    <a:pt x="436714" y="887"/>
                  </a:lnTo>
                  <a:lnTo>
                    <a:pt x="0" y="0"/>
                  </a:lnTo>
                  <a:lnTo>
                    <a:pt x="2743680" y="58920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Right Triangle 14"/>
            <p:cNvSpPr/>
            <p:nvPr/>
          </p:nvSpPr>
          <p:spPr>
            <a:xfrm flipV="1">
              <a:off x="6724227" y="6471230"/>
              <a:ext cx="2419773" cy="388808"/>
            </a:xfrm>
            <a:custGeom>
              <a:avLst/>
              <a:gdLst>
                <a:gd name="connsiteX0" fmla="*/ 2419830 w 2419830"/>
                <a:gd name="connsiteY0" fmla="*/ 388567 h 388567"/>
                <a:gd name="connsiteX1" fmla="*/ 2419830 w 2419830"/>
                <a:gd name="connsiteY1" fmla="*/ 2038 h 388567"/>
                <a:gd name="connsiteX2" fmla="*/ 387537 w 2419830"/>
                <a:gd name="connsiteY2" fmla="*/ 2038 h 388567"/>
                <a:gd name="connsiteX3" fmla="*/ 0 w 2419830"/>
                <a:gd name="connsiteY3" fmla="*/ 0 h 388567"/>
                <a:gd name="connsiteX4" fmla="*/ 2419830 w 2419830"/>
                <a:gd name="connsiteY4" fmla="*/ 388567 h 38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9830" h="388567">
                  <a:moveTo>
                    <a:pt x="2419830" y="388567"/>
                  </a:moveTo>
                  <a:lnTo>
                    <a:pt x="2419830" y="2038"/>
                  </a:lnTo>
                  <a:lnTo>
                    <a:pt x="387537" y="2038"/>
                  </a:lnTo>
                  <a:lnTo>
                    <a:pt x="0" y="0"/>
                  </a:lnTo>
                  <a:lnTo>
                    <a:pt x="2419830" y="38856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03200" y="271463"/>
            <a:ext cx="6743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3200" y="1333500"/>
            <a:ext cx="8728075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1800" y="6572250"/>
            <a:ext cx="2193925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F93E43-511F-4FA6-98F1-A52600987FD1}" type="datetime1">
              <a:rPr lang="en-US" smtClean="0"/>
              <a:t>7/14/2017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2238" y="6572250"/>
            <a:ext cx="3332162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813" y="6572250"/>
            <a:ext cx="406400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264899-B789-4E67-BBA7-201BEC80E3C7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33" name="Picture 6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208838" y="381000"/>
            <a:ext cx="154463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aggedShape" hidden="1"/>
          <p:cNvSpPr/>
          <p:nvPr>
            <p:custDataLst>
              <p:tags r:id="rId22"/>
            </p:custDataLst>
          </p:nvPr>
        </p:nvSpPr>
        <p:spPr>
          <a:xfrm>
            <a:off x="0" y="-25400"/>
            <a:ext cx="127000" cy="1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70" r:id="rId3"/>
    <p:sldLayoutId id="2147483671" r:id="rId4"/>
    <p:sldLayoutId id="2147483672" r:id="rId5"/>
    <p:sldLayoutId id="2147483667" r:id="rId6"/>
    <p:sldLayoutId id="2147483673" r:id="rId7"/>
    <p:sldLayoutId id="2147483666" r:id="rId8"/>
    <p:sldLayoutId id="2147483674" r:id="rId9"/>
    <p:sldLayoutId id="2147483665" r:id="rId10"/>
    <p:sldLayoutId id="2147483664" r:id="rId11"/>
    <p:sldLayoutId id="2147483663" r:id="rId12"/>
    <p:sldLayoutId id="2147483662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</p:sldLayoutIdLst>
  <p:transition spd="med">
    <p:fade/>
  </p:transition>
  <p:hf hdr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228600" algn="l" rtl="0" fontAlgn="base">
        <a:lnSpc>
          <a:spcPct val="90000"/>
        </a:lnSpc>
        <a:spcBef>
          <a:spcPts val="400"/>
        </a:spcBef>
        <a:spcAft>
          <a:spcPct val="0"/>
        </a:spcAft>
        <a:buClr>
          <a:schemeClr val="accent1"/>
        </a:buClr>
        <a:buSzPct val="90000"/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6288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50925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563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19100" y="4114800"/>
            <a:ext cx="8305800" cy="2209800"/>
          </a:xfrm>
        </p:spPr>
        <p:txBody>
          <a:bodyPr rtlCol="0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Comparisons between UWP, W66 and Planar, Angular mode 66 under the same coding conditions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JVET-G0081)</a:t>
            </a:r>
            <a: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K. Panusopone, S. Hong,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Y. Yu, and L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Wang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Setting 5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HM-16.6-JEM-6.0-EE1-Test3-7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 smtClean="0"/>
              <a:t>Enable MOD_PDPC, disable ARSS</a:t>
            </a:r>
            <a:endParaRPr lang="en-US" dirty="0"/>
          </a:p>
          <a:p>
            <a:pPr lvl="1"/>
            <a:r>
              <a:rPr lang="en-US" dirty="0"/>
              <a:t>Set </a:t>
            </a:r>
            <a:r>
              <a:rPr lang="en-US" dirty="0" smtClean="0"/>
              <a:t>EE1_TEST7 macro </a:t>
            </a:r>
            <a:r>
              <a:rPr lang="en-US" dirty="0"/>
              <a:t>to </a:t>
            </a:r>
            <a:r>
              <a:rPr lang="en-US" dirty="0" smtClean="0"/>
              <a:t>1</a:t>
            </a:r>
          </a:p>
          <a:p>
            <a:pPr lvl="1"/>
            <a:r>
              <a:rPr lang="en-US" dirty="0" smtClean="0"/>
              <a:t>Modify to use PDPC with UWP, no boundary filter and no PDPC combination for W66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595077"/>
              </p:ext>
            </p:extLst>
          </p:nvPr>
        </p:nvGraphicFramePr>
        <p:xfrm>
          <a:off x="228602" y="2590800"/>
          <a:ext cx="8710610" cy="277558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EE1 Test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0.34%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0.27%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0.33%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54%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-0.13%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-0.16%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62%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38042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from 5 Settings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2587558"/>
              </p:ext>
            </p:extLst>
          </p:nvPr>
        </p:nvGraphicFramePr>
        <p:xfrm>
          <a:off x="203200" y="1333500"/>
          <a:ext cx="8728080" cy="3312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91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PDPC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ARSS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UWP and W66 gains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UWP and W66 gains,</a:t>
                      </a:r>
                      <a:r>
                        <a:rPr lang="en-US" baseline="0" dirty="0" smtClean="0"/>
                        <a:t> Class A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UWP and W66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Planar and Angular 66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AI Y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BD-rate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Enc.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Time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AI Y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BD-rate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Enc.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Time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-0.50%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+0.61%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+1.11%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-0.61%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+0.11%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+0.72%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83%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MOD_PDPC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Disable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-0.11%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-0.2%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-0.27%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78%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-0.16%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78%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PDPC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-0.23%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-0.23%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Partial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-0.13%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+0.34%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+0.47%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6006501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F2621D-D8DE-42FC-9CBC-98273B851DCF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JVET-E0068 UW-Planar and Constrained PDPC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5162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JVET Intra Prediction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steps in JEM intra prediction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Neighbor smoothing (MDIS, ARSS, PDPC)</a:t>
            </a:r>
          </a:p>
          <a:p>
            <a:pPr lvl="1"/>
            <a:r>
              <a:rPr lang="en-US" dirty="0" smtClean="0"/>
              <a:t>Predictor generation (Planar, DC, Angular)</a:t>
            </a:r>
          </a:p>
          <a:p>
            <a:pPr lvl="1"/>
            <a:r>
              <a:rPr lang="en-US" dirty="0" smtClean="0"/>
              <a:t>Boundary smoothing (Boundary filter, PDPC)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24646" y="3506788"/>
            <a:ext cx="18288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86200" y="3276600"/>
            <a:ext cx="228600" cy="228600"/>
          </a:xfrm>
          <a:prstGeom prst="rect">
            <a:avLst/>
          </a:prstGeom>
          <a:solidFill>
            <a:srgbClr val="FF99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19154" y="3276600"/>
            <a:ext cx="228600" cy="228600"/>
          </a:xfrm>
          <a:prstGeom prst="rect">
            <a:avLst/>
          </a:prstGeom>
          <a:solidFill>
            <a:srgbClr val="FF99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47754" y="3276600"/>
            <a:ext cx="228600" cy="228600"/>
          </a:xfrm>
          <a:prstGeom prst="rect">
            <a:avLst/>
          </a:prstGeom>
          <a:solidFill>
            <a:srgbClr val="FF99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72000" y="3276600"/>
            <a:ext cx="228600" cy="228600"/>
          </a:xfrm>
          <a:prstGeom prst="rect">
            <a:avLst/>
          </a:prstGeom>
          <a:solidFill>
            <a:srgbClr val="FF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00600" y="3276600"/>
            <a:ext cx="228600" cy="228600"/>
          </a:xfrm>
          <a:prstGeom prst="rect">
            <a:avLst/>
          </a:prstGeom>
          <a:solidFill>
            <a:srgbClr val="CC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22669" y="3276600"/>
            <a:ext cx="228600" cy="228600"/>
          </a:xfrm>
          <a:prstGeom prst="rect">
            <a:avLst/>
          </a:prstGeom>
          <a:solidFill>
            <a:srgbClr val="99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257800" y="3276600"/>
            <a:ext cx="228600" cy="22860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492931" y="3276600"/>
            <a:ext cx="228600" cy="228600"/>
          </a:xfrm>
          <a:prstGeom prst="rect">
            <a:avLst/>
          </a:prstGeom>
          <a:solidFill>
            <a:srgbClr val="6666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191693" y="3505200"/>
            <a:ext cx="228600" cy="228600"/>
          </a:xfrm>
          <a:prstGeom prst="rect">
            <a:avLst/>
          </a:prstGeom>
          <a:solidFill>
            <a:srgbClr val="99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191693" y="3730624"/>
            <a:ext cx="228600" cy="228600"/>
          </a:xfrm>
          <a:prstGeom prst="rect">
            <a:avLst/>
          </a:prstGeom>
          <a:solidFill>
            <a:srgbClr val="99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191693" y="3959224"/>
            <a:ext cx="228600" cy="228600"/>
          </a:xfrm>
          <a:prstGeom prst="rect">
            <a:avLst/>
          </a:prstGeom>
          <a:solidFill>
            <a:srgbClr val="99FF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191693" y="4184648"/>
            <a:ext cx="228600" cy="228600"/>
          </a:xfrm>
          <a:prstGeom prst="rect">
            <a:avLst/>
          </a:prstGeom>
          <a:solidFill>
            <a:srgbClr val="99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191693" y="4413248"/>
            <a:ext cx="228600" cy="228600"/>
          </a:xfrm>
          <a:prstGeom prst="rect">
            <a:avLst/>
          </a:prstGeom>
          <a:solidFill>
            <a:srgbClr val="99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191692" y="4645818"/>
            <a:ext cx="228600" cy="228600"/>
          </a:xfrm>
          <a:prstGeom prst="rect">
            <a:avLst/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191692" y="4874418"/>
            <a:ext cx="228600" cy="228600"/>
          </a:xfrm>
          <a:prstGeom prst="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191692" y="5103018"/>
            <a:ext cx="228600" cy="228600"/>
          </a:xfrm>
          <a:prstGeom prst="rect">
            <a:avLst/>
          </a:prstGeom>
          <a:solidFill>
            <a:srgbClr val="00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191692" y="5331618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189834" y="5564982"/>
            <a:ext cx="228600" cy="228600"/>
          </a:xfrm>
          <a:prstGeom prst="rect">
            <a:avLst/>
          </a:prstGeom>
          <a:solidFill>
            <a:srgbClr val="00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263461" y="3505200"/>
            <a:ext cx="228600" cy="22860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263461" y="3730624"/>
            <a:ext cx="228600" cy="22860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263461" y="3959224"/>
            <a:ext cx="228600" cy="22860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263461" y="4184648"/>
            <a:ext cx="228600" cy="22860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263461" y="4413248"/>
            <a:ext cx="228600" cy="22860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263460" y="4645818"/>
            <a:ext cx="228600" cy="22860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263460" y="4874418"/>
            <a:ext cx="228600" cy="22860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263460" y="5103018"/>
            <a:ext cx="228600" cy="22860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263460" y="5331618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443079" y="5328841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676033" y="5327253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904633" y="5325665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137587" y="5325665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366187" y="5325665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590433" y="5325665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819033" y="5325665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041102" y="5325665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3886200" y="3959224"/>
            <a:ext cx="0" cy="1366441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886200" y="3959224"/>
            <a:ext cx="136506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3443079" y="3505200"/>
            <a:ext cx="443121" cy="18204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432484" y="3511749"/>
            <a:ext cx="1812543" cy="4474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57600" y="3278188"/>
            <a:ext cx="228600" cy="228600"/>
          </a:xfrm>
          <a:prstGeom prst="rect">
            <a:avLst/>
          </a:prstGeom>
          <a:solidFill>
            <a:srgbClr val="FF99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24646" y="3279776"/>
            <a:ext cx="228600" cy="228600"/>
          </a:xfrm>
          <a:prstGeom prst="rect">
            <a:avLst/>
          </a:prstGeom>
          <a:solidFill>
            <a:srgbClr val="CC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2590800" y="4249737"/>
            <a:ext cx="599034" cy="0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4038600" y="2819400"/>
            <a:ext cx="0" cy="457200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4648200" y="2819400"/>
            <a:ext cx="0" cy="838200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2590800" y="4800600"/>
            <a:ext cx="1062446" cy="0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H="1">
            <a:off x="5492931" y="4292371"/>
            <a:ext cx="685800" cy="0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4572000" y="5564982"/>
            <a:ext cx="0" cy="454818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1919242" y="2468134"/>
            <a:ext cx="2314212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lnSpc>
                <a:spcPct val="90000"/>
              </a:lnSpc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dirty="0" smtClean="0"/>
              <a:t>Neighbor smoothing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213162" y="4125087"/>
            <a:ext cx="2314212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lnSpc>
                <a:spcPct val="90000"/>
              </a:lnSpc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dirty="0" smtClean="0"/>
              <a:t>Neighbor smoothing</a:t>
            </a:r>
            <a:endParaRPr 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4405084" y="2468134"/>
            <a:ext cx="2986315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lnSpc>
                <a:spcPct val="90000"/>
              </a:lnSpc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dirty="0" smtClean="0"/>
              <a:t>Boundary smoothing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238249" y="4662517"/>
            <a:ext cx="2436660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lnSpc>
                <a:spcPct val="90000"/>
              </a:lnSpc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dirty="0" smtClean="0"/>
              <a:t>Boundary smoothing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6283869" y="4163949"/>
            <a:ext cx="2986315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lnSpc>
                <a:spcPct val="90000"/>
              </a:lnSpc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dirty="0" smtClean="0"/>
              <a:t>Planar Prediction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3475736" y="6092825"/>
            <a:ext cx="2986315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lnSpc>
                <a:spcPct val="90000"/>
              </a:lnSpc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dirty="0" smtClean="0"/>
              <a:t>Boundary smoothing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5060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UWP, W66 Role in Intra Prediction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UWP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Impact predictor generation of Planar mode only</a:t>
            </a:r>
            <a:endParaRPr lang="en-US" dirty="0"/>
          </a:p>
          <a:p>
            <a:pPr lvl="1"/>
            <a:r>
              <a:rPr lang="en-US" dirty="0" smtClean="0"/>
              <a:t>Better estimate of right and bottom neighbor references</a:t>
            </a:r>
            <a:endParaRPr lang="en-US" dirty="0"/>
          </a:p>
          <a:p>
            <a:pPr lvl="1"/>
            <a:r>
              <a:rPr lang="en-US" dirty="0" smtClean="0"/>
              <a:t>Include boundary smoothing effect, no additional step needed (same as JEM Planar)</a:t>
            </a:r>
            <a:endParaRPr lang="en-US" dirty="0"/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W66</a:t>
            </a:r>
          </a:p>
          <a:p>
            <a:pPr lvl="1"/>
            <a:r>
              <a:rPr lang="en-US" dirty="0"/>
              <a:t>Impact predictor generation of </a:t>
            </a:r>
            <a:r>
              <a:rPr lang="en-US" dirty="0" smtClean="0"/>
              <a:t>Angular mode 66 </a:t>
            </a:r>
            <a:r>
              <a:rPr lang="en-US" dirty="0"/>
              <a:t>only</a:t>
            </a:r>
          </a:p>
          <a:p>
            <a:pPr lvl="1"/>
            <a:r>
              <a:rPr lang="en-US" dirty="0" smtClean="0"/>
              <a:t>Use weighted average, instead of direct copy top right neighbor for predictor</a:t>
            </a:r>
            <a:endParaRPr lang="en-US" dirty="0"/>
          </a:p>
          <a:p>
            <a:pPr lvl="1"/>
            <a:r>
              <a:rPr lang="en-US" dirty="0"/>
              <a:t>Include boundary smoothing effect, no additional step needed </a:t>
            </a:r>
            <a:r>
              <a:rPr lang="en-US" dirty="0" smtClean="0"/>
              <a:t>(unlike JEM Angular mode 66)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1749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UWP and W66 provides coding gain over Planar and Angular 66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Coding gains, range from 0.1%-0.6%, </a:t>
            </a:r>
            <a:r>
              <a:rPr lang="en-US" smtClean="0"/>
              <a:t>from 5 </a:t>
            </a:r>
            <a:r>
              <a:rPr lang="en-US" dirty="0" smtClean="0"/>
              <a:t>settings</a:t>
            </a:r>
          </a:p>
          <a:p>
            <a:pPr lvl="1"/>
            <a:r>
              <a:rPr lang="en-US" dirty="0" smtClean="0"/>
              <a:t>Larger gains as resolution gets larger</a:t>
            </a:r>
          </a:p>
          <a:p>
            <a:pPr lvl="1"/>
            <a:r>
              <a:rPr lang="en-US" dirty="0" smtClean="0"/>
              <a:t>Coding gains, range from 0.2%-0.8%, for class A sequences</a:t>
            </a:r>
            <a:endParaRPr lang="en-US" dirty="0"/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UWP and W66 works well with any combination of ARSS and PDPC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UWP, W66 benefits come from unique feature helpful for large CU</a:t>
            </a:r>
          </a:p>
          <a:p>
            <a:pPr lvl="1"/>
            <a:r>
              <a:rPr lang="en-US" dirty="0" smtClean="0"/>
              <a:t>Independent of neighbor smoothing, boundary smoothing</a:t>
            </a:r>
            <a:endParaRPr lang="en-US" dirty="0"/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 adoption of UWP, W66 in JEM-7.0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4248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Huawei (G0122)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cross-checking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A9206D-D311-4CEC-96D8-86A51D0547F2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20875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Unequal Weight Planar (UW-Planar)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Bottom-right position adjustment</a:t>
            </a:r>
          </a:p>
          <a:p>
            <a:pPr lvl="1"/>
            <a:r>
              <a:rPr lang="en-US" dirty="0"/>
              <a:t>Maintain slopes for bottom row and right column</a:t>
            </a:r>
          </a:p>
          <a:p>
            <a:pPr lvl="1"/>
            <a:r>
              <a:rPr lang="en-US" dirty="0"/>
              <a:t>Set bottom right to be weighted average of top-right and bottom-left</a:t>
            </a:r>
          </a:p>
          <a:p>
            <a:pPr lvl="1"/>
            <a:r>
              <a:rPr lang="en-US" dirty="0" smtClean="0"/>
              <a:t>Set </a:t>
            </a:r>
            <a:r>
              <a:rPr lang="en-US" dirty="0"/>
              <a:t>bottom row to be weighted average of BR and BL</a:t>
            </a:r>
          </a:p>
          <a:p>
            <a:pPr lvl="1"/>
            <a:r>
              <a:rPr lang="en-US" dirty="0" smtClean="0"/>
              <a:t>Set </a:t>
            </a:r>
            <a:r>
              <a:rPr lang="en-US" dirty="0"/>
              <a:t>right column to be weighted average of BR and TR</a:t>
            </a:r>
          </a:p>
          <a:p>
            <a:pPr marL="273050" lvl="1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Unequal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weight assignment for final predictor calculation</a:t>
            </a:r>
          </a:p>
          <a:p>
            <a:pPr lvl="1"/>
            <a:r>
              <a:rPr lang="en-US" dirty="0"/>
              <a:t>Weight horizontal and vertical predictors by block </a:t>
            </a:r>
            <a:r>
              <a:rPr lang="en-US" dirty="0" smtClean="0"/>
              <a:t>dimensions</a:t>
            </a:r>
            <a:endParaRPr lang="en-US" dirty="0"/>
          </a:p>
          <a:p>
            <a:pPr marL="273050" lvl="1" indent="0" algn="ctr">
              <a:buNone/>
            </a:pPr>
            <a:r>
              <a:rPr lang="en-US" dirty="0"/>
              <a:t>P(</a:t>
            </a:r>
            <a:r>
              <a:rPr lang="en-US" dirty="0" err="1"/>
              <a:t>x,y</a:t>
            </a:r>
            <a:r>
              <a:rPr lang="en-US" dirty="0"/>
              <a:t>)</a:t>
            </a:r>
            <a:r>
              <a:rPr lang="en-US" b="1" dirty="0"/>
              <a:t> </a:t>
            </a:r>
            <a:r>
              <a:rPr lang="en-US" dirty="0"/>
              <a:t>= </a:t>
            </a:r>
            <a:r>
              <a:rPr lang="en-US" sz="1800" dirty="0"/>
              <a:t>(</a:t>
            </a:r>
            <a:r>
              <a:rPr lang="en-US" sz="1800" dirty="0" err="1"/>
              <a:t>verWeight</a:t>
            </a:r>
            <a:r>
              <a:rPr lang="en-US" sz="1800" dirty="0"/>
              <a:t>*W*P</a:t>
            </a:r>
            <a:r>
              <a:rPr lang="en-US" sz="1800" baseline="-25000" dirty="0"/>
              <a:t>V</a:t>
            </a:r>
            <a:r>
              <a:rPr lang="en-US" sz="1800" dirty="0"/>
              <a:t>(</a:t>
            </a:r>
            <a:r>
              <a:rPr lang="en-US" sz="1800" dirty="0" err="1"/>
              <a:t>x,y</a:t>
            </a:r>
            <a:r>
              <a:rPr lang="en-US" sz="1800" dirty="0"/>
              <a:t>) + </a:t>
            </a:r>
            <a:r>
              <a:rPr lang="en-US" sz="1800" dirty="0" err="1"/>
              <a:t>horWeight</a:t>
            </a:r>
            <a:r>
              <a:rPr lang="en-US" sz="1800" dirty="0"/>
              <a:t>*H*P</a:t>
            </a:r>
            <a:r>
              <a:rPr lang="en-US" sz="1800" baseline="-25000" dirty="0"/>
              <a:t>H</a:t>
            </a:r>
            <a:r>
              <a:rPr lang="en-US" sz="1800" dirty="0"/>
              <a:t>(</a:t>
            </a:r>
            <a:r>
              <a:rPr lang="en-US" sz="1800" dirty="0" err="1"/>
              <a:t>x,y</a:t>
            </a:r>
            <a:r>
              <a:rPr lang="en-US" sz="1800" dirty="0"/>
              <a:t>) + </a:t>
            </a:r>
            <a:r>
              <a:rPr lang="en-US" sz="1800" dirty="0" err="1"/>
              <a:t>Scal</a:t>
            </a:r>
            <a:r>
              <a:rPr lang="en-US" sz="1800" dirty="0"/>
              <a:t>) </a:t>
            </a:r>
            <a:r>
              <a:rPr lang="en-US" sz="1800" dirty="0" smtClean="0"/>
              <a:t>&gt;&gt; (10 + log2H + log2W)</a:t>
            </a:r>
          </a:p>
          <a:p>
            <a:pPr marL="273050" lvl="1" indent="0">
              <a:buNone/>
              <a:tabLst>
                <a:tab pos="1428750" algn="l"/>
              </a:tabLst>
            </a:pPr>
            <a:endParaRPr lang="en-US" dirty="0" smtClean="0"/>
          </a:p>
          <a:p>
            <a:pPr lvl="1">
              <a:buFont typeface="Arial" panose="020B0604020202020204" pitchFamily="34" charset="0"/>
              <a:buChar char="•"/>
              <a:tabLst>
                <a:tab pos="1657350" algn="l"/>
              </a:tabLst>
            </a:pPr>
            <a:r>
              <a:rPr lang="en-US" dirty="0" err="1" smtClean="0"/>
              <a:t>verWeight</a:t>
            </a:r>
            <a:r>
              <a:rPr lang="en-US" dirty="0" smtClean="0"/>
              <a:t>	= 512, </a:t>
            </a:r>
            <a:r>
              <a:rPr lang="en-US" dirty="0"/>
              <a:t>when </a:t>
            </a:r>
            <a:r>
              <a:rPr lang="en-US" dirty="0" smtClean="0"/>
              <a:t>x=y=0	</a:t>
            </a:r>
            <a:endParaRPr lang="en-US" dirty="0"/>
          </a:p>
          <a:p>
            <a:pPr marL="273050" lvl="1" indent="0">
              <a:buNone/>
              <a:tabLst>
                <a:tab pos="1657350" algn="l"/>
              </a:tabLst>
            </a:pPr>
            <a:r>
              <a:rPr lang="en-US" dirty="0" smtClean="0"/>
              <a:t>	= </a:t>
            </a:r>
            <a:r>
              <a:rPr lang="en-US" dirty="0"/>
              <a:t>(x+1)*S[x+y-1], when </a:t>
            </a:r>
            <a:r>
              <a:rPr lang="en-US" dirty="0" smtClean="0"/>
              <a:t>x&lt;y	</a:t>
            </a:r>
          </a:p>
          <a:p>
            <a:pPr marL="273050" lvl="1" indent="0">
              <a:buNone/>
              <a:tabLst>
                <a:tab pos="1657350" algn="l"/>
              </a:tabLst>
            </a:pPr>
            <a:r>
              <a:rPr lang="en-US" dirty="0"/>
              <a:t>	</a:t>
            </a:r>
            <a:r>
              <a:rPr lang="en-US" dirty="0" smtClean="0"/>
              <a:t>= </a:t>
            </a:r>
            <a:r>
              <a:rPr lang="en-US" dirty="0"/>
              <a:t>1024 – </a:t>
            </a:r>
            <a:r>
              <a:rPr lang="en-US" dirty="0" err="1"/>
              <a:t>horWeight</a:t>
            </a:r>
            <a:r>
              <a:rPr lang="en-US" dirty="0"/>
              <a:t>, </a:t>
            </a:r>
            <a:r>
              <a:rPr lang="en-US" dirty="0" smtClean="0"/>
              <a:t>otherwise</a:t>
            </a:r>
          </a:p>
          <a:p>
            <a:pPr marL="273050" lvl="1" indent="0">
              <a:buNone/>
              <a:tabLst>
                <a:tab pos="1657350" algn="l"/>
              </a:tabLst>
            </a:pPr>
            <a:endParaRPr lang="en-US" dirty="0"/>
          </a:p>
          <a:p>
            <a:pPr lvl="1">
              <a:buFont typeface="Arial" panose="020B0604020202020204" pitchFamily="34" charset="0"/>
              <a:buChar char="•"/>
              <a:tabLst>
                <a:tab pos="1657350" algn="l"/>
              </a:tabLst>
            </a:pPr>
            <a:r>
              <a:rPr lang="en-US" dirty="0" err="1" smtClean="0"/>
              <a:t>horWeight</a:t>
            </a:r>
            <a:r>
              <a:rPr lang="en-US" dirty="0" smtClean="0"/>
              <a:t>	= </a:t>
            </a:r>
            <a:r>
              <a:rPr lang="en-US" dirty="0"/>
              <a:t>1024 – </a:t>
            </a:r>
            <a:r>
              <a:rPr lang="en-US" dirty="0" err="1"/>
              <a:t>verWeight</a:t>
            </a:r>
            <a:r>
              <a:rPr lang="en-US" dirty="0"/>
              <a:t>, when </a:t>
            </a:r>
            <a:r>
              <a:rPr lang="en-US" dirty="0" smtClean="0"/>
              <a:t>x ≤ y</a:t>
            </a:r>
            <a:endParaRPr lang="en-US" dirty="0"/>
          </a:p>
          <a:p>
            <a:pPr marL="273050" lvl="1" indent="0">
              <a:buNone/>
              <a:tabLst>
                <a:tab pos="1657350" algn="l"/>
              </a:tabLst>
            </a:pPr>
            <a:r>
              <a:rPr lang="en-US" dirty="0" smtClean="0"/>
              <a:t>	= </a:t>
            </a:r>
            <a:r>
              <a:rPr lang="en-US" dirty="0"/>
              <a:t>(y+1)*</a:t>
            </a:r>
            <a:r>
              <a:rPr lang="en-US" dirty="0" smtClean="0"/>
              <a:t>S[x+y-1], </a:t>
            </a:r>
            <a:r>
              <a:rPr lang="en-US" dirty="0"/>
              <a:t>otherwise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AE9986E-C5AE-4584-B585-FD67BE1C3F29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1331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77978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Weighted Angular Prediction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486400"/>
          </a:xfrm>
        </p:spPr>
        <p:txBody>
          <a:bodyPr>
            <a:normAutofit lnSpcReduction="10000"/>
          </a:bodyPr>
          <a:lstStyle/>
          <a:p>
            <a:pPr marL="0" indent="0">
              <a:buFont typeface="Arial" charset="0"/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JVET angular predictor generation </a:t>
            </a:r>
          </a:p>
          <a:p>
            <a:pPr lvl="1"/>
            <a:r>
              <a:rPr lang="en-US" dirty="0" smtClean="0"/>
              <a:t>65 modes allowed in JVET</a:t>
            </a:r>
          </a:p>
          <a:p>
            <a:pPr lvl="1"/>
            <a:r>
              <a:rPr lang="en-US" dirty="0" smtClean="0"/>
              <a:t>Predictor from neighbor pixel on one side (either top of left)</a:t>
            </a:r>
          </a:p>
          <a:p>
            <a:pPr marL="0" indent="0">
              <a:buFont typeface="Arial" charset="0"/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Weighted angular prediction </a:t>
            </a:r>
          </a:p>
          <a:p>
            <a:pPr lvl="1"/>
            <a:r>
              <a:rPr lang="en-US" dirty="0" smtClean="0"/>
              <a:t>Aim to improve predictor accuracy</a:t>
            </a:r>
          </a:p>
          <a:p>
            <a:pPr lvl="1"/>
            <a:r>
              <a:rPr lang="en-US" dirty="0" smtClean="0"/>
              <a:t>Generate predictor using neighbor pixels on both sides (top and left)</a:t>
            </a:r>
          </a:p>
          <a:p>
            <a:pPr lvl="1"/>
            <a:r>
              <a:rPr lang="en-US" dirty="0" smtClean="0"/>
              <a:t>Modify mode 66 to use weighted angular prediction (no change to other modes)</a:t>
            </a:r>
          </a:p>
          <a:p>
            <a:pPr lvl="1"/>
            <a:r>
              <a:rPr lang="en-US" dirty="0" smtClean="0"/>
              <a:t>Each predictor pixel is determined by weighted average of corresponding top and left neighbors</a:t>
            </a:r>
          </a:p>
          <a:p>
            <a:pPr lvl="1"/>
            <a:endParaRPr lang="en-US" dirty="0" smtClean="0"/>
          </a:p>
          <a:p>
            <a:pPr marL="273050" lvl="1" indent="0" algn="ctr">
              <a:buNone/>
            </a:pPr>
            <a:r>
              <a:rPr lang="en-US" dirty="0"/>
              <a:t>P[</a:t>
            </a:r>
            <a:r>
              <a:rPr lang="en-US" dirty="0" err="1"/>
              <a:t>x,y</a:t>
            </a:r>
            <a:r>
              <a:rPr lang="en-US" dirty="0"/>
              <a:t>] = </a:t>
            </a:r>
            <a:r>
              <a:rPr lang="en-US" dirty="0" smtClean="0"/>
              <a:t>{(((</a:t>
            </a:r>
            <a:r>
              <a:rPr lang="en-US" dirty="0"/>
              <a:t>x+1)*</a:t>
            </a:r>
            <a:r>
              <a:rPr lang="en-US" dirty="0" smtClean="0"/>
              <a:t>R[x+y+2</a:t>
            </a:r>
            <a:r>
              <a:rPr lang="en-US" dirty="0"/>
              <a:t>,-1])) + ((y+1)*(</a:t>
            </a:r>
            <a:r>
              <a:rPr lang="en-US" dirty="0" smtClean="0"/>
              <a:t>R[-</a:t>
            </a:r>
            <a:r>
              <a:rPr lang="en-US" dirty="0"/>
              <a:t>1,x+y+2])) + (y+x+2)/</a:t>
            </a:r>
            <a:r>
              <a:rPr lang="en-US" dirty="0" smtClean="0"/>
              <a:t>2}/ </a:t>
            </a:r>
            <a:r>
              <a:rPr lang="en-US" dirty="0"/>
              <a:t>(y+x+2)) </a:t>
            </a:r>
            <a:endParaRPr lang="en-US" dirty="0" smtClean="0"/>
          </a:p>
          <a:p>
            <a:pPr marL="273050" lvl="1" indent="0">
              <a:buNone/>
            </a:pPr>
            <a:endParaRPr lang="en-US" dirty="0"/>
          </a:p>
          <a:p>
            <a:pPr lvl="1"/>
            <a:r>
              <a:rPr lang="en-US" dirty="0" smtClean="0"/>
              <a:t>Division operations can be replaced by shift operations (as in UW-Planar)</a:t>
            </a:r>
          </a:p>
          <a:p>
            <a:pPr lvl="1"/>
            <a:endParaRPr lang="en-US" dirty="0"/>
          </a:p>
          <a:p>
            <a:pPr marL="273050" lvl="1" indent="0" algn="ctr">
              <a:buNone/>
            </a:pPr>
            <a:r>
              <a:rPr lang="es-ES" dirty="0"/>
              <a:t>P[</a:t>
            </a:r>
            <a:r>
              <a:rPr lang="es-ES" dirty="0" err="1"/>
              <a:t>x,y</a:t>
            </a:r>
            <a:r>
              <a:rPr lang="es-ES" dirty="0"/>
              <a:t>] = (((</a:t>
            </a:r>
            <a:r>
              <a:rPr lang="es-ES" dirty="0" err="1"/>
              <a:t>horWeight</a:t>
            </a:r>
            <a:r>
              <a:rPr lang="es-ES" dirty="0"/>
              <a:t>*</a:t>
            </a:r>
            <a:r>
              <a:rPr lang="es-ES" dirty="0" err="1"/>
              <a:t>Recon</a:t>
            </a:r>
            <a:r>
              <a:rPr lang="es-ES" dirty="0"/>
              <a:t>[x+y+2,-1]) + (</a:t>
            </a:r>
            <a:r>
              <a:rPr lang="es-ES" dirty="0" err="1"/>
              <a:t>verWeight</a:t>
            </a:r>
            <a:r>
              <a:rPr lang="es-ES" dirty="0"/>
              <a:t>*</a:t>
            </a:r>
            <a:r>
              <a:rPr lang="es-ES" dirty="0" err="1"/>
              <a:t>Recon</a:t>
            </a:r>
            <a:r>
              <a:rPr lang="es-ES" dirty="0"/>
              <a:t>[-1,x+y+2]) + (y+x+2)/2) &gt;&gt; </a:t>
            </a:r>
            <a:r>
              <a:rPr lang="es-ES" dirty="0" err="1"/>
              <a:t>ShiftDenom</a:t>
            </a:r>
            <a:r>
              <a:rPr lang="es-ES" dirty="0"/>
              <a:t>)</a:t>
            </a:r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marL="730250" lvl="1" indent="-457200">
              <a:buFont typeface="+mj-lt"/>
              <a:buAutoNum type="arabicPeriod"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648B399-EC67-46E7-812F-B7C5A2D36904}" type="datetime1">
              <a:rPr lang="en-US" smtClean="0"/>
              <a:pPr>
                <a:defRPr/>
              </a:pPr>
              <a:t>7/14/2017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373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 66 Modifications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 JVET				Weighted Angular Prediction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F2621D-D8DE-42FC-9CBC-98273B851DCF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JVET-E0068 UW-Planar and Constrained PDPC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66800" y="2438400"/>
            <a:ext cx="18288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66800" y="2211388"/>
            <a:ext cx="228600" cy="228600"/>
          </a:xfrm>
          <a:prstGeom prst="rect">
            <a:avLst/>
          </a:prstGeom>
          <a:solidFill>
            <a:srgbClr val="CC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99754" y="2209800"/>
            <a:ext cx="228600" cy="228600"/>
          </a:xfrm>
          <a:prstGeom prst="rect">
            <a:avLst/>
          </a:prstGeom>
          <a:solidFill>
            <a:srgbClr val="FF99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8354" y="2208212"/>
            <a:ext cx="228600" cy="228600"/>
          </a:xfrm>
          <a:prstGeom prst="rect">
            <a:avLst/>
          </a:prstGeom>
          <a:solidFill>
            <a:srgbClr val="FF99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61308" y="2208212"/>
            <a:ext cx="228600" cy="228600"/>
          </a:xfrm>
          <a:prstGeom prst="rect">
            <a:avLst/>
          </a:prstGeom>
          <a:solidFill>
            <a:srgbClr val="FF99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989908" y="2208212"/>
            <a:ext cx="228600" cy="228600"/>
          </a:xfrm>
          <a:prstGeom prst="rect">
            <a:avLst/>
          </a:prstGeom>
          <a:solidFill>
            <a:srgbClr val="FF99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14154" y="2208212"/>
            <a:ext cx="228600" cy="228600"/>
          </a:xfrm>
          <a:prstGeom prst="rect">
            <a:avLst/>
          </a:prstGeom>
          <a:solidFill>
            <a:srgbClr val="FF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42754" y="2208212"/>
            <a:ext cx="228600" cy="228600"/>
          </a:xfrm>
          <a:prstGeom prst="rect">
            <a:avLst/>
          </a:prstGeom>
          <a:solidFill>
            <a:srgbClr val="CC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664823" y="2208212"/>
            <a:ext cx="228600" cy="228600"/>
          </a:xfrm>
          <a:prstGeom prst="rect">
            <a:avLst/>
          </a:prstGeom>
          <a:solidFill>
            <a:srgbClr val="99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99954" y="2208212"/>
            <a:ext cx="228600" cy="228600"/>
          </a:xfrm>
          <a:prstGeom prst="rect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135085" y="2208212"/>
            <a:ext cx="228600" cy="228600"/>
          </a:xfrm>
          <a:prstGeom prst="rect">
            <a:avLst/>
          </a:prstGeom>
          <a:solidFill>
            <a:srgbClr val="6666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91200" y="2438400"/>
            <a:ext cx="18288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791200" y="2211388"/>
            <a:ext cx="228600" cy="228600"/>
          </a:xfrm>
          <a:prstGeom prst="rect">
            <a:avLst/>
          </a:prstGeom>
          <a:solidFill>
            <a:srgbClr val="CC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24154" y="2209800"/>
            <a:ext cx="228600" cy="228600"/>
          </a:xfrm>
          <a:prstGeom prst="rect">
            <a:avLst/>
          </a:prstGeom>
          <a:solidFill>
            <a:srgbClr val="FF99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252754" y="2208212"/>
            <a:ext cx="228600" cy="228600"/>
          </a:xfrm>
          <a:prstGeom prst="rect">
            <a:avLst/>
          </a:prstGeom>
          <a:solidFill>
            <a:srgbClr val="FF99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485708" y="2208212"/>
            <a:ext cx="228600" cy="228600"/>
          </a:xfrm>
          <a:prstGeom prst="rect">
            <a:avLst/>
          </a:prstGeom>
          <a:solidFill>
            <a:srgbClr val="FF99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714308" y="2208212"/>
            <a:ext cx="228600" cy="228600"/>
          </a:xfrm>
          <a:prstGeom prst="rect">
            <a:avLst/>
          </a:prstGeom>
          <a:solidFill>
            <a:srgbClr val="FF99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938554" y="2208212"/>
            <a:ext cx="228600" cy="228600"/>
          </a:xfrm>
          <a:prstGeom prst="rect">
            <a:avLst/>
          </a:prstGeom>
          <a:solidFill>
            <a:srgbClr val="FF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167154" y="2208212"/>
            <a:ext cx="228600" cy="228600"/>
          </a:xfrm>
          <a:prstGeom prst="rect">
            <a:avLst/>
          </a:prstGeom>
          <a:solidFill>
            <a:srgbClr val="CC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389223" y="2208212"/>
            <a:ext cx="228600" cy="228600"/>
          </a:xfrm>
          <a:prstGeom prst="rect">
            <a:avLst/>
          </a:prstGeom>
          <a:solidFill>
            <a:srgbClr val="99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624354" y="2208212"/>
            <a:ext cx="228600" cy="228600"/>
          </a:xfrm>
          <a:prstGeom prst="rect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59485" y="2208212"/>
            <a:ext cx="228600" cy="228600"/>
          </a:xfrm>
          <a:prstGeom prst="rect">
            <a:avLst/>
          </a:prstGeom>
          <a:solidFill>
            <a:srgbClr val="6666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558247" y="2436812"/>
            <a:ext cx="228600" cy="228600"/>
          </a:xfrm>
          <a:prstGeom prst="rect">
            <a:avLst/>
          </a:prstGeom>
          <a:solidFill>
            <a:srgbClr val="99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558247" y="2662236"/>
            <a:ext cx="228600" cy="228600"/>
          </a:xfrm>
          <a:prstGeom prst="rect">
            <a:avLst/>
          </a:prstGeom>
          <a:solidFill>
            <a:srgbClr val="99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558247" y="2890836"/>
            <a:ext cx="228600" cy="228600"/>
          </a:xfrm>
          <a:prstGeom prst="rect">
            <a:avLst/>
          </a:prstGeom>
          <a:solidFill>
            <a:srgbClr val="99FF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558247" y="3116260"/>
            <a:ext cx="228600" cy="228600"/>
          </a:xfrm>
          <a:prstGeom prst="rect">
            <a:avLst/>
          </a:prstGeom>
          <a:solidFill>
            <a:srgbClr val="99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558247" y="3344860"/>
            <a:ext cx="228600" cy="228600"/>
          </a:xfrm>
          <a:prstGeom prst="rect">
            <a:avLst/>
          </a:prstGeom>
          <a:solidFill>
            <a:srgbClr val="99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558246" y="3577430"/>
            <a:ext cx="228600" cy="228600"/>
          </a:xfrm>
          <a:prstGeom prst="rect">
            <a:avLst/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558246" y="3806030"/>
            <a:ext cx="228600" cy="228600"/>
          </a:xfrm>
          <a:prstGeom prst="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558246" y="4034630"/>
            <a:ext cx="228600" cy="228600"/>
          </a:xfrm>
          <a:prstGeom prst="rect">
            <a:avLst/>
          </a:prstGeom>
          <a:solidFill>
            <a:srgbClr val="00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558246" y="4263230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556388" y="4496594"/>
            <a:ext cx="228600" cy="228600"/>
          </a:xfrm>
          <a:prstGeom prst="rect">
            <a:avLst/>
          </a:prstGeom>
          <a:solidFill>
            <a:srgbClr val="00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304834" y="3344860"/>
            <a:ext cx="228600" cy="228600"/>
          </a:xfrm>
          <a:prstGeom prst="rect">
            <a:avLst/>
          </a:prstGeom>
          <a:solidFill>
            <a:srgbClr val="FF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024154" y="3344860"/>
            <a:ext cx="228600" cy="228600"/>
          </a:xfrm>
          <a:prstGeom prst="rect">
            <a:avLst/>
          </a:prstGeom>
          <a:solidFill>
            <a:srgbClr val="CC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1528354" y="2322512"/>
            <a:ext cx="800100" cy="1022348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6252754" y="2322512"/>
            <a:ext cx="800100" cy="1022348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5670688" y="3576636"/>
            <a:ext cx="349112" cy="357901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851536" y="2436812"/>
            <a:ext cx="228600" cy="228600"/>
          </a:xfrm>
          <a:prstGeom prst="rect">
            <a:avLst/>
          </a:prstGeom>
          <a:solidFill>
            <a:srgbClr val="99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51536" y="2662236"/>
            <a:ext cx="228600" cy="228600"/>
          </a:xfrm>
          <a:prstGeom prst="rect">
            <a:avLst/>
          </a:prstGeom>
          <a:solidFill>
            <a:srgbClr val="99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851536" y="2890836"/>
            <a:ext cx="228600" cy="228600"/>
          </a:xfrm>
          <a:prstGeom prst="rect">
            <a:avLst/>
          </a:prstGeom>
          <a:solidFill>
            <a:srgbClr val="99FF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51536" y="3116260"/>
            <a:ext cx="228600" cy="228600"/>
          </a:xfrm>
          <a:prstGeom prst="rect">
            <a:avLst/>
          </a:prstGeom>
          <a:solidFill>
            <a:srgbClr val="99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51536" y="3344860"/>
            <a:ext cx="228600" cy="228600"/>
          </a:xfrm>
          <a:prstGeom prst="rect">
            <a:avLst/>
          </a:prstGeom>
          <a:solidFill>
            <a:srgbClr val="99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851535" y="3577430"/>
            <a:ext cx="228600" cy="228600"/>
          </a:xfrm>
          <a:prstGeom prst="rect">
            <a:avLst/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851535" y="3806030"/>
            <a:ext cx="228600" cy="228600"/>
          </a:xfrm>
          <a:prstGeom prst="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851535" y="4034630"/>
            <a:ext cx="228600" cy="228600"/>
          </a:xfrm>
          <a:prstGeom prst="rect">
            <a:avLst/>
          </a:prstGeom>
          <a:solidFill>
            <a:srgbClr val="00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851535" y="4263230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49677" y="4496594"/>
            <a:ext cx="228600" cy="228600"/>
          </a:xfrm>
          <a:prstGeom prst="rect">
            <a:avLst/>
          </a:prstGeom>
          <a:solidFill>
            <a:srgbClr val="00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300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Setting 1 Comparison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HM-16.6-JEM-6.0-EE1-Test1-2and10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 smtClean="0"/>
              <a:t>Disable PDPC, MOD_PDPC, ARSS</a:t>
            </a:r>
            <a:endParaRPr lang="en-US" dirty="0"/>
          </a:p>
          <a:p>
            <a:pPr lvl="1"/>
            <a:r>
              <a:rPr lang="en-US" dirty="0"/>
              <a:t>Set EE1_TEST1, EE1_TEST2, EE1_TEST2_1, EE1_TEST10, EE1_TEST10_1, COM16_C1046_PDPC_INTRA, and </a:t>
            </a:r>
            <a:r>
              <a:rPr lang="en-US" dirty="0" smtClean="0"/>
              <a:t>COM16_C983_RSAF macros to 0</a:t>
            </a:r>
          </a:p>
          <a:p>
            <a:pPr lvl="1"/>
            <a:endParaRPr lang="en-US" dirty="0" smtClean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37009"/>
              </p:ext>
            </p:extLst>
          </p:nvPr>
        </p:nvGraphicFramePr>
        <p:xfrm>
          <a:off x="228602" y="2514600"/>
          <a:ext cx="8710610" cy="284416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EE1 Test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0.61%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0.51%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0.53%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54%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-0.50%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0.42%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-0.43%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4733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HM-16.6-JEM-6.0-EE1-Test1-2and10</a:t>
            </a:r>
          </a:p>
          <a:p>
            <a:pPr lvl="1"/>
            <a:r>
              <a:rPr lang="en-US" dirty="0" smtClean="0"/>
              <a:t>Disable </a:t>
            </a:r>
            <a:r>
              <a:rPr lang="en-US" dirty="0"/>
              <a:t>PDPC, MOD_PDPC</a:t>
            </a:r>
          </a:p>
          <a:p>
            <a:pPr lvl="1"/>
            <a:r>
              <a:rPr lang="en-US" dirty="0"/>
              <a:t>Set EE1_TEST1, EE1_TEST2, EE1_TEST2_1, EE1_TEST10, EE1_TEST10_1, </a:t>
            </a:r>
            <a:r>
              <a:rPr lang="en-US" dirty="0" smtClean="0"/>
              <a:t>and COM16_C1046_PDPC_INTRA macros </a:t>
            </a:r>
            <a:r>
              <a:rPr lang="en-US" dirty="0"/>
              <a:t>to 0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408366"/>
              </p:ext>
            </p:extLst>
          </p:nvPr>
        </p:nvGraphicFramePr>
        <p:xfrm>
          <a:off x="228602" y="2514600"/>
          <a:ext cx="8710610" cy="298132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8956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JEM 6.0 no PDPC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0.11%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0.07%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-0.06%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83%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-0.61%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-0.50%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-0.53%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0813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HM-16.6-JEM-6.0-EE1-Test3-7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 smtClean="0"/>
              <a:t>Enable MOD_PDPC, disable ARSS</a:t>
            </a:r>
            <a:endParaRPr lang="en-US" dirty="0"/>
          </a:p>
          <a:p>
            <a:pPr lvl="1"/>
            <a:r>
              <a:rPr lang="en-US" dirty="0"/>
              <a:t>Set </a:t>
            </a:r>
            <a:r>
              <a:rPr lang="en-US" dirty="0" smtClean="0"/>
              <a:t>EE1_TEST3 macro </a:t>
            </a:r>
            <a:r>
              <a:rPr lang="en-US" dirty="0"/>
              <a:t>to </a:t>
            </a:r>
            <a:r>
              <a:rPr lang="en-US" dirty="0" smtClean="0"/>
              <a:t>1</a:t>
            </a:r>
          </a:p>
          <a:p>
            <a:pPr lvl="1"/>
            <a:r>
              <a:rPr lang="en-US" dirty="0" smtClean="0"/>
              <a:t>Modify to use PDPC with UWP, no boundary filter and no PDPC combination for W66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176983"/>
              </p:ext>
            </p:extLst>
          </p:nvPr>
        </p:nvGraphicFramePr>
        <p:xfrm>
          <a:off x="228602" y="2590800"/>
          <a:ext cx="8710610" cy="277558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EE1 Test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-0.27%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0.16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78%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-0.11%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-0.12%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2318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HM-16.6-JEM-6.0-EE1-Test1-2and10</a:t>
            </a:r>
          </a:p>
          <a:p>
            <a:pPr lvl="1"/>
            <a:r>
              <a:rPr lang="en-US" dirty="0" smtClean="0"/>
              <a:t>Enable </a:t>
            </a:r>
            <a:r>
              <a:rPr lang="en-US" dirty="0"/>
              <a:t>PDPC, </a:t>
            </a:r>
            <a:r>
              <a:rPr lang="en-US" dirty="0" smtClean="0"/>
              <a:t>ARSS</a:t>
            </a:r>
            <a:endParaRPr lang="en-US" dirty="0"/>
          </a:p>
          <a:p>
            <a:pPr lvl="1"/>
            <a:r>
              <a:rPr lang="en-US" dirty="0"/>
              <a:t>Set EE1_TEST1, EE1_TEST2, EE1_TEST2_1, EE1_TEST10, </a:t>
            </a:r>
            <a:r>
              <a:rPr lang="en-US" dirty="0" smtClean="0"/>
              <a:t>EE1_TEST10_1 macros </a:t>
            </a:r>
            <a:r>
              <a:rPr lang="en-US" dirty="0"/>
              <a:t>to 0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979731"/>
              </p:ext>
            </p:extLst>
          </p:nvPr>
        </p:nvGraphicFramePr>
        <p:xfrm>
          <a:off x="228602" y="2514604"/>
          <a:ext cx="4936485" cy="2842541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9712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-0.23%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-0.16%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1755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EE1 Test 7 vs Setting 5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BCB039-DFA6-479D-9545-BCB85D13A8A8}" type="datetime1">
              <a:rPr lang="en-US" smtClean="0"/>
              <a:t>7/14/2017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JVET-E0068 UW-Planar and Constrained PDPC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4F1867-D5B5-4F24-AAAD-74C90EE75DF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01061"/>
              </p:ext>
            </p:extLst>
          </p:nvPr>
        </p:nvGraphicFramePr>
        <p:xfrm>
          <a:off x="1524000" y="1397000"/>
          <a:ext cx="6096000" cy="3474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6534827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8105976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1892663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EE1</a:t>
                      </a:r>
                      <a:r>
                        <a:rPr lang="en-US" baseline="0" dirty="0" smtClean="0"/>
                        <a:t> Test 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Setting 5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222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Code base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HM-16.6-JEM-6.0-EE1-Test3-7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3101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Planar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JEM Planar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UWP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9552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PDPC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 only for Planar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 only for UWP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335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PDPC</a:t>
                      </a:r>
                      <a:r>
                        <a:rPr lang="en-US" baseline="0" dirty="0" smtClean="0"/>
                        <a:t> flag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Not sent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13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Mode</a:t>
                      </a:r>
                      <a:r>
                        <a:rPr lang="en-US" baseline="0" dirty="0" smtClean="0"/>
                        <a:t> 66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JEM Angular</a:t>
                      </a:r>
                      <a:r>
                        <a:rPr lang="en-US" baseline="0" dirty="0" smtClean="0"/>
                        <a:t> 66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W66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3861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Boundary filter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Off</a:t>
                      </a:r>
                      <a:r>
                        <a:rPr lang="en-US" baseline="0" dirty="0" smtClean="0"/>
                        <a:t> for W66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406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BD-rate vs JEM-6.0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+0.47%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+0.34%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708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Encoding 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2308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62041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RIS_TEMPLATE" val="12/5/2014 3:26:38 PM"/>
</p:tagLst>
</file>

<file path=ppt/theme/theme1.xml><?xml version="1.0" encoding="utf-8"?>
<a:theme xmlns:a="http://schemas.openxmlformats.org/drawingml/2006/main" name="Blank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  <a:extLst>
    <a:ext uri="{05A4C25C-085E-4340-85A3-A5531E510DB2}">
      <thm15:themeFamily xmlns:thm15="http://schemas.microsoft.com/office/thememl/2012/main" name="ARRIS_4x3_2015.potx" id="{197D7E15-AD25-42FF-9C87-7DF25FD2B757}" vid="{54B1E2FA-2F78-40B3-AEE8-E961DD0DF237}"/>
    </a:ext>
  </a:extLst>
</a:theme>
</file>

<file path=ppt/theme/theme2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ppt/theme/theme3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31171</TotalTime>
  <Words>1931</Words>
  <Application>Microsoft Office PowerPoint</Application>
  <PresentationFormat>On-screen Show (4:3)</PresentationFormat>
  <Paragraphs>695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Blank</vt:lpstr>
      <vt:lpstr>Comparisons between UWP, W66 and Planar, Angular mode 66 under the same coding conditions (JVET-G0081)  K. Panusopone, S. Hong, Y. Yu, and L. Wang</vt:lpstr>
      <vt:lpstr>Unequal Weight Planar (UW-Planar)</vt:lpstr>
      <vt:lpstr>Weighted Angular Prediction</vt:lpstr>
      <vt:lpstr>Mode 66 Modifications</vt:lpstr>
      <vt:lpstr>Setting 1 Comparison</vt:lpstr>
      <vt:lpstr>Setting 2 Comparison</vt:lpstr>
      <vt:lpstr>Setting 3 Comparison</vt:lpstr>
      <vt:lpstr>Setting 4 Comparison</vt:lpstr>
      <vt:lpstr>EE1 Test 7 vs Setting 5</vt:lpstr>
      <vt:lpstr>Setting 5 Comparison</vt:lpstr>
      <vt:lpstr>Results from 5 Settings</vt:lpstr>
      <vt:lpstr>JVET Intra Prediction</vt:lpstr>
      <vt:lpstr>UWP, W66 Role in Intra Prediction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BlueRidge Codebase Overview</dc:title>
  <dc:creator>Monaco, Joe</dc:creator>
  <cp:lastModifiedBy>Panusopone, Krit</cp:lastModifiedBy>
  <cp:revision>574</cp:revision>
  <dcterms:created xsi:type="dcterms:W3CDTF">2015-08-23T13:04:10Z</dcterms:created>
  <dcterms:modified xsi:type="dcterms:W3CDTF">2017-07-14T13:02:14Z</dcterms:modified>
</cp:coreProperties>
</file>