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73" r:id="rId6"/>
    <p:sldId id="275" r:id="rId7"/>
    <p:sldId id="276" r:id="rId8"/>
    <p:sldId id="267" r:id="rId9"/>
    <p:sldId id="274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5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6177" y="4962982"/>
            <a:ext cx="9878291" cy="1655762"/>
          </a:xfrm>
        </p:spPr>
        <p:txBody>
          <a:bodyPr/>
          <a:lstStyle/>
          <a:p>
            <a:r>
              <a:rPr lang="en-US" dirty="0"/>
              <a:t>Geert Van der Auwera, Muhammed Coban, Marta Karczewicz (Qualcomm)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83323" y="1899651"/>
            <a:ext cx="9144000" cy="143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4400" b="1" dirty="0"/>
              <a:t>AHG8: ACP with padding for 360-degree video (JVET-G0071)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902566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10751288" cy="4017034"/>
          </a:xfrm>
        </p:spPr>
        <p:txBody>
          <a:bodyPr>
            <a:normAutofit/>
          </a:bodyPr>
          <a:lstStyle/>
          <a:p>
            <a:r>
              <a:rPr lang="en-CA" sz="2400" dirty="0">
                <a:latin typeface="+mj-lt"/>
              </a:rPr>
              <a:t>Padded ACP was proposed</a:t>
            </a:r>
          </a:p>
          <a:p>
            <a:r>
              <a:rPr lang="en-CA" sz="2400" dirty="0">
                <a:latin typeface="+mj-lt"/>
              </a:rPr>
              <a:t>Reported coding gain is 10.7% (e2e WS-PSNR) compared with ERP for RA conditions</a:t>
            </a:r>
          </a:p>
          <a:p>
            <a:r>
              <a:rPr lang="en-CA" sz="2400" dirty="0">
                <a:latin typeface="+mj-lt"/>
              </a:rPr>
              <a:t>Seam artifacts in rendered viewports are adequately reduced</a:t>
            </a:r>
          </a:p>
          <a:p>
            <a:r>
              <a:rPr lang="en-CA" sz="2400" dirty="0">
                <a:latin typeface="+mj-lt"/>
              </a:rPr>
              <a:t>Request to include padded ACP into the next version of 360Lib for further exploration of 360-degree video coding</a:t>
            </a:r>
            <a:endParaRPr lang="en-US" sz="2400" dirty="0">
              <a:latin typeface="+mj-lt"/>
            </a:endParaRPr>
          </a:p>
          <a:p>
            <a:endParaRPr lang="en-CA" sz="2400" dirty="0">
              <a:latin typeface="+mj-lt"/>
            </a:endParaRPr>
          </a:p>
          <a:p>
            <a:endParaRPr lang="en-CA" sz="2400" dirty="0">
              <a:latin typeface="+mj-lt"/>
            </a:endParaRPr>
          </a:p>
          <a:p>
            <a:endParaRPr lang="en-CA" sz="2400" dirty="0">
              <a:latin typeface="+mj-lt"/>
            </a:endParaRPr>
          </a:p>
          <a:p>
            <a:endParaRPr lang="en-CA" sz="2400" dirty="0">
              <a:latin typeface="+mj-lt"/>
            </a:endParaRPr>
          </a:p>
          <a:p>
            <a:endParaRPr lang="en-CA" sz="2400" dirty="0">
              <a:latin typeface="+mj-lt"/>
            </a:endParaRPr>
          </a:p>
          <a:p>
            <a:endParaRPr lang="en-CA" sz="2400" dirty="0">
              <a:latin typeface="+mj-lt"/>
            </a:endParaRPr>
          </a:p>
          <a:p>
            <a:endParaRPr lang="en-CA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08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8088"/>
            <a:ext cx="10515600" cy="902566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10515600" cy="5157066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+mj-lt"/>
              </a:rPr>
              <a:t>Adjusted </a:t>
            </a:r>
            <a:r>
              <a:rPr lang="en-US" sz="2400" dirty="0" err="1">
                <a:latin typeface="+mj-lt"/>
              </a:rPr>
              <a:t>cubemap</a:t>
            </a:r>
            <a:r>
              <a:rPr lang="en-US" sz="2400" dirty="0">
                <a:latin typeface="+mj-lt"/>
              </a:rPr>
              <a:t> projection (ACP)</a:t>
            </a:r>
          </a:p>
          <a:p>
            <a:pPr lvl="1"/>
            <a:r>
              <a:rPr lang="en-US" sz="2000" dirty="0">
                <a:latin typeface="+mj-lt"/>
              </a:rPr>
              <a:t>Target is uniform sphere sampling with limited texture deformation</a:t>
            </a:r>
          </a:p>
          <a:p>
            <a:pPr lvl="1"/>
            <a:r>
              <a:rPr lang="en-US" sz="2000" dirty="0">
                <a:latin typeface="+mj-lt"/>
              </a:rPr>
              <a:t>Simple packing (3x2 same as CMP packing schemes)</a:t>
            </a:r>
          </a:p>
          <a:p>
            <a:pPr lvl="1"/>
            <a:r>
              <a:rPr lang="en-US" sz="2000" dirty="0">
                <a:latin typeface="+mj-lt"/>
              </a:rPr>
              <a:t>Perturbed </a:t>
            </a:r>
            <a:r>
              <a:rPr lang="en-US" sz="2000" dirty="0" err="1">
                <a:latin typeface="+mj-lt"/>
              </a:rPr>
              <a:t>cubemap</a:t>
            </a:r>
            <a:r>
              <a:rPr lang="en-US" sz="2000" dirty="0">
                <a:latin typeface="+mj-lt"/>
              </a:rPr>
              <a:t> lookup vector</a:t>
            </a:r>
          </a:p>
          <a:p>
            <a:pPr lvl="1"/>
            <a:endParaRPr lang="en-US" dirty="0">
              <a:latin typeface="+mj-lt"/>
            </a:endParaRPr>
          </a:p>
          <a:p>
            <a:r>
              <a:rPr lang="en-US" sz="2400" dirty="0">
                <a:latin typeface="+mj-lt"/>
              </a:rPr>
              <a:t>Adjustment functions</a:t>
            </a:r>
          </a:p>
          <a:p>
            <a:pPr lvl="1"/>
            <a:r>
              <a:rPr lang="en-CA" sz="2000" dirty="0">
                <a:latin typeface="+mj-lt"/>
              </a:rPr>
              <a:t>Approximate uniform sphere sampling by adjustment functions</a:t>
            </a:r>
          </a:p>
          <a:p>
            <a:pPr lvl="1"/>
            <a:r>
              <a:rPr lang="en-CA" sz="2000" dirty="0">
                <a:latin typeface="+mj-lt"/>
              </a:rPr>
              <a:t>Forward (2D-to-3D) conversion adjustment function</a:t>
            </a:r>
          </a:p>
          <a:p>
            <a:pPr lvl="1"/>
            <a:endParaRPr lang="en-CA" sz="2000" dirty="0">
              <a:latin typeface="+mj-lt"/>
            </a:endParaRPr>
          </a:p>
          <a:p>
            <a:pPr lvl="1"/>
            <a:endParaRPr lang="en-CA" sz="2000" dirty="0">
              <a:latin typeface="+mj-lt"/>
            </a:endParaRPr>
          </a:p>
          <a:p>
            <a:pPr lvl="1"/>
            <a:r>
              <a:rPr lang="en-CA" sz="2000" dirty="0">
                <a:latin typeface="+mj-lt"/>
              </a:rPr>
              <a:t>Inverse (3D-to-2D) conversion adjustment function</a:t>
            </a:r>
          </a:p>
          <a:p>
            <a:pPr lvl="1"/>
            <a:endParaRPr lang="en-CA" sz="2000" dirty="0">
              <a:latin typeface="+mj-lt"/>
            </a:endParaRPr>
          </a:p>
          <a:p>
            <a:pPr lvl="1"/>
            <a:endParaRPr lang="en-CA" sz="20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pPr lvl="1"/>
            <a:endParaRPr lang="en-US" sz="1600" dirty="0">
              <a:latin typeface="+mj-lt"/>
            </a:endParaRPr>
          </a:p>
          <a:p>
            <a:pPr marL="457200" lvl="1" indent="0">
              <a:buNone/>
            </a:pPr>
            <a:endParaRPr lang="en-US" sz="16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8494911"/>
                  </p:ext>
                </p:extLst>
              </p:nvPr>
            </p:nvGraphicFramePr>
            <p:xfrm>
              <a:off x="0" y="4019619"/>
              <a:ext cx="6552565" cy="66738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55256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79375">
                    <a:tc>
                      <a:txBody>
                        <a:bodyPr/>
                        <a:lstStyle/>
                        <a:p>
                          <a:pPr marL="164592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f</m:t>
                                </m:r>
                                <m: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x</m:t>
                                </m:r>
                                <m: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𝑠𝑔𝑛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0.34−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0.34</m:t>
                                            </m:r>
                                          </m:e>
                                          <m:sup>
                                            <m: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−0.09</m:t>
                                        </m:r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</m:d>
                                      </m:e>
                                    </m:rad>
                                  </m:num>
                                  <m:den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0.18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8494911"/>
                  </p:ext>
                </p:extLst>
              </p:nvPr>
            </p:nvGraphicFramePr>
            <p:xfrm>
              <a:off x="0" y="4019619"/>
              <a:ext cx="6552565" cy="66738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55256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66738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2"/>
                          <a:stretch>
                            <a:fillRect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561532" y="5012674"/>
                <a:ext cx="407047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smtClean="0"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000" i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000" i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𝑠𝑔𝑛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a:rPr lang="en-US" sz="2000" b="0" i="0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000" i="0">
                          <a:latin typeface="Cambria Math" panose="02040503050406030204" pitchFamily="18" charset="0"/>
                        </a:rPr>
                        <m:t>−0.36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0">
                          <a:latin typeface="Cambria Math" panose="02040503050406030204" pitchFamily="18" charset="0"/>
                        </a:rPr>
                        <m:t>+1.36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1532" y="5012674"/>
                <a:ext cx="4070473" cy="400110"/>
              </a:xfrm>
              <a:prstGeom prst="rect">
                <a:avLst/>
              </a:prstGeom>
              <a:blipFill>
                <a:blip r:embed="rId3"/>
                <a:stretch>
                  <a:fillRect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125" y="2674442"/>
            <a:ext cx="6975765" cy="40251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041"/>
            <a:ext cx="10515600" cy="788266"/>
          </a:xfrm>
        </p:spPr>
        <p:txBody>
          <a:bodyPr/>
          <a:lstStyle/>
          <a:p>
            <a:r>
              <a:rPr lang="en-US" dirty="0"/>
              <a:t>ACP vs. CMP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1052"/>
            <a:ext cx="10515600" cy="5364884"/>
          </a:xfrm>
        </p:spPr>
        <p:txBody>
          <a:bodyPr/>
          <a:lstStyle/>
          <a:p>
            <a:r>
              <a:rPr lang="en-US" sz="2400" dirty="0">
                <a:latin typeface="+mj-lt"/>
              </a:rPr>
              <a:t>Example 3x2 packing</a:t>
            </a:r>
          </a:p>
          <a:p>
            <a:pPr marL="0" indent="0">
              <a:buNone/>
            </a:pPr>
            <a:endParaRPr lang="en-US" sz="2400" dirty="0">
              <a:latin typeface="+mj-lt"/>
            </a:endParaRPr>
          </a:p>
          <a:p>
            <a:pPr marL="0" indent="0">
              <a:buNone/>
            </a:pPr>
            <a:endParaRPr lang="en-US" sz="20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791" y="1756262"/>
            <a:ext cx="4306200" cy="2859716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706" y="1756261"/>
            <a:ext cx="4314326" cy="28597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61846" y="4634259"/>
            <a:ext cx="132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CMP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08515" y="4615978"/>
            <a:ext cx="132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ACP</a:t>
            </a:r>
          </a:p>
        </p:txBody>
      </p:sp>
    </p:spTree>
    <p:extLst>
      <p:ext uri="{BB962C8B-B14F-4D97-AF65-F5344CB8AC3E}">
        <p14:creationId xmlns:p14="http://schemas.microsoft.com/office/powerpoint/2010/main" val="1675129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041"/>
            <a:ext cx="10515600" cy="788266"/>
          </a:xfrm>
        </p:spPr>
        <p:txBody>
          <a:bodyPr/>
          <a:lstStyle/>
          <a:p>
            <a:r>
              <a:rPr lang="en-US" dirty="0"/>
              <a:t>ACP Seam Artifacts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1052"/>
            <a:ext cx="6239256" cy="5364884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+mj-lt"/>
              </a:rPr>
              <a:t>ACP 3x2 packing has continuous and discontinuous boundaries</a:t>
            </a:r>
          </a:p>
          <a:p>
            <a:r>
              <a:rPr lang="en-US" sz="2400" dirty="0">
                <a:latin typeface="+mj-lt"/>
              </a:rPr>
              <a:t>Influenced by motion intensity, in-loop filtering</a:t>
            </a:r>
          </a:p>
          <a:p>
            <a:r>
              <a:rPr lang="en-US" sz="2400" dirty="0">
                <a:latin typeface="+mj-lt"/>
              </a:rPr>
              <a:t>Examples of viewports:</a:t>
            </a:r>
          </a:p>
          <a:p>
            <a:endParaRPr lang="en-US" sz="2400" dirty="0">
              <a:latin typeface="+mj-lt"/>
            </a:endParaRPr>
          </a:p>
          <a:p>
            <a:pPr marL="0" indent="0">
              <a:buNone/>
            </a:pPr>
            <a:endParaRPr lang="en-US" sz="2400" dirty="0">
              <a:latin typeface="+mj-lt"/>
            </a:endParaRPr>
          </a:p>
          <a:p>
            <a:pPr marL="0" indent="0">
              <a:buNone/>
            </a:pPr>
            <a:endParaRPr lang="en-US" sz="20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644" y="2903083"/>
            <a:ext cx="2532563" cy="1707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645" y="4790392"/>
            <a:ext cx="2532562" cy="16812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092955" y="3572252"/>
            <a:ext cx="2283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Viewport1 (-135°, 35°)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92955" y="5355057"/>
            <a:ext cx="2166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Viewport2 (45°, -35°)</a:t>
            </a:r>
          </a:p>
        </p:txBody>
      </p:sp>
      <p:pic>
        <p:nvPicPr>
          <p:cNvPr id="13" name="Picture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327" y="543658"/>
            <a:ext cx="2787650" cy="261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327" y="3663942"/>
            <a:ext cx="2782570" cy="255378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7303377" y="543658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Motion</a:t>
            </a:r>
          </a:p>
          <a:p>
            <a:r>
              <a:rPr lang="en-US" dirty="0">
                <a:latin typeface="+mj-lt"/>
              </a:rPr>
              <a:t>seam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20204" y="3663942"/>
            <a:ext cx="950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Filtering</a:t>
            </a:r>
          </a:p>
          <a:p>
            <a:r>
              <a:rPr lang="en-US" dirty="0">
                <a:latin typeface="+mj-lt"/>
              </a:rPr>
              <a:t>seam</a:t>
            </a:r>
          </a:p>
        </p:txBody>
      </p:sp>
    </p:spTree>
    <p:extLst>
      <p:ext uri="{BB962C8B-B14F-4D97-AF65-F5344CB8AC3E}">
        <p14:creationId xmlns:p14="http://schemas.microsoft.com/office/powerpoint/2010/main" val="198103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041"/>
            <a:ext cx="10515600" cy="788266"/>
          </a:xfrm>
        </p:spPr>
        <p:txBody>
          <a:bodyPr/>
          <a:lstStyle/>
          <a:p>
            <a:r>
              <a:rPr lang="en-US" dirty="0"/>
              <a:t>ACP Padding 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1052"/>
            <a:ext cx="10088880" cy="5364884"/>
          </a:xfrm>
        </p:spPr>
        <p:txBody>
          <a:bodyPr/>
          <a:lstStyle/>
          <a:p>
            <a:r>
              <a:rPr lang="en-US" sz="2400" dirty="0">
                <a:latin typeface="+mj-lt"/>
              </a:rPr>
              <a:t>Top and bottom picture halves are padded; coding size is unchanged (CTC)</a:t>
            </a:r>
          </a:p>
          <a:p>
            <a:r>
              <a:rPr lang="en-US" sz="2400" dirty="0">
                <a:latin typeface="+mj-lt"/>
              </a:rPr>
              <a:t>Adjacent faces not padded</a:t>
            </a:r>
          </a:p>
          <a:p>
            <a:r>
              <a:rPr lang="en-US" sz="2400" dirty="0">
                <a:latin typeface="+mj-lt"/>
              </a:rPr>
              <a:t>Geometry padding; width is configurable in software</a:t>
            </a:r>
          </a:p>
          <a:p>
            <a:r>
              <a:rPr lang="en-US" sz="2400" dirty="0">
                <a:latin typeface="+mj-lt"/>
              </a:rPr>
              <a:t>Padding width 4 is reasonable trade-off between quality and coding efficiency</a:t>
            </a:r>
          </a:p>
          <a:p>
            <a:endParaRPr lang="en-US" sz="2400" dirty="0">
              <a:latin typeface="+mj-lt"/>
            </a:endParaRPr>
          </a:p>
          <a:p>
            <a:pPr marL="0" indent="0">
              <a:buNone/>
            </a:pPr>
            <a:endParaRPr lang="en-US" sz="2400" dirty="0">
              <a:latin typeface="+mj-lt"/>
            </a:endParaRPr>
          </a:p>
          <a:p>
            <a:pPr marL="0" indent="0">
              <a:buNone/>
            </a:pPr>
            <a:endParaRPr lang="en-US" sz="20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16" name="Picture 1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58" y="3127708"/>
            <a:ext cx="5022342" cy="33482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roup 25"/>
          <p:cNvGrpSpPr/>
          <p:nvPr/>
        </p:nvGrpSpPr>
        <p:grpSpPr>
          <a:xfrm>
            <a:off x="7038809" y="2984500"/>
            <a:ext cx="4314991" cy="3293225"/>
            <a:chOff x="7025274" y="2873400"/>
            <a:chExt cx="4314991" cy="3293225"/>
          </a:xfrm>
        </p:grpSpPr>
        <p:sp>
          <p:nvSpPr>
            <p:cNvPr id="4" name="Oval 3"/>
            <p:cNvSpPr/>
            <p:nvPr/>
          </p:nvSpPr>
          <p:spPr>
            <a:xfrm>
              <a:off x="7727795" y="3401122"/>
              <a:ext cx="2765503" cy="276550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727795" y="3401122"/>
              <a:ext cx="2765503" cy="276550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9110546" y="3401122"/>
              <a:ext cx="1382752" cy="13827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 flipV="1">
              <a:off x="7727795" y="3401122"/>
              <a:ext cx="1382751" cy="13827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205133" y="3401122"/>
              <a:ext cx="38354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205133" y="3401122"/>
              <a:ext cx="1917700" cy="13827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9110546" y="3401121"/>
              <a:ext cx="1929987" cy="13827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7205133" y="3242733"/>
              <a:ext cx="522662" cy="1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flipV="1">
              <a:off x="10523099" y="3242732"/>
              <a:ext cx="522662" cy="1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025274" y="2886100"/>
              <a:ext cx="9444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padding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395776" y="2873400"/>
              <a:ext cx="9444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padding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0837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041"/>
            <a:ext cx="10515600" cy="788266"/>
          </a:xfrm>
        </p:spPr>
        <p:txBody>
          <a:bodyPr/>
          <a:lstStyle/>
          <a:p>
            <a:r>
              <a:rPr lang="en-US" dirty="0"/>
              <a:t>Viewport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46307"/>
            <a:ext cx="10088880" cy="5364884"/>
          </a:xfrm>
        </p:spPr>
        <p:txBody>
          <a:bodyPr/>
          <a:lstStyle/>
          <a:p>
            <a:r>
              <a:rPr lang="en-US" sz="2400" dirty="0">
                <a:latin typeface="+mj-lt"/>
              </a:rPr>
              <a:t>Viewport 1</a:t>
            </a:r>
            <a:endParaRPr lang="en-US" sz="20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69" y="6411191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 padded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1941" y="6435544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Padded</a:t>
            </a:r>
          </a:p>
        </p:txBody>
      </p:sp>
      <p:pic>
        <p:nvPicPr>
          <p:cNvPr id="9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937480" y="1556447"/>
            <a:ext cx="4868959" cy="4873441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3"/>
          <a:stretch>
            <a:fillRect/>
          </a:stretch>
        </p:blipFill>
        <p:spPr>
          <a:xfrm>
            <a:off x="6784338" y="1555218"/>
            <a:ext cx="4855973" cy="485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9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041"/>
            <a:ext cx="10515600" cy="788266"/>
          </a:xfrm>
        </p:spPr>
        <p:txBody>
          <a:bodyPr/>
          <a:lstStyle/>
          <a:p>
            <a:r>
              <a:rPr lang="en-US" dirty="0"/>
              <a:t>Viewport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46307"/>
            <a:ext cx="10088880" cy="5364884"/>
          </a:xfrm>
        </p:spPr>
        <p:txBody>
          <a:bodyPr/>
          <a:lstStyle/>
          <a:p>
            <a:r>
              <a:rPr lang="en-US" sz="2400" dirty="0">
                <a:latin typeface="+mj-lt"/>
              </a:rPr>
              <a:t>Viewport 2</a:t>
            </a:r>
            <a:endParaRPr lang="en-US" sz="20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69" y="6411191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 padded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1941" y="6435544"/>
            <a:ext cx="889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Padded</a:t>
            </a:r>
          </a:p>
        </p:txBody>
      </p:sp>
      <p:pic>
        <p:nvPicPr>
          <p:cNvPr id="9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932208" y="1581447"/>
            <a:ext cx="4855944" cy="4850508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3"/>
          <a:stretch>
            <a:fillRect/>
          </a:stretch>
        </p:blipFill>
        <p:spPr>
          <a:xfrm>
            <a:off x="6852832" y="1581446"/>
            <a:ext cx="4851488" cy="485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03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6" y="353402"/>
            <a:ext cx="10515600" cy="725121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6" y="1078523"/>
            <a:ext cx="10515600" cy="5086717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+mj-lt"/>
              </a:rPr>
              <a:t>BD-rates (RA) for ACP with padding width 4 (CTC)</a:t>
            </a: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r>
              <a:rPr lang="en-US" sz="2400" dirty="0">
                <a:latin typeface="+mj-lt"/>
              </a:rPr>
              <a:t>Thanks to Interdigital for cross check (JVET-G0132).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31053"/>
              </p:ext>
            </p:extLst>
          </p:nvPr>
        </p:nvGraphicFramePr>
        <p:xfrm>
          <a:off x="609596" y="1534170"/>
          <a:ext cx="10972800" cy="4046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1772">
                  <a:extLst>
                    <a:ext uri="{9D8B030D-6E8A-4147-A177-3AD203B41FA5}">
                      <a16:colId xmlns:a16="http://schemas.microsoft.com/office/drawing/2014/main" val="422054211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62156778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908532454"/>
                    </a:ext>
                  </a:extLst>
                </a:gridCol>
                <a:gridCol w="637028">
                  <a:extLst>
                    <a:ext uri="{9D8B030D-6E8A-4147-A177-3AD203B41FA5}">
                      <a16:colId xmlns:a16="http://schemas.microsoft.com/office/drawing/2014/main" val="57664418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33504579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68751469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42435062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5770353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09535949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48882142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31941435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92328586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55920212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0295822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81926069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ACP with padding 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vs. ERP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SPSNR-NN (End to End)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SPSNR-I (End to End)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CPP-PSNR (End to End)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WS-PSNR (End to End)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0526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Face W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Face 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74341189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Trolley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-6.7%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3.1%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-1.1%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-6.9%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-6.9%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-6.8%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3.0%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408181271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GasLamp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1184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1184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2.3%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7.4%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7.2%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7.3%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7.4%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78271196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 err="1">
                          <a:effectLst/>
                        </a:rPr>
                        <a:t>Skateboarding_in_lot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-16.0%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-16.4%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-17.1%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-16.1%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-16.6%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-17.2%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-16.0%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-16.6%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-17.3%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-15.9%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-16.4%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-17.2%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184718637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Chairlift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-25.0%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-25.0%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-18.1%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-18.3%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-25.1%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-25.0%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70528005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KiteFlite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-4.2%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-4.3%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-9.4%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-4.3%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-4.2%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334880263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Harbor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-8.7%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-8.9%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-9.2%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-3.9%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340391241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PoleVault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-8.9%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-8.5%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-8.5%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-9.7%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-8.8%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-9.8%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296663713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AerialCity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-2.1%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-1.7%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88763149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DrivingInCity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-4.5%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3.6%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3.6%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-4.4%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350017657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 dirty="0" err="1">
                          <a:effectLst/>
                        </a:rPr>
                        <a:t>DrivingInCountry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-20.7%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-19.0%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-20.1%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-19.1%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-20.1%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-19.0%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-20.7%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-18.2%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-18.9%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61426233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-10.7%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-6.1%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-6.2%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-10.6%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-6.2%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-6.4%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-10.6%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-6.2%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-6.4%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-10.7%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-6.1%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-6.2%</a:t>
                      </a:r>
                      <a:endParaRPr lang="en-US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046" marR="95046" marT="0" marB="0" anchor="ctr"/>
                </a:tc>
                <a:extLst>
                  <a:ext uri="{0D108BD9-81ED-4DB2-BD59-A6C34878D82A}">
                    <a16:rowId xmlns:a16="http://schemas.microsoft.com/office/drawing/2014/main" val="1171733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672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6" y="353402"/>
            <a:ext cx="10515600" cy="725121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6" y="1078523"/>
            <a:ext cx="10515600" cy="5086717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+mj-lt"/>
              </a:rPr>
              <a:t>Conversion-only results for padded ACP (width 4) </a:t>
            </a: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39616"/>
              </p:ext>
            </p:extLst>
          </p:nvPr>
        </p:nvGraphicFramePr>
        <p:xfrm>
          <a:off x="888238" y="1737360"/>
          <a:ext cx="6042914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1610115265"/>
                    </a:ext>
                  </a:extLst>
                </a:gridCol>
                <a:gridCol w="693674">
                  <a:extLst>
                    <a:ext uri="{9D8B030D-6E8A-4147-A177-3AD203B41FA5}">
                      <a16:colId xmlns:a16="http://schemas.microsoft.com/office/drawing/2014/main" val="2648578414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425627116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852393463"/>
                    </a:ext>
                  </a:extLst>
                </a:gridCol>
                <a:gridCol w="1078992">
                  <a:extLst>
                    <a:ext uri="{9D8B030D-6E8A-4147-A177-3AD203B41FA5}">
                      <a16:colId xmlns:a16="http://schemas.microsoft.com/office/drawing/2014/main" val="3291017863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136538032"/>
                    </a:ext>
                  </a:extLst>
                </a:gridCol>
              </a:tblGrid>
              <a:tr h="27432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ACP conversion (with padding)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WS-PSNR (End to End)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172534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Face W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Face H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3367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Trolley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45.21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57.94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57.83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31178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GasLamp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1184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50.09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58.76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57.62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653982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Skateboarding_in_lot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49.66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61.39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61.06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57815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Chairlift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49.91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59.50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59.57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41792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KiteFlite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1184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46.32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57.66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57.65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376886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Harbor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1184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48.91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59.09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58.06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75497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PoleVault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48.99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50.20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52.00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71011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AerialCity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46.85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55.11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54.41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877097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DrivingInCity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50.61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58.81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58.29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086432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DrivingInCountry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960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46.94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59.44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59.41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539657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48.35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57.79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57.59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5765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775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7871</TotalTime>
  <Words>847</Words>
  <Application>Microsoft Office PowerPoint</Application>
  <PresentationFormat>Widescreen</PresentationFormat>
  <Paragraphs>363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ACP vs. CMP</vt:lpstr>
      <vt:lpstr>ACP Seam Artifacts</vt:lpstr>
      <vt:lpstr>ACP Padding Proposal</vt:lpstr>
      <vt:lpstr>Viewport examples</vt:lpstr>
      <vt:lpstr>Viewport examples</vt:lpstr>
      <vt:lpstr>Results</vt:lpstr>
      <vt:lpstr>Results</vt:lpstr>
      <vt:lpstr>Conclusion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Geert Van Der Auwera</cp:lastModifiedBy>
  <cp:revision>104</cp:revision>
  <dcterms:created xsi:type="dcterms:W3CDTF">2016-10-15T01:12:37Z</dcterms:created>
  <dcterms:modified xsi:type="dcterms:W3CDTF">2017-07-15T08:39:09Z</dcterms:modified>
</cp:coreProperties>
</file>