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4"/>
  </p:sldMasterIdLst>
  <p:notesMasterIdLst>
    <p:notesMasterId r:id="rId27"/>
  </p:notesMasterIdLst>
  <p:sldIdLst>
    <p:sldId id="268" r:id="rId5"/>
    <p:sldId id="273" r:id="rId6"/>
    <p:sldId id="285" r:id="rId7"/>
    <p:sldId id="269" r:id="rId8"/>
    <p:sldId id="286" r:id="rId9"/>
    <p:sldId id="287" r:id="rId10"/>
    <p:sldId id="288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9" r:id="rId19"/>
    <p:sldId id="290" r:id="rId20"/>
    <p:sldId id="283" r:id="rId21"/>
    <p:sldId id="282" r:id="rId22"/>
    <p:sldId id="284" r:id="rId23"/>
    <p:sldId id="292" r:id="rId24"/>
    <p:sldId id="291" r:id="rId25"/>
    <p:sldId id="270" r:id="rId2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9" orient="horz" pos="169">
          <p15:clr>
            <a:srgbClr val="A4A3A4"/>
          </p15:clr>
        </p15:guide>
        <p15:guide id="10" pos="2880">
          <p15:clr>
            <a:srgbClr val="A4A3A4"/>
          </p15:clr>
        </p15:guide>
        <p15:guide id="11" pos="198" userDrawn="1">
          <p15:clr>
            <a:srgbClr val="A4A3A4"/>
          </p15:clr>
        </p15:guide>
        <p15:guide id="12" pos="5562" userDrawn="1">
          <p15:clr>
            <a:srgbClr val="A4A3A4"/>
          </p15:clr>
        </p15:guide>
        <p15:guide id="13" orient="horz" pos="637" userDrawn="1">
          <p15:clr>
            <a:srgbClr val="A4A3A4"/>
          </p15:clr>
        </p15:guide>
        <p15:guide id="14" orient="horz" pos="746" userDrawn="1">
          <p15:clr>
            <a:srgbClr val="A4A3A4"/>
          </p15:clr>
        </p15:guide>
        <p15:guide id="15" orient="horz" pos="1619" userDrawn="1">
          <p15:clr>
            <a:srgbClr val="A4A3A4"/>
          </p15:clr>
        </p15:guide>
        <p15:guide id="16" orient="horz" pos="286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D200"/>
    <a:srgbClr val="FFFFFF"/>
    <a:srgbClr val="A885D8"/>
    <a:srgbClr val="FF7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1" autoAdjust="0"/>
    <p:restoredTop sz="94222" autoAdjust="0"/>
  </p:normalViewPr>
  <p:slideViewPr>
    <p:cSldViewPr showGuides="1">
      <p:cViewPr varScale="1">
        <p:scale>
          <a:sx n="94" d="100"/>
          <a:sy n="94" d="100"/>
        </p:scale>
        <p:origin x="-912" y="-102"/>
      </p:cViewPr>
      <p:guideLst>
        <p:guide orient="horz" pos="169"/>
        <p:guide orient="horz" pos="637"/>
        <p:guide orient="horz" pos="746"/>
        <p:guide orient="horz" pos="1619"/>
        <p:guide orient="horz" pos="2866"/>
        <p:guide pos="2880"/>
        <p:guide pos="198"/>
        <p:guide pos="5562"/>
      </p:guideLst>
    </p:cSldViewPr>
  </p:slideViewPr>
  <p:outlineViewPr>
    <p:cViewPr>
      <p:scale>
        <a:sx n="33" d="100"/>
        <a:sy n="33" d="100"/>
      </p:scale>
      <p:origin x="0" y="14958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1" d="100"/>
          <a:sy n="81" d="100"/>
        </p:scale>
        <p:origin x="389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Helvetica 55 Roman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Helvetica 55 Roman" panose="020B0604020202020204" pitchFamily="34" charset="0"/>
              </a:defRPr>
            </a:lvl1pPr>
          </a:lstStyle>
          <a:p>
            <a:fld id="{14F63557-65CD-470F-8999-4C3C411BE899}" type="datetimeFigureOut">
              <a:rPr lang="en-GB" smtClean="0"/>
              <a:pPr/>
              <a:t>15/07/2017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Helvetica 55 Roman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Helvetica 55 Roman" panose="020B0604020202020204" pitchFamily="34" charset="0"/>
              </a:defRPr>
            </a:lvl1pPr>
          </a:lstStyle>
          <a:p>
            <a:fld id="{885932DF-9606-4758-A2B5-AF1153FB1ABB}" type="slidenum">
              <a:rPr lang="en-GB" smtClean="0"/>
              <a:pPr/>
              <a:t>‹N°›</a:t>
            </a:fld>
            <a:endParaRPr lang="en-GB"/>
          </a:p>
        </p:txBody>
      </p:sp>
      <p:sp>
        <p:nvSpPr>
          <p:cNvPr id="8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4343400"/>
            <a:ext cx="6096000" cy="4114800"/>
          </a:xfrm>
          <a:prstGeom prst="rect">
            <a:avLst/>
          </a:prstGeom>
        </p:spPr>
        <p:txBody>
          <a:bodyPr vert="horz" lIns="91440" tIns="45720" rIns="180000" bIns="45720" rtlCol="0"/>
          <a:lstStyle/>
          <a:p>
            <a:pPr marL="920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Click to edit Master text styles</a:t>
            </a:r>
          </a:p>
          <a:p>
            <a:pPr marL="230188" marR="0" lvl="1" indent="-138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Second level</a:t>
            </a:r>
          </a:p>
          <a:p>
            <a:pPr marL="360363" marR="0" lvl="2" indent="-1476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522288" marR="0" lvl="3" indent="-138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668338" marR="0" lvl="4" indent="-146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Fifth level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55 Roman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8228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92075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1pPr>
    <a:lvl2pPr marL="230188" marR="0" indent="-138113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Wingdings" panose="05000000000000000000" pitchFamily="2" charset="2"/>
      <a:buChar char="§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2pPr>
    <a:lvl3pPr marL="360363" marR="0" indent="-147638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3pPr>
    <a:lvl4pPr marL="522288" marR="0" indent="-138113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4pPr>
    <a:lvl5pPr marL="668338" marR="0" indent="-14605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1184275"/>
            <a:ext cx="8515350" cy="3365500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 smtClean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530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4326" y="268289"/>
            <a:ext cx="4828498" cy="2301874"/>
          </a:xfr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5500" baseline="0"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800725" y="266701"/>
            <a:ext cx="3028950" cy="340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0687" y="2704144"/>
            <a:ext cx="4831185" cy="966156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Cliquez pour modifier le nom du présentateur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313535" y="4233863"/>
            <a:ext cx="612775" cy="612775"/>
            <a:chOff x="313535" y="4233863"/>
            <a:chExt cx="612775" cy="612775"/>
          </a:xfrm>
        </p:grpSpPr>
        <p:sp>
          <p:nvSpPr>
            <p:cNvPr id="43" name="Rectangle 5"/>
            <p:cNvSpPr>
              <a:spLocks noChangeArrowheads="1"/>
            </p:cNvSpPr>
            <p:nvPr userDrawn="1"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6"/>
            <p:cNvSpPr>
              <a:spLocks noEditPoints="1"/>
            </p:cNvSpPr>
            <p:nvPr userDrawn="1"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7"/>
            <p:cNvSpPr>
              <a:spLocks/>
            </p:cNvSpPr>
            <p:nvPr userDrawn="1"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8"/>
            <p:cNvSpPr>
              <a:spLocks noEditPoints="1"/>
            </p:cNvSpPr>
            <p:nvPr userDrawn="1"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9"/>
            <p:cNvSpPr>
              <a:spLocks noEditPoints="1"/>
            </p:cNvSpPr>
            <p:nvPr userDrawn="1"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0"/>
            <p:cNvSpPr>
              <a:spLocks/>
            </p:cNvSpPr>
            <p:nvPr userDrawn="1"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1"/>
            <p:cNvSpPr>
              <a:spLocks noEditPoints="1"/>
            </p:cNvSpPr>
            <p:nvPr userDrawn="1"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2"/>
            <p:cNvSpPr>
              <a:spLocks noEditPoints="1"/>
            </p:cNvSpPr>
            <p:nvPr userDrawn="1"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74709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268287"/>
            <a:ext cx="8515349" cy="4281487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 marL="358775" indent="-358775">
              <a:spcBef>
                <a:spcPts val="0"/>
              </a:spcBef>
              <a:buClrTx/>
              <a:buSzPct val="100000"/>
              <a:buFont typeface="+mj-lt"/>
              <a:buAutoNum type="arabicPeriod"/>
              <a:defRPr sz="3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noProof="0" dirty="0"/>
              <a:t>Cliquez pour modifier le contenu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619545" y="4749146"/>
            <a:ext cx="9842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Confidentiel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774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13769" y="268287"/>
            <a:ext cx="6096839" cy="4281487"/>
          </a:xfr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5500" baseline="0"/>
            </a:lvl1pPr>
            <a:lvl2pPr>
              <a:lnSpc>
                <a:spcPct val="85000"/>
              </a:lnSpc>
              <a:spcBef>
                <a:spcPts val="0"/>
              </a:spcBef>
              <a:defRPr sz="5500"/>
            </a:lvl2pPr>
            <a:lvl3pPr>
              <a:defRPr sz="5500"/>
            </a:lvl3pPr>
            <a:lvl4pPr>
              <a:defRPr sz="5500"/>
            </a:lvl4pPr>
            <a:lvl5pPr>
              <a:defRPr sz="5500"/>
            </a:lvl5pPr>
          </a:lstStyle>
          <a:p>
            <a:pPr lvl="0"/>
            <a:r>
              <a:rPr lang="fr-FR" noProof="0" dirty="0"/>
              <a:t>Cliquez pour modifier le nom de la section 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619545" y="4749146"/>
            <a:ext cx="9842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Confidentiel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480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14326" y="1184275"/>
            <a:ext cx="3966930" cy="3365499"/>
          </a:xfr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864795" y="1183698"/>
            <a:ext cx="3964880" cy="336441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 smtClean="0"/>
              <a:t>Cliquez pour modifier le titre</a:t>
            </a:r>
            <a:endParaRPr lang="en-GB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619545" y="4749146"/>
            <a:ext cx="9842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Confidentiel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865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19545" y="4749146"/>
            <a:ext cx="9842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Confidentiel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928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pleine p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fr-FR" noProof="0" dirty="0"/>
              <a:t>Cliquez sur l'icône pour ajouter une photo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881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619545" y="4749146"/>
            <a:ext cx="9842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Confidentiel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00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9" name="Text Placeholder 10"/>
          <p:cNvSpPr txBox="1">
            <a:spLocks/>
          </p:cNvSpPr>
          <p:nvPr/>
        </p:nvSpPr>
        <p:spPr>
          <a:xfrm>
            <a:off x="314325" y="4535485"/>
            <a:ext cx="275010" cy="334961"/>
          </a:xfrm>
          <a:prstGeom prst="rect">
            <a:avLst/>
          </a:prstGeom>
        </p:spPr>
        <p:txBody>
          <a:bodyPr wrap="square" lIns="720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fr-FR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‹N°›</a:t>
            </a:fld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7071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65" r:id="rId3"/>
    <p:sldLayoutId id="2147483664" r:id="rId4"/>
    <p:sldLayoutId id="2147483661" r:id="rId5"/>
    <p:sldLayoutId id="2147483662" r:id="rId6"/>
    <p:sldLayoutId id="2147483663" r:id="rId7"/>
    <p:sldLayoutId id="2147483666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sz="3600" b="1" dirty="0"/>
              <a:t>Stereoscopic 360 video compression with the next generation video codec</a:t>
            </a:r>
            <a:endParaRPr lang="fr-FR" sz="36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 sz="3600" dirty="0" smtClean="0"/>
              <a:t>JVET-G0064</a:t>
            </a:r>
            <a:endParaRPr lang="fr-FR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hangingPunct="0"/>
            <a:r>
              <a:rPr lang="en-CA" dirty="0"/>
              <a:t>Félix </a:t>
            </a:r>
            <a:r>
              <a:rPr lang="en-CA" dirty="0" smtClean="0"/>
              <a:t>Henry, </a:t>
            </a:r>
            <a:r>
              <a:rPr lang="en-CA" dirty="0" err="1" smtClean="0"/>
              <a:t>Joël</a:t>
            </a:r>
            <a:r>
              <a:rPr lang="en-CA" dirty="0" smtClean="0"/>
              <a:t> Jung, Ali Ouach, </a:t>
            </a:r>
            <a:r>
              <a:rPr lang="en-US" dirty="0" smtClean="0"/>
              <a:t>Bappaditya Ray, Philipp </a:t>
            </a:r>
            <a:r>
              <a:rPr lang="en-US" dirty="0" err="1" smtClean="0"/>
              <a:t>Schwellenbach</a:t>
            </a:r>
            <a:r>
              <a:rPr lang="en-US" dirty="0" smtClean="0"/>
              <a:t> – ORANGE LABS</a:t>
            </a:r>
            <a:endParaRPr lang="fr-FR" dirty="0"/>
          </a:p>
          <a:p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75310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err="1" smtClean="0"/>
              <a:t>BearAttack</a:t>
            </a:r>
            <a:r>
              <a:rPr lang="fr-FR" dirty="0" smtClean="0"/>
              <a:t> </a:t>
            </a:r>
            <a:r>
              <a:rPr lang="fr-FR" dirty="0" err="1" smtClean="0"/>
              <a:t>sequence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0"/>
            <a:ext cx="2555776" cy="5121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58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Sheriff </a:t>
            </a:r>
            <a:r>
              <a:rPr lang="fr-FR" dirty="0" err="1" smtClean="0"/>
              <a:t>sequence</a:t>
            </a: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063" y="0"/>
            <a:ext cx="514993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58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err="1" smtClean="0"/>
              <a:t>JamSession</a:t>
            </a:r>
            <a:r>
              <a:rPr lang="fr-FR" dirty="0" smtClean="0"/>
              <a:t> </a:t>
            </a:r>
            <a:r>
              <a:rPr lang="fr-FR" dirty="0" err="1" smtClean="0"/>
              <a:t>sequence</a:t>
            </a: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0"/>
            <a:ext cx="5143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58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err="1" smtClean="0"/>
              <a:t>Driving</a:t>
            </a:r>
            <a:r>
              <a:rPr lang="fr-FR" dirty="0" smtClean="0"/>
              <a:t> </a:t>
            </a:r>
            <a:r>
              <a:rPr lang="fr-FR" dirty="0" err="1" smtClean="0"/>
              <a:t>sequence</a:t>
            </a: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0"/>
            <a:ext cx="5143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58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err="1" smtClean="0"/>
              <a:t>SkateboardTrick</a:t>
            </a:r>
            <a:r>
              <a:rPr lang="fr-FR" dirty="0" smtClean="0"/>
              <a:t> </a:t>
            </a:r>
            <a:r>
              <a:rPr lang="fr-FR" dirty="0" err="1" smtClean="0"/>
              <a:t>sequence</a:t>
            </a: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60" y="0"/>
            <a:ext cx="522004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58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LRRH </a:t>
            </a:r>
            <a:r>
              <a:rPr lang="fr-FR" dirty="0" err="1" smtClean="0"/>
              <a:t>sequence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921" y="0"/>
            <a:ext cx="513707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558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Train </a:t>
            </a:r>
            <a:r>
              <a:rPr lang="fr-FR" dirty="0" err="1" smtClean="0"/>
              <a:t>sequence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139" y="0"/>
            <a:ext cx="516286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558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Tests </a:t>
            </a:r>
            <a:r>
              <a:rPr lang="fr-FR" dirty="0" err="1" smtClean="0"/>
              <a:t>performed</a:t>
            </a:r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3970125"/>
              </p:ext>
            </p:extLst>
          </p:nvPr>
        </p:nvGraphicFramePr>
        <p:xfrm>
          <a:off x="251520" y="1419622"/>
          <a:ext cx="8640958" cy="31672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74195"/>
                <a:gridCol w="1760006"/>
                <a:gridCol w="1291664"/>
                <a:gridCol w="3715093"/>
              </a:tblGrid>
              <a:tr h="176219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effectLst/>
                        </a:rPr>
                        <a:t>Test Name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</a:rPr>
                        <a:t>Input format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</a:rPr>
                        <a:t>Software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</a:rPr>
                        <a:t>Remarks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84603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Anchor: </a:t>
                      </a:r>
                      <a:r>
                        <a:rPr lang="en-CA" sz="1100" dirty="0" smtClean="0">
                          <a:effectLst/>
                        </a:rPr>
                        <a:t>Simulcast HEVC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Left and right views encoded separately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HM15.0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84603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Test 1: 3D-HEVC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HTM 13.0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No depth map encoded.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84603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Test 2: MV-HEVC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HTM 13.0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23069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Test 3: Frame </a:t>
                      </a:r>
                      <a:r>
                        <a:rPr lang="en-CA" sz="1100" dirty="0" smtClean="0">
                          <a:effectLst/>
                        </a:rPr>
                        <a:t>packing HEVC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Full resolution top/bottom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HM14.0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9232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Test 4: Temporal </a:t>
                      </a:r>
                      <a:r>
                        <a:rPr lang="en-CA" sz="1100" dirty="0" smtClean="0">
                          <a:effectLst/>
                        </a:rPr>
                        <a:t>multiplexing</a:t>
                      </a:r>
                      <a:r>
                        <a:rPr lang="en-CA" sz="1100" baseline="0" dirty="0" smtClean="0">
                          <a:effectLst/>
                        </a:rPr>
                        <a:t> </a:t>
                      </a:r>
                      <a:r>
                        <a:rPr lang="en-CA" sz="1100" dirty="0" smtClean="0">
                          <a:effectLst/>
                        </a:rPr>
                        <a:t>of views HEVC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One </a:t>
                      </a:r>
                      <a:r>
                        <a:rPr lang="en-CA" sz="1100" dirty="0" smtClean="0">
                          <a:effectLst/>
                        </a:rPr>
                        <a:t>sequence </a:t>
                      </a:r>
                      <a:r>
                        <a:rPr lang="en-CA" sz="1100" dirty="0">
                          <a:effectLst/>
                        </a:rPr>
                        <a:t>with double FPS, alternating left and right views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HM14.0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We kept the default GOP16 coding structure for RA.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60719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Test 5: Frame Packing </a:t>
                      </a:r>
                      <a:r>
                        <a:rPr lang="en-CA" sz="1100" dirty="0" smtClean="0">
                          <a:effectLst/>
                        </a:rPr>
                        <a:t>HEVC + </a:t>
                      </a:r>
                      <a:r>
                        <a:rPr lang="en-CA" sz="1100" dirty="0">
                          <a:effectLst/>
                        </a:rPr>
                        <a:t>IBC on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Full resolution top/bottom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HEVC SCC 16.15_SCM8.4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Only IBC switched on (we checked that switching it off produces HM-decodable </a:t>
                      </a:r>
                      <a:r>
                        <a:rPr lang="en-CA" sz="1100" dirty="0" err="1">
                          <a:effectLst/>
                        </a:rPr>
                        <a:t>bitstreams</a:t>
                      </a:r>
                      <a:r>
                        <a:rPr lang="en-CA" sz="1100" dirty="0" smtClean="0">
                          <a:effectLst/>
                        </a:rPr>
                        <a:t>). No optimization of IBC.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14325" y="699542"/>
            <a:ext cx="8515350" cy="3365500"/>
          </a:xfrm>
        </p:spPr>
        <p:txBody>
          <a:bodyPr/>
          <a:lstStyle/>
          <a:p>
            <a:pPr lvl="1"/>
            <a:r>
              <a:rPr lang="fr-FR" dirty="0" err="1" smtClean="0"/>
              <a:t>Random</a:t>
            </a:r>
            <a:r>
              <a:rPr lang="fr-FR" dirty="0" smtClean="0"/>
              <a:t> Access (GOP 8 structures </a:t>
            </a:r>
            <a:r>
              <a:rPr lang="fr-FR" dirty="0" err="1" smtClean="0"/>
              <a:t>except</a:t>
            </a:r>
            <a:r>
              <a:rPr lang="fr-FR" dirty="0" smtClean="0"/>
              <a:t> for Test 4) </a:t>
            </a:r>
          </a:p>
          <a:p>
            <a:pPr lvl="1"/>
            <a:r>
              <a:rPr lang="fr-FR" dirty="0" err="1" smtClean="0"/>
              <a:t>Low</a:t>
            </a:r>
            <a:r>
              <a:rPr lang="fr-FR" dirty="0" smtClean="0"/>
              <a:t> Delay B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8854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559107"/>
              </p:ext>
            </p:extLst>
          </p:nvPr>
        </p:nvGraphicFramePr>
        <p:xfrm>
          <a:off x="179514" y="699540"/>
          <a:ext cx="8640957" cy="30482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0823"/>
                <a:gridCol w="1190885"/>
                <a:gridCol w="1238443"/>
                <a:gridCol w="1237473"/>
                <a:gridCol w="1106447"/>
                <a:gridCol w="1238443"/>
                <a:gridCol w="1238443"/>
              </a:tblGrid>
              <a:tr h="49253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Test Name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Random Access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Low Delay B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2574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Measure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 smtClean="0">
                          <a:effectLst/>
                        </a:rPr>
                        <a:t>Y-BDR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Enc</a:t>
                      </a:r>
                      <a:r>
                        <a:rPr lang="en-CA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 T</a:t>
                      </a:r>
                      <a:endParaRPr lang="fr-FR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Dec T</a:t>
                      </a:r>
                      <a:endParaRPr lang="fr-FR" sz="16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 smtClean="0">
                          <a:effectLst/>
                        </a:rPr>
                        <a:t>Y-BDR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Enc</a:t>
                      </a:r>
                      <a:r>
                        <a:rPr lang="en-CA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 T</a:t>
                      </a:r>
                      <a:endParaRPr lang="fr-FR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Dec T</a:t>
                      </a:r>
                      <a:endParaRPr lang="fr-FR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51491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Test </a:t>
                      </a:r>
                      <a:r>
                        <a:rPr lang="en-CA" sz="1100" dirty="0" smtClean="0">
                          <a:effectLst/>
                        </a:rPr>
                        <a:t>1: 3D-HEVC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-32.7%</a:t>
                      </a: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65.0%</a:t>
                      </a:r>
                      <a:endParaRPr lang="fr-FR" sz="1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183.3%</a:t>
                      </a:r>
                      <a:endParaRPr lang="fr-FR" sz="1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-32.3%</a:t>
                      </a: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63.6%</a:t>
                      </a:r>
                      <a:endParaRPr lang="fr-FR" sz="1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168.8%</a:t>
                      </a:r>
                      <a:endParaRPr lang="fr-FR" sz="1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683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Test </a:t>
                      </a:r>
                      <a:r>
                        <a:rPr lang="en-CA" sz="1100" dirty="0" smtClean="0">
                          <a:effectLst/>
                        </a:rPr>
                        <a:t>2: MV-HEVC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-31.9%</a:t>
                      </a: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103.4%</a:t>
                      </a:r>
                      <a:endParaRPr lang="fr-FR" sz="1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124.1%</a:t>
                      </a:r>
                      <a:endParaRPr lang="fr-FR" sz="1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-31.1%</a:t>
                      </a: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109.5%</a:t>
                      </a:r>
                      <a:endParaRPr lang="fr-FR" sz="1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129.1%</a:t>
                      </a:r>
                      <a:endParaRPr lang="fr-FR" sz="1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32048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Test </a:t>
                      </a:r>
                      <a:r>
                        <a:rPr lang="en-CA" sz="1100" dirty="0" smtClean="0">
                          <a:effectLst/>
                        </a:rPr>
                        <a:t>3: Frame </a:t>
                      </a:r>
                      <a:r>
                        <a:rPr lang="en-CA" sz="1100" dirty="0">
                          <a:effectLst/>
                        </a:rPr>
                        <a:t>packing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+1.7%</a:t>
                      </a: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124.6%</a:t>
                      </a:r>
                      <a:endParaRPr lang="fr-FR" sz="1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136.9%</a:t>
                      </a:r>
                      <a:endParaRPr lang="fr-FR" sz="1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+4.8%</a:t>
                      </a: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114,6</a:t>
                      </a:r>
                      <a:r>
                        <a:rPr lang="en-US" sz="14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%</a:t>
                      </a:r>
                      <a:endParaRPr lang="fr-FR" sz="1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128,5</a:t>
                      </a:r>
                      <a:r>
                        <a:rPr lang="en-US" sz="14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%</a:t>
                      </a:r>
                      <a:endParaRPr lang="fr-FR" sz="1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0405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Test </a:t>
                      </a:r>
                      <a:r>
                        <a:rPr lang="en-CA" sz="1100" dirty="0" smtClean="0">
                          <a:effectLst/>
                        </a:rPr>
                        <a:t>4: Temporal multiplexing</a:t>
                      </a:r>
                      <a:r>
                        <a:rPr lang="en-CA" sz="1100" baseline="0" dirty="0" smtClean="0">
                          <a:effectLst/>
                        </a:rPr>
                        <a:t> </a:t>
                      </a:r>
                      <a:r>
                        <a:rPr lang="en-CA" sz="1100" dirty="0" smtClean="0">
                          <a:effectLst/>
                        </a:rPr>
                        <a:t>of </a:t>
                      </a:r>
                      <a:r>
                        <a:rPr lang="en-CA" sz="1100" dirty="0">
                          <a:effectLst/>
                        </a:rPr>
                        <a:t>views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+</a:t>
                      </a:r>
                      <a:r>
                        <a:rPr lang="en-CA" sz="1400" dirty="0" smtClean="0">
                          <a:effectLst/>
                        </a:rPr>
                        <a:t>39.5%</a:t>
                      </a: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133,6%</a:t>
                      </a:r>
                      <a:endParaRPr lang="fr-FR" sz="1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fr-FR" sz="1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172,5%</a:t>
                      </a:r>
                      <a:endParaRPr lang="fr-FR" sz="1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fr-FR" sz="1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+</a:t>
                      </a:r>
                      <a:r>
                        <a:rPr lang="en-CA" sz="1400" dirty="0" smtClean="0">
                          <a:effectLst/>
                        </a:rPr>
                        <a:t>45.4%</a:t>
                      </a: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134,8%</a:t>
                      </a:r>
                      <a:endParaRPr lang="fr-FR" sz="1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fr-FR" sz="1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152,9%</a:t>
                      </a:r>
                      <a:endParaRPr lang="fr-FR" sz="1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fr-FR" sz="1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4438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Test 5: Frame Packing + IBC on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-19.3%</a:t>
                      </a: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111.8%</a:t>
                      </a:r>
                      <a:endParaRPr lang="fr-FR" sz="14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219.7%</a:t>
                      </a:r>
                      <a:endParaRPr lang="fr-FR" sz="1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-16.4%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114.0%</a:t>
                      </a:r>
                      <a:endParaRPr lang="fr-FR" sz="1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225.1%</a:t>
                      </a:r>
                      <a:endParaRPr lang="fr-FR" sz="1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err="1" smtClean="0"/>
              <a:t>Results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323528" y="3867894"/>
            <a:ext cx="83529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 each experiment:</a:t>
            </a:r>
          </a:p>
          <a:p>
            <a:pPr hangingPunct="0"/>
            <a:r>
              <a:rPr lang="en-CA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Rate = total </a:t>
            </a:r>
            <a:r>
              <a:rPr lang="en-CA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bit </a:t>
            </a:r>
            <a:r>
              <a:rPr lang="en-CA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rate</a:t>
            </a:r>
          </a:p>
          <a:p>
            <a:pPr hangingPunct="0"/>
            <a:r>
              <a:rPr lang="en-CA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PSNR = mean </a:t>
            </a:r>
            <a:r>
              <a:rPr lang="en-CA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PSNR per </a:t>
            </a:r>
            <a:r>
              <a:rPr lang="en-CA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view</a:t>
            </a:r>
            <a:endParaRPr lang="fr-FR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539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endParaRPr lang="en-CA" dirty="0"/>
          </a:p>
          <a:p>
            <a:pPr hangingPunct="0"/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err="1" smtClean="0"/>
              <a:t>Results</a:t>
            </a:r>
            <a:r>
              <a:rPr lang="fr-FR" dirty="0" smtClean="0"/>
              <a:t> (RA, </a:t>
            </a:r>
            <a:r>
              <a:rPr lang="fr-FR" dirty="0" err="1" smtClean="0"/>
              <a:t>sequence</a:t>
            </a:r>
            <a:r>
              <a:rPr lang="fr-FR" dirty="0" smtClean="0"/>
              <a:t> by </a:t>
            </a:r>
            <a:r>
              <a:rPr lang="fr-FR" dirty="0" err="1" smtClean="0"/>
              <a:t>sequence</a:t>
            </a:r>
            <a:r>
              <a:rPr lang="fr-FR" dirty="0" smtClean="0"/>
              <a:t>)</a:t>
            </a:r>
            <a:endParaRPr lang="fr-F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659" y="771550"/>
            <a:ext cx="7134725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977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606" y="4019128"/>
            <a:ext cx="1649369" cy="404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Monoscopic</a:t>
            </a:r>
            <a:r>
              <a:rPr lang="fr-FR" dirty="0" smtClean="0"/>
              <a:t> 360</a:t>
            </a:r>
          </a:p>
          <a:p>
            <a:pPr lvl="1"/>
            <a:r>
              <a:rPr lang="fr-FR" dirty="0" err="1" smtClean="0"/>
              <a:t>Your</a:t>
            </a:r>
            <a:r>
              <a:rPr lang="fr-FR" dirty="0" smtClean="0"/>
              <a:t> </a:t>
            </a:r>
            <a:r>
              <a:rPr lang="fr-FR" dirty="0" err="1" smtClean="0"/>
              <a:t>two</a:t>
            </a:r>
            <a:r>
              <a:rPr lang="fr-FR" dirty="0" smtClean="0"/>
              <a:t> </a:t>
            </a:r>
            <a:r>
              <a:rPr lang="fr-FR" dirty="0" err="1" smtClean="0"/>
              <a:t>eyes</a:t>
            </a:r>
            <a:r>
              <a:rPr lang="fr-FR" dirty="0" smtClean="0"/>
              <a:t> are </a:t>
            </a:r>
            <a:r>
              <a:rPr lang="fr-FR" dirty="0" err="1" smtClean="0"/>
              <a:t>inside</a:t>
            </a:r>
            <a:r>
              <a:rPr lang="fr-FR" dirty="0" smtClean="0"/>
              <a:t> a « </a:t>
            </a:r>
            <a:r>
              <a:rPr lang="fr-FR" dirty="0" err="1" smtClean="0"/>
              <a:t>sphere</a:t>
            </a:r>
            <a:r>
              <a:rPr lang="fr-FR" dirty="0" smtClean="0"/>
              <a:t> » </a:t>
            </a:r>
            <a:r>
              <a:rPr lang="fr-FR" dirty="0" err="1" smtClean="0"/>
              <a:t>where</a:t>
            </a:r>
            <a:r>
              <a:rPr lang="fr-FR" dirty="0" smtClean="0"/>
              <a:t> the </a:t>
            </a:r>
            <a:r>
              <a:rPr lang="fr-FR" dirty="0" err="1" smtClean="0"/>
              <a:t>video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projected</a:t>
            </a:r>
            <a:endParaRPr lang="fr-FR" dirty="0" smtClean="0"/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err="1" smtClean="0"/>
              <a:t>Stereoscopic</a:t>
            </a:r>
            <a:r>
              <a:rPr lang="fr-FR" dirty="0" smtClean="0"/>
              <a:t> 360  </a:t>
            </a:r>
            <a:r>
              <a:rPr lang="fr-FR" dirty="0" err="1" smtClean="0"/>
              <a:t>video</a:t>
            </a:r>
            <a:endParaRPr lang="fr-FR" dirty="0"/>
          </a:p>
        </p:txBody>
      </p:sp>
      <p:sp>
        <p:nvSpPr>
          <p:cNvPr id="7" name="Ellipse 6"/>
          <p:cNvSpPr/>
          <p:nvPr/>
        </p:nvSpPr>
        <p:spPr>
          <a:xfrm>
            <a:off x="6911553" y="843558"/>
            <a:ext cx="1800200" cy="1728192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614" y="1635646"/>
            <a:ext cx="646658" cy="158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rc 9"/>
          <p:cNvSpPr/>
          <p:nvPr/>
        </p:nvSpPr>
        <p:spPr>
          <a:xfrm flipV="1">
            <a:off x="6911553" y="1563638"/>
            <a:ext cx="1800200" cy="288032"/>
          </a:xfrm>
          <a:prstGeom prst="arc">
            <a:avLst>
              <a:gd name="adj1" fmla="val 10899658"/>
              <a:gd name="adj2" fmla="val 0"/>
            </a:avLst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/>
          <p:cNvSpPr/>
          <p:nvPr/>
        </p:nvSpPr>
        <p:spPr>
          <a:xfrm>
            <a:off x="3829546" y="3227040"/>
            <a:ext cx="1800200" cy="1728192"/>
          </a:xfrm>
          <a:prstGeom prst="ellipse">
            <a:avLst/>
          </a:prstGeom>
          <a:noFill/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16" name="Arc 15"/>
          <p:cNvSpPr/>
          <p:nvPr/>
        </p:nvSpPr>
        <p:spPr>
          <a:xfrm flipV="1">
            <a:off x="3829546" y="3947120"/>
            <a:ext cx="1800200" cy="288032"/>
          </a:xfrm>
          <a:prstGeom prst="arc">
            <a:avLst>
              <a:gd name="adj1" fmla="val 10899658"/>
              <a:gd name="adj2" fmla="val 0"/>
            </a:avLst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/>
          <p:cNvSpPr/>
          <p:nvPr/>
        </p:nvSpPr>
        <p:spPr>
          <a:xfrm>
            <a:off x="4794839" y="3219822"/>
            <a:ext cx="1800200" cy="1728192"/>
          </a:xfrm>
          <a:prstGeom prst="ellipse">
            <a:avLst/>
          </a:prstGeom>
          <a:noFill/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18" name="Arc 17"/>
          <p:cNvSpPr/>
          <p:nvPr/>
        </p:nvSpPr>
        <p:spPr>
          <a:xfrm flipV="1">
            <a:off x="4794839" y="3939902"/>
            <a:ext cx="1800200" cy="288032"/>
          </a:xfrm>
          <a:prstGeom prst="arc">
            <a:avLst>
              <a:gd name="adj1" fmla="val 10899658"/>
              <a:gd name="adj2" fmla="val 0"/>
            </a:avLst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305122" y="3094682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bg1"/>
              </a:buClr>
              <a:buSzPct val="25000"/>
              <a:buFont typeface="Calibri" panose="020F0502020204030204" pitchFamily="34" charset="0"/>
              <a:buNone/>
              <a:tabLst/>
              <a:defRPr sz="1400" kern="1200" spc="-20" baseline="0">
                <a:solidFill>
                  <a:schemeClr val="bg2"/>
                </a:solidFill>
                <a:latin typeface="Helvetica 75 Bold" panose="020B0804020202020204" pitchFamily="34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bg1"/>
              </a:buClr>
              <a:buSzPct val="25000"/>
              <a:buFont typeface="Calibri" panose="020F0502020204030204" pitchFamily="34" charset="0"/>
              <a:buNone/>
              <a:defRPr sz="1400" kern="1200" spc="-20" baseline="0">
                <a:solidFill>
                  <a:schemeClr val="tx1"/>
                </a:solidFill>
                <a:latin typeface="Helvetica 75 Bold" panose="020B0804020202020204" pitchFamily="34" charset="0"/>
                <a:ea typeface="+mn-ea"/>
                <a:cs typeface="+mn-cs"/>
              </a:defRPr>
            </a:lvl2pPr>
            <a:lvl3pPr marL="180975" indent="-18097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400" kern="1200" spc="-20" baseline="0">
                <a:solidFill>
                  <a:schemeClr val="tx1"/>
                </a:solidFill>
                <a:latin typeface="Helvetica 75 Bold" panose="020B0804020202020204" pitchFamily="34" charset="0"/>
                <a:ea typeface="+mn-ea"/>
                <a:cs typeface="+mn-cs"/>
              </a:defRPr>
            </a:lvl3pPr>
            <a:lvl4pPr marL="407988" indent="-190500" algn="l" defTabSz="914400" rtl="0" eaLnBrk="1" latinLnBrk="0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400" kern="1200" spc="-20" baseline="0">
                <a:solidFill>
                  <a:schemeClr val="tx1"/>
                </a:solidFill>
                <a:latin typeface="Helvetica 55 Roman" panose="000B0500000000000000" pitchFamily="34" charset="0"/>
                <a:ea typeface="+mn-ea"/>
                <a:cs typeface="+mn-cs"/>
              </a:defRPr>
            </a:lvl4pPr>
            <a:lvl5pPr marL="595313" indent="-173038" algn="l" defTabSz="914400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400" kern="1200" spc="-20" baseline="0">
                <a:solidFill>
                  <a:schemeClr val="tx1"/>
                </a:solidFill>
                <a:latin typeface="Helvetica 55 Roman" panose="000B0500000000000000" pitchFamily="34" charset="0"/>
                <a:ea typeface="+mn-ea"/>
                <a:cs typeface="+mn-cs"/>
              </a:defRPr>
            </a:lvl5pPr>
            <a:lvl6pPr marL="800100" indent="-1905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Helvetica 55 Roman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err="1" smtClean="0"/>
              <a:t>Stereoscopic</a:t>
            </a:r>
            <a:r>
              <a:rPr lang="fr-FR" dirty="0" smtClean="0"/>
              <a:t> 360</a:t>
            </a:r>
          </a:p>
          <a:p>
            <a:pPr lvl="1"/>
            <a:r>
              <a:rPr lang="fr-FR" dirty="0" err="1" smtClean="0"/>
              <a:t>Each</a:t>
            </a:r>
            <a:r>
              <a:rPr lang="fr-FR" dirty="0" smtClean="0"/>
              <a:t> </a:t>
            </a:r>
            <a:r>
              <a:rPr lang="fr-FR" dirty="0" err="1" smtClean="0"/>
              <a:t>eye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inside</a:t>
            </a:r>
            <a:r>
              <a:rPr lang="fr-FR" dirty="0" smtClean="0"/>
              <a:t> </a:t>
            </a:r>
            <a:r>
              <a:rPr lang="fr-FR" dirty="0" err="1" smtClean="0"/>
              <a:t>its</a:t>
            </a:r>
            <a:r>
              <a:rPr lang="fr-FR" dirty="0" smtClean="0"/>
              <a:t> </a:t>
            </a:r>
            <a:r>
              <a:rPr lang="fr-FR" dirty="0" err="1" smtClean="0"/>
              <a:t>own</a:t>
            </a:r>
            <a:r>
              <a:rPr lang="fr-FR" dirty="0" smtClean="0"/>
              <a:t> </a:t>
            </a:r>
            <a:r>
              <a:rPr lang="fr-FR" dirty="0" err="1" smtClean="0"/>
              <a:t>sphere</a:t>
            </a:r>
            <a:endParaRPr lang="fr-FR" dirty="0" smtClean="0"/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5040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10" grpId="0" animBg="1"/>
      <p:bldP spid="14" grpId="0" animBg="1"/>
      <p:bldP spid="16" grpId="0" animBg="1"/>
      <p:bldP spid="17" grpId="0" animBg="1"/>
      <p:bldP spid="18" grpId="0" animBg="1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CA" dirty="0"/>
              <a:t>PSNRs of both views are always very close (usually 0.1 dB difference).</a:t>
            </a:r>
          </a:p>
          <a:p>
            <a:pPr hangingPunct="0"/>
            <a:endParaRPr lang="fr-FR" dirty="0"/>
          </a:p>
          <a:p>
            <a:pPr hangingPunct="0"/>
            <a:r>
              <a:rPr lang="en-CA" dirty="0"/>
              <a:t>Test 4 </a:t>
            </a:r>
            <a:r>
              <a:rPr lang="en-CA" dirty="0" smtClean="0"/>
              <a:t>(temporal </a:t>
            </a:r>
            <a:r>
              <a:rPr lang="en-CA" dirty="0" smtClean="0"/>
              <a:t>multiplex) </a:t>
            </a:r>
            <a:r>
              <a:rPr lang="en-CA" dirty="0" smtClean="0"/>
              <a:t>is </a:t>
            </a:r>
            <a:r>
              <a:rPr lang="en-CA" dirty="0"/>
              <a:t>very far from optimal </a:t>
            </a:r>
          </a:p>
          <a:p>
            <a:pPr lvl="2" hangingPunct="0"/>
            <a:r>
              <a:rPr lang="en-CA" dirty="0" smtClean="0"/>
              <a:t>Coding </a:t>
            </a:r>
            <a:r>
              <a:rPr lang="en-CA" dirty="0"/>
              <a:t>structure not adapted</a:t>
            </a:r>
          </a:p>
          <a:p>
            <a:pPr lvl="2" hangingPunct="0"/>
            <a:r>
              <a:rPr lang="en-CA" dirty="0"/>
              <a:t>Ratio of intra pixels different from other test because of first frame and short duration</a:t>
            </a:r>
          </a:p>
          <a:p>
            <a:pPr lvl="2" hangingPunct="0"/>
            <a:r>
              <a:rPr lang="en-CA" dirty="0"/>
              <a:t>The </a:t>
            </a:r>
            <a:r>
              <a:rPr lang="en-CA" dirty="0" smtClean="0"/>
              <a:t>BDR measure </a:t>
            </a:r>
            <a:r>
              <a:rPr lang="en-CA" dirty="0"/>
              <a:t>varies from +235% to </a:t>
            </a:r>
            <a:r>
              <a:rPr lang="en-CA" dirty="0" smtClean="0"/>
              <a:t>-51% </a:t>
            </a:r>
            <a:r>
              <a:rPr lang="en-CA" dirty="0"/>
              <a:t>across sequences.</a:t>
            </a:r>
          </a:p>
          <a:p>
            <a:pPr hangingPunct="0"/>
            <a:endParaRPr lang="fr-FR" dirty="0"/>
          </a:p>
          <a:p>
            <a:pPr hangingPunct="0"/>
            <a:r>
              <a:rPr lang="en-CA" dirty="0" smtClean="0"/>
              <a:t>In Test 5, Intra Block Copy is </a:t>
            </a:r>
            <a:r>
              <a:rPr lang="en-CA" dirty="0"/>
              <a:t>not optimized for frame packing</a:t>
            </a:r>
          </a:p>
          <a:p>
            <a:pPr hangingPunct="0"/>
            <a:endParaRPr lang="en-CA" dirty="0"/>
          </a:p>
          <a:p>
            <a:pPr hangingPunct="0"/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err="1" smtClean="0"/>
              <a:t>Remarks</a:t>
            </a:r>
            <a:r>
              <a:rPr lang="fr-FR" dirty="0" smtClean="0"/>
              <a:t> on </a:t>
            </a:r>
            <a:r>
              <a:rPr lang="fr-FR" dirty="0" err="1" smtClean="0"/>
              <a:t>results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9812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CA" dirty="0" smtClean="0"/>
              <a:t>We believe that stereo 360 is a very important format to address</a:t>
            </a:r>
          </a:p>
          <a:p>
            <a:pPr hangingPunct="0"/>
            <a:endParaRPr lang="en-CA" dirty="0"/>
          </a:p>
          <a:p>
            <a:pPr hangingPunct="0"/>
            <a:r>
              <a:rPr lang="en-CA" dirty="0" smtClean="0"/>
              <a:t>We would prefer that the format is considered in V1 of the Next Generation Video Codec</a:t>
            </a:r>
          </a:p>
          <a:p>
            <a:pPr lvl="1" hangingPunct="0"/>
            <a:r>
              <a:rPr lang="en-CA" dirty="0" smtClean="0"/>
              <a:t>The way it is handled is to be discussed</a:t>
            </a:r>
          </a:p>
          <a:p>
            <a:pPr lvl="1" hangingPunct="0"/>
            <a:r>
              <a:rPr lang="en-CA" dirty="0"/>
              <a:t>W</a:t>
            </a:r>
            <a:r>
              <a:rPr lang="en-CA" dirty="0" smtClean="0"/>
              <a:t>e suggest stereo 360 videos are added to the CTCs (after </a:t>
            </a:r>
            <a:r>
              <a:rPr lang="en-CA" dirty="0" err="1" smtClean="0"/>
              <a:t>CfP</a:t>
            </a:r>
            <a:r>
              <a:rPr lang="en-CA" dirty="0" smtClean="0"/>
              <a:t>)</a:t>
            </a:r>
          </a:p>
          <a:p>
            <a:pPr hangingPunct="0"/>
            <a:endParaRPr lang="fr-FR" dirty="0"/>
          </a:p>
          <a:p>
            <a:pPr hangingPunct="0"/>
            <a:r>
              <a:rPr lang="en-CA" dirty="0" smtClean="0"/>
              <a:t>We are ready to do more testing</a:t>
            </a:r>
            <a:endParaRPr lang="en-CA" dirty="0"/>
          </a:p>
          <a:p>
            <a:pPr lvl="1" hangingPunct="0"/>
            <a:r>
              <a:rPr lang="en-CA" dirty="0" smtClean="0"/>
              <a:t>Looking for feedback and suggestions</a:t>
            </a:r>
          </a:p>
          <a:p>
            <a:pPr lvl="2" hangingPunct="0"/>
            <a:r>
              <a:rPr lang="en-CA" dirty="0" smtClean="0"/>
              <a:t>Additional sequences</a:t>
            </a:r>
          </a:p>
          <a:p>
            <a:pPr lvl="2" hangingPunct="0"/>
            <a:r>
              <a:rPr lang="en-CA" dirty="0" smtClean="0"/>
              <a:t>Better coding structure for Test 4</a:t>
            </a:r>
          </a:p>
          <a:p>
            <a:pPr lvl="2" hangingPunct="0"/>
            <a:r>
              <a:rPr lang="en-CA" dirty="0" smtClean="0"/>
              <a:t>New tests (frame packing with subsampling)</a:t>
            </a:r>
            <a:endParaRPr lang="en-CA" dirty="0"/>
          </a:p>
          <a:p>
            <a:pPr hangingPunct="0"/>
            <a:endParaRPr lang="fr-FR" dirty="0"/>
          </a:p>
          <a:p>
            <a:pPr hangingPunct="0"/>
            <a:endParaRPr lang="en-CA" dirty="0"/>
          </a:p>
          <a:p>
            <a:pPr hangingPunct="0"/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Conclusions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76618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 smtClean="0"/>
              <a:t>Thank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endParaRPr lang="fr-F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7627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4325" y="1203598"/>
            <a:ext cx="8515350" cy="3365500"/>
          </a:xfrm>
        </p:spPr>
        <p:txBody>
          <a:bodyPr/>
          <a:lstStyle/>
          <a:p>
            <a:r>
              <a:rPr lang="fr-FR" dirty="0" smtClean="0"/>
              <a:t>360 </a:t>
            </a:r>
            <a:r>
              <a:rPr lang="fr-FR" dirty="0" err="1" smtClean="0"/>
              <a:t>video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about immersion</a:t>
            </a:r>
          </a:p>
          <a:p>
            <a:pPr lvl="2"/>
            <a:r>
              <a:rPr lang="fr-FR" dirty="0" err="1" smtClean="0"/>
              <a:t>True</a:t>
            </a:r>
            <a:r>
              <a:rPr lang="fr-FR" dirty="0" smtClean="0"/>
              <a:t> immersion </a:t>
            </a:r>
            <a:r>
              <a:rPr lang="fr-FR" dirty="0" err="1" smtClean="0"/>
              <a:t>comes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depth</a:t>
            </a:r>
            <a:r>
              <a:rPr lang="fr-FR" dirty="0" smtClean="0"/>
              <a:t> sensation</a:t>
            </a:r>
          </a:p>
          <a:p>
            <a:pPr lvl="2"/>
            <a:r>
              <a:rPr lang="fr-FR" dirty="0" err="1" smtClean="0"/>
              <a:t>Monoscopic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acceptable </a:t>
            </a:r>
            <a:r>
              <a:rPr lang="fr-FR" dirty="0" err="1" smtClean="0"/>
              <a:t>when</a:t>
            </a:r>
            <a:r>
              <a:rPr lang="fr-FR" dirty="0" smtClean="0"/>
              <a:t> the </a:t>
            </a:r>
            <a:r>
              <a:rPr lang="fr-FR" dirty="0" err="1" smtClean="0"/>
              <a:t>subject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distant, but if the </a:t>
            </a:r>
            <a:r>
              <a:rPr lang="fr-FR" dirty="0" err="1" smtClean="0"/>
              <a:t>subject</a:t>
            </a:r>
            <a:r>
              <a:rPr lang="fr-FR" dirty="0" smtClean="0"/>
              <a:t> </a:t>
            </a:r>
            <a:r>
              <a:rPr lang="fr-FR" dirty="0" err="1" smtClean="0"/>
              <a:t>get</a:t>
            </a:r>
            <a:r>
              <a:rPr lang="fr-FR" dirty="0" smtClean="0"/>
              <a:t> « </a:t>
            </a:r>
            <a:r>
              <a:rPr lang="fr-FR" dirty="0" err="1" smtClean="0"/>
              <a:t>closer</a:t>
            </a:r>
            <a:r>
              <a:rPr lang="fr-FR" dirty="0" smtClean="0"/>
              <a:t> », </a:t>
            </a:r>
            <a:r>
              <a:rPr lang="fr-FR" dirty="0" err="1" smtClean="0"/>
              <a:t>it</a:t>
            </a:r>
            <a:r>
              <a:rPr lang="fr-FR" dirty="0" smtClean="0"/>
              <a:t> </a:t>
            </a:r>
            <a:r>
              <a:rPr lang="fr-FR" dirty="0" err="1" smtClean="0"/>
              <a:t>only</a:t>
            </a:r>
            <a:r>
              <a:rPr lang="fr-FR" dirty="0" smtClean="0"/>
              <a:t> </a:t>
            </a:r>
            <a:r>
              <a:rPr lang="fr-FR" dirty="0" err="1" smtClean="0"/>
              <a:t>gets</a:t>
            </a:r>
            <a:r>
              <a:rPr lang="fr-FR" dirty="0" smtClean="0"/>
              <a:t> </a:t>
            </a:r>
            <a:r>
              <a:rPr lang="fr-FR" dirty="0" err="1" smtClean="0"/>
              <a:t>larger</a:t>
            </a:r>
            <a:r>
              <a:rPr lang="fr-FR" dirty="0" smtClean="0"/>
              <a:t> on the projection surface</a:t>
            </a:r>
          </a:p>
          <a:p>
            <a:pPr lvl="2"/>
            <a:endParaRPr lang="fr-FR" dirty="0" smtClean="0"/>
          </a:p>
          <a:p>
            <a:r>
              <a:rPr lang="fr-FR" dirty="0"/>
              <a:t>Suggestion</a:t>
            </a:r>
          </a:p>
          <a:p>
            <a:pPr lvl="1"/>
            <a:r>
              <a:rPr lang="fr-FR" dirty="0" err="1"/>
              <a:t>Please</a:t>
            </a:r>
            <a:r>
              <a:rPr lang="fr-FR" dirty="0"/>
              <a:t> look at </a:t>
            </a:r>
            <a:r>
              <a:rPr lang="fr-FR" dirty="0" err="1"/>
              <a:t>existing</a:t>
            </a:r>
            <a:r>
              <a:rPr lang="fr-FR" dirty="0"/>
              <a:t> </a:t>
            </a:r>
            <a:r>
              <a:rPr lang="fr-FR" u="sng" dirty="0"/>
              <a:t>high </a:t>
            </a:r>
            <a:r>
              <a:rPr lang="fr-FR" u="sng" dirty="0" err="1"/>
              <a:t>quality</a:t>
            </a:r>
            <a:r>
              <a:rPr lang="fr-FR" dirty="0"/>
              <a:t> mono and </a:t>
            </a:r>
            <a:r>
              <a:rPr lang="fr-FR" dirty="0" err="1"/>
              <a:t>stereo</a:t>
            </a:r>
            <a:r>
              <a:rPr lang="fr-FR" dirty="0"/>
              <a:t> 360 </a:t>
            </a:r>
            <a:r>
              <a:rPr lang="fr-FR" dirty="0" err="1" smtClean="0"/>
              <a:t>videos</a:t>
            </a:r>
            <a:endParaRPr lang="fr-FR" dirty="0" smtClean="0"/>
          </a:p>
          <a:p>
            <a:pPr lvl="1"/>
            <a:r>
              <a:rPr lang="fr-FR" dirty="0" smtClean="0"/>
              <a:t>Come and </a:t>
            </a:r>
            <a:r>
              <a:rPr lang="fr-FR" dirty="0" err="1" smtClean="0"/>
              <a:t>see</a:t>
            </a:r>
            <a:r>
              <a:rPr lang="fr-FR" dirty="0" smtClean="0"/>
              <a:t> a few </a:t>
            </a:r>
            <a:r>
              <a:rPr lang="fr-FR" dirty="0" err="1" smtClean="0"/>
              <a:t>videos</a:t>
            </a:r>
            <a:r>
              <a:rPr lang="fr-FR" dirty="0" smtClean="0"/>
              <a:t> I have on HMD</a:t>
            </a:r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r>
              <a:rPr lang="fr-FR" dirty="0" err="1" smtClean="0"/>
              <a:t>What</a:t>
            </a:r>
            <a:r>
              <a:rPr lang="fr-FR" dirty="0" smtClean="0"/>
              <a:t> </a:t>
            </a:r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believe</a:t>
            </a:r>
            <a:r>
              <a:rPr lang="fr-FR" dirty="0" smtClean="0"/>
              <a:t> at Orange</a:t>
            </a:r>
          </a:p>
          <a:p>
            <a:pPr lvl="1"/>
            <a:r>
              <a:rPr lang="fr-FR" dirty="0" err="1" smtClean="0"/>
              <a:t>Stereo</a:t>
            </a:r>
            <a:r>
              <a:rPr lang="fr-FR" dirty="0" smtClean="0"/>
              <a:t> 360 </a:t>
            </a:r>
            <a:r>
              <a:rPr lang="fr-FR" dirty="0" err="1" smtClean="0"/>
              <a:t>is</a:t>
            </a:r>
            <a:r>
              <a:rPr lang="fr-FR" dirty="0" smtClean="0"/>
              <a:t> a </a:t>
            </a:r>
            <a:r>
              <a:rPr lang="fr-FR" dirty="0" err="1" smtClean="0"/>
              <a:t>very</a:t>
            </a:r>
            <a:r>
              <a:rPr lang="fr-FR" dirty="0" smtClean="0"/>
              <a:t> important format to </a:t>
            </a:r>
            <a:r>
              <a:rPr lang="fr-FR" dirty="0" err="1" smtClean="0"/>
              <a:t>address</a:t>
            </a:r>
            <a:r>
              <a:rPr lang="fr-FR" dirty="0" smtClean="0"/>
              <a:t> in the </a:t>
            </a:r>
            <a:r>
              <a:rPr lang="fr-FR" dirty="0" err="1" smtClean="0"/>
              <a:t>Next</a:t>
            </a:r>
            <a:r>
              <a:rPr lang="fr-FR" dirty="0" smtClean="0"/>
              <a:t> </a:t>
            </a:r>
            <a:r>
              <a:rPr lang="fr-FR" dirty="0" err="1" smtClean="0"/>
              <a:t>Generation</a:t>
            </a:r>
            <a:r>
              <a:rPr lang="fr-FR" dirty="0" smtClean="0"/>
              <a:t> </a:t>
            </a:r>
            <a:r>
              <a:rPr lang="fr-FR" dirty="0" err="1" smtClean="0"/>
              <a:t>Video</a:t>
            </a:r>
            <a:r>
              <a:rPr lang="fr-FR" dirty="0" smtClean="0"/>
              <a:t> Codec </a:t>
            </a:r>
            <a:r>
              <a:rPr lang="fr-FR" dirty="0" err="1" smtClean="0"/>
              <a:t>because</a:t>
            </a:r>
            <a:endParaRPr lang="fr-FR" dirty="0" smtClean="0"/>
          </a:p>
          <a:p>
            <a:pPr lvl="2"/>
            <a:r>
              <a:rPr lang="fr-FR" dirty="0" err="1" smtClean="0"/>
              <a:t>it</a:t>
            </a:r>
            <a:r>
              <a:rPr lang="fr-FR" dirty="0" smtClean="0"/>
              <a:t> </a:t>
            </a:r>
            <a:r>
              <a:rPr lang="fr-FR" dirty="0" err="1" smtClean="0"/>
              <a:t>provides</a:t>
            </a:r>
            <a:r>
              <a:rPr lang="fr-FR" dirty="0" smtClean="0"/>
              <a:t> excellent immersive sensation </a:t>
            </a:r>
          </a:p>
          <a:p>
            <a:pPr lvl="2"/>
            <a:r>
              <a:rPr lang="fr-FR" dirty="0" err="1"/>
              <a:t>i</a:t>
            </a:r>
            <a:r>
              <a:rPr lang="fr-FR" dirty="0" err="1" smtClean="0"/>
              <a:t>t</a:t>
            </a:r>
            <a:r>
              <a:rPr lang="fr-FR" dirty="0" smtClean="0"/>
              <a:t> </a:t>
            </a:r>
            <a:r>
              <a:rPr lang="fr-FR" dirty="0" err="1" smtClean="0"/>
              <a:t>does</a:t>
            </a:r>
            <a:r>
              <a:rPr lang="fr-FR" dirty="0" smtClean="0"/>
              <a:t> </a:t>
            </a:r>
            <a:r>
              <a:rPr lang="fr-FR" dirty="0" err="1" smtClean="0"/>
              <a:t>so</a:t>
            </a:r>
            <a:r>
              <a:rPr lang="fr-FR" dirty="0" smtClean="0"/>
              <a:t> at a </a:t>
            </a:r>
            <a:r>
              <a:rPr lang="fr-FR" dirty="0" err="1" smtClean="0"/>
              <a:t>very</a:t>
            </a:r>
            <a:r>
              <a:rPr lang="fr-FR" dirty="0" smtClean="0"/>
              <a:t> </a:t>
            </a:r>
            <a:r>
              <a:rPr lang="fr-FR" dirty="0" err="1" smtClean="0"/>
              <a:t>small</a:t>
            </a:r>
            <a:r>
              <a:rPr lang="fr-FR" dirty="0" smtClean="0"/>
              <a:t> </a:t>
            </a:r>
            <a:r>
              <a:rPr lang="fr-FR" dirty="0" err="1" smtClean="0"/>
              <a:t>cost</a:t>
            </a:r>
            <a:r>
              <a:rPr lang="fr-FR" dirty="0" smtClean="0"/>
              <a:t> (a 2D codec)</a:t>
            </a:r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pPr lvl="1"/>
            <a:endParaRPr lang="fr-FR" dirty="0"/>
          </a:p>
          <a:p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err="1" smtClean="0"/>
              <a:t>Stereoscopic</a:t>
            </a:r>
            <a:r>
              <a:rPr lang="fr-FR" dirty="0" smtClean="0"/>
              <a:t> 360 </a:t>
            </a:r>
            <a:r>
              <a:rPr lang="fr-FR" dirty="0" err="1" smtClean="0"/>
              <a:t>video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179512" y="3723878"/>
            <a:ext cx="8784976" cy="1224136"/>
          </a:xfrm>
          <a:prstGeom prst="rect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883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Stereo</a:t>
            </a:r>
            <a:r>
              <a:rPr lang="fr-FR" dirty="0" smtClean="0"/>
              <a:t> 360 </a:t>
            </a:r>
            <a:r>
              <a:rPr lang="fr-FR" dirty="0" err="1" smtClean="0"/>
              <a:t>video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essentially</a:t>
            </a:r>
            <a:r>
              <a:rPr lang="fr-FR" dirty="0" smtClean="0"/>
              <a:t> a </a:t>
            </a:r>
            <a:r>
              <a:rPr lang="fr-FR" dirty="0" err="1" smtClean="0"/>
              <a:t>multiview</a:t>
            </a:r>
            <a:r>
              <a:rPr lang="fr-FR" dirty="0" smtClean="0"/>
              <a:t> format</a:t>
            </a:r>
          </a:p>
          <a:p>
            <a:endParaRPr lang="fr-FR" dirty="0"/>
          </a:p>
          <a:p>
            <a:r>
              <a:rPr lang="fr-FR" dirty="0" err="1" smtClean="0"/>
              <a:t>Multiview</a:t>
            </a:r>
            <a:r>
              <a:rPr lang="fr-FR" dirty="0" smtClean="0"/>
              <a:t> compression in the </a:t>
            </a:r>
            <a:r>
              <a:rPr lang="fr-FR" dirty="0" err="1" smtClean="0"/>
              <a:t>two</a:t>
            </a:r>
            <a:r>
              <a:rPr lang="fr-FR" dirty="0" smtClean="0"/>
              <a:t> </a:t>
            </a:r>
            <a:r>
              <a:rPr lang="fr-FR" dirty="0" err="1" smtClean="0"/>
              <a:t>past</a:t>
            </a:r>
            <a:r>
              <a:rPr lang="fr-FR" dirty="0" smtClean="0"/>
              <a:t> standards of ISO &amp; ITU-T</a:t>
            </a:r>
          </a:p>
          <a:p>
            <a:pPr lvl="1"/>
            <a:r>
              <a:rPr lang="fr-FR" dirty="0" smtClean="0"/>
              <a:t>First a </a:t>
            </a:r>
            <a:r>
              <a:rPr lang="fr-FR" dirty="0" err="1" smtClean="0"/>
              <a:t>core</a:t>
            </a:r>
            <a:r>
              <a:rPr lang="fr-FR" dirty="0" smtClean="0"/>
              <a:t> 2D </a:t>
            </a:r>
            <a:r>
              <a:rPr lang="fr-FR" dirty="0" err="1" smtClean="0"/>
              <a:t>video</a:t>
            </a:r>
            <a:r>
              <a:rPr lang="fr-FR" dirty="0" smtClean="0"/>
              <a:t> compression </a:t>
            </a:r>
            <a:r>
              <a:rPr lang="fr-FR" dirty="0" err="1" smtClean="0"/>
              <a:t>algorithm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standardized</a:t>
            </a:r>
            <a:r>
              <a:rPr lang="fr-FR" dirty="0" smtClean="0"/>
              <a:t> (V1)</a:t>
            </a:r>
          </a:p>
          <a:p>
            <a:pPr lvl="1"/>
            <a:r>
              <a:rPr lang="fr-FR" dirty="0" err="1" smtClean="0"/>
              <a:t>Then</a:t>
            </a:r>
            <a:r>
              <a:rPr lang="fr-FR" dirty="0" smtClean="0"/>
              <a:t> an extension </a:t>
            </a:r>
            <a:r>
              <a:rPr lang="fr-FR" dirty="0" err="1" smtClean="0"/>
              <a:t>re-uses</a:t>
            </a:r>
            <a:r>
              <a:rPr lang="fr-FR" dirty="0" smtClean="0"/>
              <a:t> the </a:t>
            </a:r>
            <a:r>
              <a:rPr lang="fr-FR" dirty="0" err="1" smtClean="0"/>
              <a:t>core</a:t>
            </a:r>
            <a:r>
              <a:rPr lang="fr-FR" dirty="0" smtClean="0"/>
              <a:t> 2D </a:t>
            </a:r>
            <a:r>
              <a:rPr lang="fr-FR" dirty="0" err="1" smtClean="0"/>
              <a:t>engine</a:t>
            </a:r>
            <a:r>
              <a:rPr lang="fr-FR" dirty="0" smtClean="0"/>
              <a:t> to </a:t>
            </a:r>
            <a:r>
              <a:rPr lang="fr-FR" dirty="0" err="1" smtClean="0"/>
              <a:t>compress</a:t>
            </a:r>
            <a:r>
              <a:rPr lang="fr-FR" dirty="0" smtClean="0"/>
              <a:t> multiple </a:t>
            </a:r>
            <a:r>
              <a:rPr lang="fr-FR" dirty="0" err="1" smtClean="0"/>
              <a:t>views</a:t>
            </a:r>
            <a:endParaRPr lang="fr-FR" dirty="0" smtClean="0"/>
          </a:p>
          <a:p>
            <a:pPr lvl="1"/>
            <a:endParaRPr lang="fr-FR" dirty="0"/>
          </a:p>
          <a:p>
            <a:r>
              <a:rPr lang="fr-FR" dirty="0" smtClean="0"/>
              <a:t>This made </a:t>
            </a:r>
            <a:r>
              <a:rPr lang="fr-FR" dirty="0" err="1" smtClean="0"/>
              <a:t>sense</a:t>
            </a:r>
            <a:endParaRPr lang="fr-FR" dirty="0"/>
          </a:p>
          <a:p>
            <a:pPr lvl="1"/>
            <a:r>
              <a:rPr lang="fr-FR" dirty="0" smtClean="0"/>
              <a:t>The « formats of introduction » of the standard </a:t>
            </a:r>
            <a:r>
              <a:rPr lang="fr-FR" dirty="0" err="1" smtClean="0"/>
              <a:t>were</a:t>
            </a:r>
            <a:r>
              <a:rPr lang="fr-FR" dirty="0" smtClean="0"/>
              <a:t> 2D </a:t>
            </a:r>
            <a:r>
              <a:rPr lang="fr-FR" dirty="0" err="1" smtClean="0"/>
              <a:t>video</a:t>
            </a:r>
            <a:endParaRPr lang="fr-FR" dirty="0" smtClean="0"/>
          </a:p>
          <a:p>
            <a:pPr lvl="1"/>
            <a:r>
              <a:rPr lang="fr-FR" dirty="0" err="1" smtClean="0"/>
              <a:t>Multiview</a:t>
            </a:r>
            <a:r>
              <a:rPr lang="fr-FR" dirty="0" smtClean="0"/>
              <a:t> extensions </a:t>
            </a:r>
            <a:r>
              <a:rPr lang="fr-FR" dirty="0" err="1" smtClean="0"/>
              <a:t>had</a:t>
            </a:r>
            <a:r>
              <a:rPr lang="fr-FR" dirty="0" smtClean="0"/>
              <a:t> </a:t>
            </a:r>
            <a:r>
              <a:rPr lang="fr-FR" dirty="0" err="1" smtClean="0"/>
              <a:t>limited</a:t>
            </a:r>
            <a:r>
              <a:rPr lang="fr-FR" dirty="0" smtClean="0"/>
              <a:t> </a:t>
            </a:r>
            <a:r>
              <a:rPr lang="fr-FR" dirty="0" err="1" smtClean="0"/>
              <a:t>success</a:t>
            </a:r>
            <a:r>
              <a:rPr lang="fr-FR" dirty="0" smtClean="0"/>
              <a:t> </a:t>
            </a:r>
            <a:r>
              <a:rPr lang="fr-FR" dirty="0" err="1" smtClean="0"/>
              <a:t>compared</a:t>
            </a:r>
            <a:r>
              <a:rPr lang="fr-FR" dirty="0" smtClean="0"/>
              <a:t> to V1</a:t>
            </a:r>
          </a:p>
          <a:p>
            <a:pPr lvl="1"/>
            <a:endParaRPr lang="fr-FR" dirty="0"/>
          </a:p>
          <a:p>
            <a:r>
              <a:rPr lang="fr-FR" dirty="0" err="1" smtClean="0"/>
              <a:t>Things</a:t>
            </a:r>
            <a:r>
              <a:rPr lang="fr-FR" dirty="0" smtClean="0"/>
              <a:t> </a:t>
            </a:r>
            <a:r>
              <a:rPr lang="fr-FR" dirty="0" err="1" smtClean="0"/>
              <a:t>may</a:t>
            </a:r>
            <a:r>
              <a:rPr lang="fr-FR" dirty="0" smtClean="0"/>
              <a:t> change if </a:t>
            </a:r>
            <a:r>
              <a:rPr lang="fr-FR" dirty="0" err="1"/>
              <a:t>s</a:t>
            </a:r>
            <a:r>
              <a:rPr lang="fr-FR" dirty="0" err="1" smtClean="0"/>
              <a:t>tereo</a:t>
            </a:r>
            <a:r>
              <a:rPr lang="fr-FR" dirty="0" smtClean="0"/>
              <a:t> 360 </a:t>
            </a:r>
            <a:r>
              <a:rPr lang="fr-FR" dirty="0" err="1" smtClean="0"/>
              <a:t>is</a:t>
            </a:r>
            <a:r>
              <a:rPr lang="fr-FR" dirty="0" smtClean="0"/>
              <a:t> a format of introduction for </a:t>
            </a:r>
            <a:r>
              <a:rPr lang="fr-FR" dirty="0" err="1" smtClean="0"/>
              <a:t>Next</a:t>
            </a:r>
            <a:r>
              <a:rPr lang="fr-FR" dirty="0" smtClean="0"/>
              <a:t> </a:t>
            </a:r>
            <a:r>
              <a:rPr lang="fr-FR" dirty="0" err="1" smtClean="0"/>
              <a:t>Generation</a:t>
            </a:r>
            <a:r>
              <a:rPr lang="fr-FR" dirty="0" smtClean="0"/>
              <a:t> </a:t>
            </a:r>
            <a:r>
              <a:rPr lang="fr-FR" dirty="0" err="1" smtClean="0"/>
              <a:t>Video</a:t>
            </a:r>
            <a:r>
              <a:rPr lang="fr-FR" dirty="0" smtClean="0"/>
              <a:t> </a:t>
            </a:r>
            <a:r>
              <a:rPr lang="fr-FR" dirty="0" err="1" smtClean="0"/>
              <a:t>Coding</a:t>
            </a:r>
            <a:r>
              <a:rPr lang="fr-FR" dirty="0" smtClean="0"/>
              <a:t> (NVGC)</a:t>
            </a:r>
          </a:p>
          <a:p>
            <a:pPr lvl="1"/>
            <a:endParaRPr lang="fr-FR" dirty="0"/>
          </a:p>
          <a:p>
            <a:pPr lvl="1"/>
            <a:endParaRPr lang="fr-FR" dirty="0" smtClean="0"/>
          </a:p>
          <a:p>
            <a:pPr lvl="1"/>
            <a:endParaRPr lang="fr-FR" dirty="0"/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err="1" smtClean="0"/>
              <a:t>Multiview</a:t>
            </a:r>
            <a:r>
              <a:rPr lang="fr-FR" dirty="0" smtClean="0"/>
              <a:t> formats in </a:t>
            </a:r>
            <a:r>
              <a:rPr lang="fr-FR" dirty="0" err="1" smtClean="0"/>
              <a:t>previous</a:t>
            </a:r>
            <a:r>
              <a:rPr lang="fr-FR" dirty="0" smtClean="0"/>
              <a:t> standards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3865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Possible approaches in increasing order of consideration for Stereo 360</a:t>
            </a:r>
          </a:p>
          <a:p>
            <a:pPr lvl="1"/>
            <a:r>
              <a:rPr lang="en-US" dirty="0" smtClean="0"/>
              <a:t>1. </a:t>
            </a:r>
            <a:r>
              <a:rPr lang="en-US" dirty="0"/>
              <a:t>We could decide to only handle </a:t>
            </a:r>
            <a:r>
              <a:rPr lang="en-US" dirty="0" err="1"/>
              <a:t>monoscopic</a:t>
            </a:r>
            <a:r>
              <a:rPr lang="en-US" dirty="0"/>
              <a:t> 360 in NGVC </a:t>
            </a:r>
            <a:r>
              <a:rPr lang="en-US" dirty="0" smtClean="0"/>
              <a:t>V1 and </a:t>
            </a:r>
            <a:r>
              <a:rPr lang="en-US" dirty="0"/>
              <a:t>keep stereoscopic 360 work for a later MV-NGVC.</a:t>
            </a:r>
          </a:p>
          <a:p>
            <a:pPr lvl="1"/>
            <a:r>
              <a:rPr lang="en-US" dirty="0" smtClean="0"/>
              <a:t>2. </a:t>
            </a:r>
            <a:r>
              <a:rPr lang="en-US" dirty="0"/>
              <a:t>We could introduce stereoscopic 360 video as an option in our Common Testing Conditions (CTCs) while allowing only non-normative changes </a:t>
            </a:r>
            <a:r>
              <a:rPr lang="en-US" dirty="0" smtClean="0"/>
              <a:t>(</a:t>
            </a:r>
            <a:r>
              <a:rPr lang="en-US" dirty="0"/>
              <a:t>frame packing, temporal </a:t>
            </a:r>
            <a:r>
              <a:rPr lang="en-US" dirty="0" smtClean="0"/>
              <a:t>multiplex, </a:t>
            </a:r>
            <a:r>
              <a:rPr lang="en-US" dirty="0"/>
              <a:t>…) </a:t>
            </a:r>
            <a:endParaRPr lang="en-US" dirty="0" smtClean="0"/>
          </a:p>
          <a:p>
            <a:pPr lvl="1"/>
            <a:r>
              <a:rPr lang="en-US" dirty="0" smtClean="0"/>
              <a:t>3. </a:t>
            </a:r>
            <a:r>
              <a:rPr lang="en-US" dirty="0"/>
              <a:t>We could introduce stereoscopic 360 video as an option in CTCs while allowing normative </a:t>
            </a:r>
            <a:endParaRPr lang="en-US" dirty="0" smtClean="0"/>
          </a:p>
          <a:p>
            <a:pPr lvl="1"/>
            <a:r>
              <a:rPr lang="en-US" dirty="0" smtClean="0"/>
              <a:t>4. </a:t>
            </a:r>
            <a:r>
              <a:rPr lang="en-US" dirty="0"/>
              <a:t>NGVC could be a </a:t>
            </a:r>
            <a:r>
              <a:rPr lang="en-US" dirty="0" err="1"/>
              <a:t>multiview</a:t>
            </a:r>
            <a:r>
              <a:rPr lang="en-US" dirty="0"/>
              <a:t> format from the beginning (with the appropriate profiles for pure 2D and stereoscopic 360)</a:t>
            </a:r>
          </a:p>
          <a:p>
            <a:endParaRPr lang="fr-FR" dirty="0"/>
          </a:p>
          <a:p>
            <a:r>
              <a:rPr lang="fr-FR" dirty="0" smtClean="0"/>
              <a:t>In </a:t>
            </a:r>
            <a:r>
              <a:rPr lang="fr-FR" dirty="0" err="1" smtClean="0"/>
              <a:t>our</a:t>
            </a:r>
            <a:r>
              <a:rPr lang="fr-FR" dirty="0" smtClean="0"/>
              <a:t> opinion, the </a:t>
            </a:r>
            <a:r>
              <a:rPr lang="fr-FR" dirty="0" err="1" smtClean="0"/>
              <a:t>usual</a:t>
            </a:r>
            <a:r>
              <a:rPr lang="fr-FR" dirty="0" smtClean="0"/>
              <a:t> </a:t>
            </a:r>
            <a:r>
              <a:rPr lang="fr-FR" dirty="0" err="1" smtClean="0"/>
              <a:t>approach</a:t>
            </a:r>
            <a:r>
              <a:rPr lang="fr-FR" dirty="0" smtClean="0"/>
              <a:t> (option 1)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risky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err="1" smtClean="0"/>
              <a:t>Stereo</a:t>
            </a:r>
            <a:r>
              <a:rPr lang="fr-FR" dirty="0" smtClean="0"/>
              <a:t> 360 in the NGVC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179512" y="3219822"/>
            <a:ext cx="4608512" cy="504056"/>
          </a:xfrm>
          <a:prstGeom prst="rect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421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CA" dirty="0" smtClean="0"/>
              <a:t>From experience,  once V1 </a:t>
            </a:r>
            <a:r>
              <a:rPr lang="en-CA" dirty="0"/>
              <a:t>encoders and decoders get </a:t>
            </a:r>
            <a:r>
              <a:rPr lang="en-CA" dirty="0" smtClean="0"/>
              <a:t>deployed</a:t>
            </a:r>
            <a:r>
              <a:rPr lang="en-CA" dirty="0"/>
              <a:t>, it is very difficult or impossible to upgrade the existing </a:t>
            </a:r>
            <a:r>
              <a:rPr lang="en-CA" dirty="0" smtClean="0"/>
              <a:t>equipment. </a:t>
            </a:r>
          </a:p>
          <a:p>
            <a:pPr lvl="3" hangingPunct="0"/>
            <a:r>
              <a:rPr lang="en-CA" dirty="0" smtClean="0"/>
              <a:t>A </a:t>
            </a:r>
            <a:r>
              <a:rPr lang="en-CA" dirty="0"/>
              <a:t>potential rapid introduction of NGVC </a:t>
            </a:r>
            <a:r>
              <a:rPr lang="en-CA" dirty="0" smtClean="0"/>
              <a:t>V1 </a:t>
            </a:r>
            <a:r>
              <a:rPr lang="en-CA" dirty="0"/>
              <a:t>codecs in devices, before Multiview </a:t>
            </a:r>
            <a:r>
              <a:rPr lang="en-CA" dirty="0" smtClean="0"/>
              <a:t>NGVC </a:t>
            </a:r>
            <a:r>
              <a:rPr lang="en-CA" dirty="0"/>
              <a:t>is released would make the upgrade difficult and delayed. </a:t>
            </a:r>
            <a:endParaRPr lang="en-CA" dirty="0" smtClean="0"/>
          </a:p>
          <a:p>
            <a:pPr lvl="3" hangingPunct="0"/>
            <a:endParaRPr lang="en-CA" dirty="0" smtClean="0"/>
          </a:p>
          <a:p>
            <a:pPr hangingPunct="0"/>
            <a:r>
              <a:rPr lang="en-CA" dirty="0" smtClean="0"/>
              <a:t>From experience, the </a:t>
            </a:r>
            <a:r>
              <a:rPr lang="en-CA" dirty="0"/>
              <a:t>industrial effort spent on extension encoders and decoders is smaller than the one spent on the 2D “basis”. </a:t>
            </a:r>
            <a:endParaRPr lang="en-CA" dirty="0" smtClean="0"/>
          </a:p>
          <a:p>
            <a:pPr lvl="3" hangingPunct="0"/>
            <a:r>
              <a:rPr lang="en-CA" dirty="0" smtClean="0"/>
              <a:t>“</a:t>
            </a:r>
            <a:r>
              <a:rPr lang="en-CA" dirty="0"/>
              <a:t>optimal” compression of stereoscopic 360 </a:t>
            </a:r>
            <a:r>
              <a:rPr lang="en-CA" dirty="0" smtClean="0"/>
              <a:t>would be missed. </a:t>
            </a:r>
            <a:endParaRPr lang="en-CA" dirty="0"/>
          </a:p>
          <a:p>
            <a:pPr lvl="3" hangingPunct="0"/>
            <a:endParaRPr lang="fr-FR" dirty="0"/>
          </a:p>
          <a:p>
            <a:pPr hangingPunct="0"/>
            <a:r>
              <a:rPr lang="en-CA" dirty="0" smtClean="0"/>
              <a:t>It </a:t>
            </a:r>
            <a:r>
              <a:rPr lang="en-CA" dirty="0"/>
              <a:t>would be a bad message if we </a:t>
            </a:r>
            <a:r>
              <a:rPr lang="en-CA" dirty="0" smtClean="0"/>
              <a:t>issued </a:t>
            </a:r>
            <a:r>
              <a:rPr lang="en-CA" dirty="0"/>
              <a:t>a new codec that only does part of the work for real 360 immersion </a:t>
            </a:r>
            <a:endParaRPr lang="en-CA" dirty="0" smtClean="0"/>
          </a:p>
          <a:p>
            <a:pPr hangingPunct="0"/>
            <a:endParaRPr lang="en-CA" dirty="0" smtClean="0"/>
          </a:p>
          <a:p>
            <a:pPr hangingPunct="0"/>
            <a:r>
              <a:rPr lang="en-CA" dirty="0" smtClean="0"/>
              <a:t>If </a:t>
            </a:r>
            <a:r>
              <a:rPr lang="en-CA" dirty="0"/>
              <a:t>stereoscopic 360 is not handled efficiently in V1, we run the risk of interoperability issues. </a:t>
            </a:r>
            <a:endParaRPr lang="en-CA" dirty="0" smtClean="0"/>
          </a:p>
          <a:p>
            <a:pPr lvl="3" hangingPunct="0"/>
            <a:r>
              <a:rPr lang="en-CA" dirty="0" smtClean="0"/>
              <a:t>Worst scenario: stereoscopic </a:t>
            </a:r>
            <a:r>
              <a:rPr lang="en-CA" dirty="0"/>
              <a:t>360 format is scattered between V1 (using frame packing or other non-normative approaches) and V2 (MV-NGVC).</a:t>
            </a:r>
            <a:endParaRPr lang="fr-FR" dirty="0"/>
          </a:p>
          <a:p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err="1" smtClean="0"/>
              <a:t>Why</a:t>
            </a:r>
            <a:r>
              <a:rPr lang="fr-FR" dirty="0" smtClean="0"/>
              <a:t> </a:t>
            </a:r>
            <a:r>
              <a:rPr lang="fr-FR" dirty="0" err="1" smtClean="0"/>
              <a:t>taking</a:t>
            </a:r>
            <a:r>
              <a:rPr lang="fr-FR" dirty="0" smtClean="0"/>
              <a:t> the « </a:t>
            </a:r>
            <a:r>
              <a:rPr lang="fr-FR" dirty="0" err="1" smtClean="0"/>
              <a:t>usual</a:t>
            </a:r>
            <a:r>
              <a:rPr lang="fr-FR" dirty="0" smtClean="0"/>
              <a:t> » </a:t>
            </a:r>
            <a:r>
              <a:rPr lang="fr-FR" dirty="0" err="1" smtClean="0"/>
              <a:t>approach</a:t>
            </a:r>
            <a:r>
              <a:rPr lang="fr-FR" dirty="0" smtClean="0"/>
              <a:t> </a:t>
            </a:r>
            <a:r>
              <a:rPr lang="fr-FR" dirty="0" err="1" smtClean="0"/>
              <a:t>may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risky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4138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dirty="0" smtClean="0"/>
              <a:t>Simulations and </a:t>
            </a:r>
            <a:r>
              <a:rPr lang="fr-FR" dirty="0" err="1" smtClean="0"/>
              <a:t>results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9256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smtClean="0"/>
              <a:t>Test </a:t>
            </a:r>
            <a:r>
              <a:rPr lang="fr-FR" dirty="0" err="1" smtClean="0"/>
              <a:t>sequences</a:t>
            </a:r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472776"/>
              </p:ext>
            </p:extLst>
          </p:nvPr>
        </p:nvGraphicFramePr>
        <p:xfrm>
          <a:off x="323528" y="987574"/>
          <a:ext cx="8568952" cy="32403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76067"/>
                <a:gridCol w="415619"/>
                <a:gridCol w="736706"/>
                <a:gridCol w="864096"/>
                <a:gridCol w="4176464"/>
              </a:tblGrid>
              <a:tr h="4232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Sequence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FPS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Frames</a:t>
                      </a:r>
                      <a:endParaRPr lang="fr-FR" sz="110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encoded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Resolution per view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Comment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</a:tr>
              <a:tr h="16726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Dancer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30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32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4096x2048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</a:tr>
              <a:tr h="66904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err="1">
                          <a:effectLst/>
                        </a:rPr>
                        <a:t>BearAttack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30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32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1920x1920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Left and right parts of images were strictly similar (960 pixels on each side of the original 3840x1920). A cropped version of the </a:t>
                      </a:r>
                      <a:r>
                        <a:rPr lang="en-CA" sz="1100" dirty="0" err="1">
                          <a:effectLst/>
                        </a:rPr>
                        <a:t>BearAttack</a:t>
                      </a:r>
                      <a:r>
                        <a:rPr lang="en-CA" sz="1100" dirty="0">
                          <a:effectLst/>
                        </a:rPr>
                        <a:t> sequence is used limited to the center half. The disparity is very high.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</a:tr>
              <a:tr h="16726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Sheriff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30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32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4320x2160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effectLst/>
                        </a:rPr>
                        <a:t>Synthetic</a:t>
                      </a:r>
                      <a:r>
                        <a:rPr lang="en-CA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</a:tr>
              <a:tr h="37018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LRRH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30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32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3840x1920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effectLst/>
                        </a:rPr>
                        <a:t>Same characteristics as </a:t>
                      </a:r>
                      <a:r>
                        <a:rPr lang="en-CA" sz="1100" dirty="0" err="1" smtClean="0">
                          <a:effectLst/>
                        </a:rPr>
                        <a:t>BearAttack</a:t>
                      </a:r>
                      <a:r>
                        <a:rPr lang="en-CA" sz="1100" baseline="0" dirty="0" smtClean="0">
                          <a:effectLst/>
                        </a:rPr>
                        <a:t> </a:t>
                      </a:r>
                      <a:r>
                        <a:rPr lang="en-CA" sz="1100" dirty="0" smtClean="0">
                          <a:effectLst/>
                        </a:rPr>
                        <a:t>but </a:t>
                      </a:r>
                      <a:r>
                        <a:rPr lang="en-CA" sz="1100" dirty="0">
                          <a:effectLst/>
                        </a:rPr>
                        <a:t>the video was kept as is.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</a:tr>
              <a:tr h="16726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Driving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30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32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4096x2048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</a:tr>
              <a:tr h="4232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err="1">
                          <a:effectLst/>
                        </a:rPr>
                        <a:t>JamSession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60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64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4096x2048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err="1">
                          <a:effectLst/>
                        </a:rPr>
                        <a:t>Downsampled</a:t>
                      </a:r>
                      <a:r>
                        <a:rPr lang="en-CA" sz="1100" dirty="0">
                          <a:effectLst/>
                        </a:rPr>
                        <a:t> from 8K original using 360Lib.</a:t>
                      </a:r>
                      <a:endParaRPr lang="fr-FR" sz="1100" dirty="0">
                        <a:effectLst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Disparity is low in most areas.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</a:tr>
              <a:tr h="4232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err="1">
                          <a:effectLst/>
                        </a:rPr>
                        <a:t>SkateBoardTrick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60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64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4096x2048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Downsampled from 8K original using 360Lib.</a:t>
                      </a:r>
                      <a:endParaRPr lang="fr-FR" sz="1100">
                        <a:effectLst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Disparity is low in most areas.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</a:tr>
              <a:tr h="4232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Train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60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64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4096x2048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err="1">
                          <a:effectLst/>
                        </a:rPr>
                        <a:t>Downsampled</a:t>
                      </a:r>
                      <a:r>
                        <a:rPr lang="en-CA" sz="1100" dirty="0">
                          <a:effectLst/>
                        </a:rPr>
                        <a:t> from 8K original using 360Lib.</a:t>
                      </a:r>
                      <a:endParaRPr lang="fr-FR" sz="1100" dirty="0">
                        <a:effectLst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Disparity is low in most areas.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5" marR="6842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222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err="1" smtClean="0"/>
              <a:t>Dancer</a:t>
            </a:r>
            <a:r>
              <a:rPr lang="fr-FR" dirty="0" smtClean="0"/>
              <a:t> </a:t>
            </a:r>
            <a:r>
              <a:rPr lang="fr-FR" dirty="0" err="1" smtClean="0"/>
              <a:t>sequence</a:t>
            </a: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0"/>
            <a:ext cx="5143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081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R_template_confidentiel">
  <a:themeElements>
    <a:clrScheme name="Orange WHT Secondary">
      <a:dk1>
        <a:srgbClr val="000000"/>
      </a:dk1>
      <a:lt1>
        <a:srgbClr val="FFFFFF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R_OBS-template_external.potx" id="{8E63A4C0-0D5B-4AB0-9B17-28650E3A1109}" vid="{213D95EF-7056-43E0-9767-0E799F7889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689F6A969AB449B11794B473A2EDAB" ma:contentTypeVersion="1" ma:contentTypeDescription="Create a new document." ma:contentTypeScope="" ma:versionID="df30161e6b4666b7a93eec9546cc123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ef2aa9ed40e72a78c3822fc753b43e87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6CD8AF0B-5A1F-44F0-8832-DF18468DA6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B3BEC02-65BF-4197-AEFF-8AC995FD742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6A1E721-DD5A-4C82-974E-36ED445C684A}">
  <ds:schemaRefs>
    <ds:schemaRef ds:uri="http://purl.org/dc/terms/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sharepoint/v3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OFR_template_confidentiel</Template>
  <TotalTime>1514</TotalTime>
  <Words>983</Words>
  <Application>Microsoft Office PowerPoint</Application>
  <PresentationFormat>Affichage à l'écran (16:9)</PresentationFormat>
  <Paragraphs>246</Paragraphs>
  <Slides>22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3" baseType="lpstr">
      <vt:lpstr>OFR_template_confidentiel</vt:lpstr>
      <vt:lpstr>Stereoscopic 360 video compression with the next generation video codec</vt:lpstr>
      <vt:lpstr>Stereoscopic 360  video</vt:lpstr>
      <vt:lpstr>Stereoscopic 360 video</vt:lpstr>
      <vt:lpstr>Multiview formats in previous standards</vt:lpstr>
      <vt:lpstr>Stereo 360 in the NGVC</vt:lpstr>
      <vt:lpstr>Why taking the « usual » approach may be risky</vt:lpstr>
      <vt:lpstr>Présentation PowerPoint</vt:lpstr>
      <vt:lpstr>Test sequences</vt:lpstr>
      <vt:lpstr>Dancer sequence</vt:lpstr>
      <vt:lpstr>BearAttack sequence</vt:lpstr>
      <vt:lpstr>Sheriff sequence</vt:lpstr>
      <vt:lpstr>JamSession sequence</vt:lpstr>
      <vt:lpstr>Driving sequence</vt:lpstr>
      <vt:lpstr>SkateboardTrick sequence</vt:lpstr>
      <vt:lpstr>LRRH sequence</vt:lpstr>
      <vt:lpstr>Train sequence</vt:lpstr>
      <vt:lpstr>Tests performed</vt:lpstr>
      <vt:lpstr>Results</vt:lpstr>
      <vt:lpstr>Results (RA, sequence by sequence)</vt:lpstr>
      <vt:lpstr>Remarks on results</vt:lpstr>
      <vt:lpstr>Conclusions</vt:lpstr>
      <vt:lpstr>Thank you</vt:lpstr>
    </vt:vector>
  </TitlesOfParts>
  <Company>ORANGE FT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Stereoscopic 360 video compression with the next generation video codec</dc:title>
  <dc:creator>HENRY Félix IMT/OLPS</dc:creator>
  <cp:lastModifiedBy>HENRY Félix IMT/OLPS</cp:lastModifiedBy>
  <cp:revision>35</cp:revision>
  <dcterms:created xsi:type="dcterms:W3CDTF">2017-07-13T07:44:32Z</dcterms:created>
  <dcterms:modified xsi:type="dcterms:W3CDTF">2017-07-15T07:45:07Z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0x010100A3689F6A969AB449B11794B473A2EDAB</vt:lpwstr>
  </property>
</Properties>
</file>