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91" r:id="rId3"/>
    <p:sldId id="293" r:id="rId4"/>
    <p:sldId id="294" r:id="rId5"/>
    <p:sldId id="295" r:id="rId6"/>
    <p:sldId id="285" r:id="rId7"/>
    <p:sldId id="283" r:id="rId8"/>
    <p:sldId id="286" r:id="rId9"/>
    <p:sldId id="287" r:id="rId10"/>
    <p:sldId id="288" r:id="rId11"/>
    <p:sldId id="289" r:id="rId12"/>
    <p:sldId id="281" r:id="rId13"/>
    <p:sldId id="282" r:id="rId14"/>
  </p:sldIdLst>
  <p:sldSz cx="9144000" cy="6858000" type="screen4x3"/>
  <p:notesSz cx="6797675" cy="9926638"/>
  <p:embeddedFontLst>
    <p:embeddedFont>
      <p:font typeface="삼성고딕 M" panose="020B0604020202020204" charset="-127"/>
      <p:regular r:id="rId16"/>
    </p:embeddedFont>
    <p:embeddedFont>
      <p:font typeface="Malgun Gothic" panose="020B0503020000020004" pitchFamily="34" charset="-127"/>
      <p:regular r:id="rId17"/>
      <p:bold r:id="rId18"/>
    </p:embeddedFont>
    <p:embeddedFont>
      <p:font typeface="Malgun Gothic" panose="020B0503020000020004" pitchFamily="34" charset="-127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209C7BA-FAE1-4C63-A8CD-5509152C497B}">
          <p14:sldIdLst>
            <p14:sldId id="256"/>
            <p14:sldId id="291"/>
            <p14:sldId id="293"/>
            <p14:sldId id="294"/>
            <p14:sldId id="295"/>
            <p14:sldId id="285"/>
            <p14:sldId id="283"/>
            <p14:sldId id="286"/>
            <p14:sldId id="287"/>
            <p14:sldId id="288"/>
            <p14:sldId id="289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B056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0" autoAdjust="0"/>
    <p:restoredTop sz="94660"/>
  </p:normalViewPr>
  <p:slideViewPr>
    <p:cSldViewPr>
      <p:cViewPr varScale="1">
        <p:scale>
          <a:sx n="66" d="100"/>
          <a:sy n="66" d="100"/>
        </p:scale>
        <p:origin x="1349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2017-07-13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 latinLnBrk="0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latinLnBrk="0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 latinLnBrk="0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 latinLnBrk="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772400" cy="1470025"/>
          </a:xfrm>
        </p:spPr>
        <p:txBody>
          <a:bodyPr/>
          <a:lstStyle/>
          <a:p>
            <a:r>
              <a:rPr lang="en-US" altLang="ko-KR" sz="4000" dirty="0" smtClean="0"/>
              <a:t>Samsung’s response to </a:t>
            </a:r>
            <a:r>
              <a:rPr lang="en-US" altLang="ko-KR" sz="4000" dirty="0" err="1" smtClean="0"/>
              <a:t>CfE</a:t>
            </a:r>
            <a:r>
              <a:rPr lang="en-US" altLang="ko-KR" sz="4000" dirty="0" smtClean="0"/>
              <a:t> on Video Compression with Capability beyond HEVC           (360 category)</a:t>
            </a:r>
            <a:endParaRPr lang="ko-KR" alt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35696" y="5589240"/>
            <a:ext cx="6773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2000" dirty="0" err="1"/>
              <a:t>E.Alshina</a:t>
            </a:r>
            <a:r>
              <a:rPr lang="en-CA" sz="2000" dirty="0"/>
              <a:t>, </a:t>
            </a:r>
            <a:r>
              <a:rPr lang="en-CA" sz="2000" dirty="0" err="1"/>
              <a:t>K.Choi</a:t>
            </a:r>
            <a:r>
              <a:rPr lang="en-CA" sz="2000" dirty="0"/>
              <a:t>, </a:t>
            </a:r>
            <a:r>
              <a:rPr lang="en-CA" sz="2000" dirty="0" err="1"/>
              <a:t>V.Zakharchenko</a:t>
            </a:r>
            <a:endParaRPr lang="en-US" sz="2000" dirty="0"/>
          </a:p>
          <a:p>
            <a:pPr hangingPunct="0"/>
            <a:r>
              <a:rPr lang="en-US" sz="2000" dirty="0" err="1"/>
              <a:t>S.N.Akula</a:t>
            </a:r>
            <a:r>
              <a:rPr lang="en-US" sz="2000" dirty="0"/>
              <a:t>, </a:t>
            </a:r>
            <a:r>
              <a:rPr lang="en-CA" sz="2000" dirty="0"/>
              <a:t>A. Dsouza, C. </a:t>
            </a:r>
            <a:r>
              <a:rPr lang="en-CA" sz="2000" dirty="0" err="1"/>
              <a:t>Pujara</a:t>
            </a:r>
            <a:r>
              <a:rPr lang="en-CA" sz="2000" dirty="0"/>
              <a:t>, </a:t>
            </a:r>
            <a:r>
              <a:rPr lang="en-US" sz="2000" dirty="0"/>
              <a:t>KK </a:t>
            </a:r>
            <a:r>
              <a:rPr lang="en-US" sz="2000" dirty="0" err="1"/>
              <a:t>Ramkumaar</a:t>
            </a:r>
            <a:r>
              <a:rPr lang="en-CA" sz="2000" dirty="0"/>
              <a:t>, A. </a:t>
            </a:r>
            <a:r>
              <a:rPr lang="en-US" sz="2000" dirty="0"/>
              <a:t>Singh</a:t>
            </a:r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7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772815"/>
            <a:ext cx="3600399" cy="360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952" y="1772816"/>
            <a:ext cx="36004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54516" y="5445224"/>
            <a:ext cx="71738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/>
              <a:t>Evil Viewport targeting to the problematic point at the picture </a:t>
            </a:r>
            <a:r>
              <a:rPr lang="en-CA" dirty="0" smtClean="0"/>
              <a:t>    boundary</a:t>
            </a:r>
            <a:r>
              <a:rPr lang="en-CA" dirty="0"/>
              <a:t>: left proposed, right – </a:t>
            </a:r>
            <a:r>
              <a:rPr lang="en-CA" dirty="0" err="1"/>
              <a:t>CfE</a:t>
            </a:r>
            <a:r>
              <a:rPr lang="en-CA" dirty="0"/>
              <a:t> anchor (Rate = 2400)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EVP subjective quality</a:t>
            </a:r>
          </a:p>
        </p:txBody>
      </p:sp>
    </p:spTree>
    <p:extLst>
      <p:ext uri="{BB962C8B-B14F-4D97-AF65-F5344CB8AC3E}">
        <p14:creationId xmlns:p14="http://schemas.microsoft.com/office/powerpoint/2010/main" val="350389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65820" y="6021288"/>
            <a:ext cx="746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Evil Viewport targeting to the problematic point in the middle of </a:t>
            </a:r>
            <a:r>
              <a:rPr lang="en-CA" dirty="0" smtClean="0"/>
              <a:t> the </a:t>
            </a:r>
            <a:r>
              <a:rPr lang="en-CA" dirty="0"/>
              <a:t>coded picture: left proposed, right – </a:t>
            </a:r>
            <a:r>
              <a:rPr lang="en-CA" dirty="0" err="1"/>
              <a:t>CfE</a:t>
            </a:r>
            <a:r>
              <a:rPr lang="en-CA" dirty="0"/>
              <a:t> anchor (Rate = 2400).</a:t>
            </a:r>
            <a:endParaRPr lang="en-US" dirty="0"/>
          </a:p>
        </p:txBody>
      </p:sp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23" y="1394851"/>
            <a:ext cx="4256277" cy="425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94850"/>
            <a:ext cx="4256277" cy="425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EVP subjective </a:t>
            </a:r>
            <a:r>
              <a:rPr lang="en-US" dirty="0" smtClean="0"/>
              <a:t>quality (</a:t>
            </a:r>
            <a:r>
              <a:rPr lang="en-US" dirty="0" err="1" smtClean="0"/>
              <a:t>Contd</a:t>
            </a:r>
            <a:r>
              <a:rPr lang="en-US" dirty="0" smtClean="0"/>
              <a:t>…)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93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65304"/>
            <a:ext cx="4499992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  <a:cs typeface="+mn-cs"/>
              </a:rPr>
              <a:t>Contribution demonstrated</a:t>
            </a:r>
            <a:r>
              <a:rPr lang="en-US" b="0" dirty="0">
                <a:latin typeface="+mn-lt"/>
                <a:cs typeface="+mn-cs"/>
              </a:rPr>
              <a:t> </a:t>
            </a:r>
            <a:r>
              <a:rPr lang="en-US" dirty="0" smtClean="0">
                <a:latin typeface="+mn-lt"/>
                <a:cs typeface="+mn-cs"/>
              </a:rPr>
              <a:t>30%</a:t>
            </a:r>
            <a:r>
              <a:rPr lang="en-US" b="0" dirty="0" smtClean="0">
                <a:latin typeface="+mn-lt"/>
                <a:cs typeface="+mn-cs"/>
              </a:rPr>
              <a:t>, </a:t>
            </a:r>
            <a:r>
              <a:rPr lang="en-US" dirty="0" smtClean="0">
                <a:latin typeface="+mn-lt"/>
                <a:cs typeface="+mn-cs"/>
              </a:rPr>
              <a:t>43%</a:t>
            </a:r>
            <a:r>
              <a:rPr lang="en-US" b="0" dirty="0" smtClean="0">
                <a:latin typeface="+mn-lt"/>
                <a:cs typeface="+mn-cs"/>
              </a:rPr>
              <a:t> and </a:t>
            </a:r>
            <a:r>
              <a:rPr lang="en-US" dirty="0" smtClean="0">
                <a:latin typeface="+mn-lt"/>
                <a:cs typeface="+mn-cs"/>
              </a:rPr>
              <a:t>46%</a:t>
            </a:r>
            <a:r>
              <a:rPr lang="en-US" b="0" dirty="0" smtClean="0">
                <a:latin typeface="+mn-lt"/>
                <a:cs typeface="+mn-cs"/>
              </a:rPr>
              <a:t> performance gain over </a:t>
            </a:r>
            <a:r>
              <a:rPr lang="en-US" b="0" dirty="0" err="1" smtClean="0">
                <a:latin typeface="+mn-lt"/>
                <a:cs typeface="+mn-cs"/>
              </a:rPr>
              <a:t>CfE</a:t>
            </a:r>
            <a:r>
              <a:rPr lang="en-US" b="0" dirty="0" smtClean="0">
                <a:latin typeface="+mn-lt"/>
                <a:cs typeface="+mn-cs"/>
              </a:rPr>
              <a:t> anchor in 360 category for Y, </a:t>
            </a:r>
            <a:r>
              <a:rPr lang="en-US" b="0" dirty="0" err="1" smtClean="0">
                <a:latin typeface="+mn-lt"/>
                <a:cs typeface="+mn-cs"/>
              </a:rPr>
              <a:t>Cb</a:t>
            </a:r>
            <a:r>
              <a:rPr lang="en-US" b="0" dirty="0" smtClean="0">
                <a:latin typeface="+mn-lt"/>
                <a:cs typeface="+mn-cs"/>
              </a:rPr>
              <a:t> and Cr components respectively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  <a:cs typeface="+mn-cs"/>
              </a:rPr>
              <a:t>Codec engine uses </a:t>
            </a:r>
            <a:r>
              <a:rPr lang="en-US" b="0" dirty="0" smtClean="0">
                <a:latin typeface="+mn-lt"/>
                <a:cs typeface="+mn-cs"/>
              </a:rPr>
              <a:t>at most </a:t>
            </a:r>
            <a:r>
              <a:rPr lang="en-US" b="0" dirty="0" smtClean="0">
                <a:latin typeface="+mn-lt"/>
                <a:cs typeface="+mn-cs"/>
              </a:rPr>
              <a:t>20 tools on the top of HEVC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  <a:cs typeface="+mn-cs"/>
              </a:rPr>
              <a:t>There is no 360 specific modification of the codec at block level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  <a:cs typeface="+mn-cs"/>
              </a:rPr>
              <a:t>New compact layout for ISP is used as coding projection along with optimal sphere rotation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812360" y="-5824"/>
            <a:ext cx="1331640" cy="2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4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>
              <a:lnSpc>
                <a:spcPct val="3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Goal: Study potential of 360 video compression system w/o low-level tools</a:t>
            </a:r>
          </a:p>
          <a:p>
            <a:pPr>
              <a:lnSpc>
                <a:spcPct val="3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Key elements: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New layout for Compact Icosahedral Projection (ISP)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/>
              <a:t>Friendlier for tiles</a:t>
            </a:r>
            <a:endParaRPr lang="en-US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Sphere </a:t>
            </a:r>
            <a:r>
              <a:rPr lang="en-US" dirty="0">
                <a:solidFill>
                  <a:srgbClr val="002060"/>
                </a:solidFill>
              </a:rPr>
              <a:t>rotation prior to conversion to </a:t>
            </a:r>
            <a:r>
              <a:rPr lang="en-US" dirty="0">
                <a:solidFill>
                  <a:srgbClr val="002060"/>
                </a:solidFill>
              </a:rPr>
              <a:t>ISP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/>
              <a:t>Reduces discontinuity on a boarder</a:t>
            </a:r>
            <a:endParaRPr lang="en-US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General purpose </a:t>
            </a:r>
            <a:r>
              <a:rPr lang="en-US" dirty="0">
                <a:solidFill>
                  <a:srgbClr val="002060"/>
                </a:solidFill>
              </a:rPr>
              <a:t>engine 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/>
              <a:t>With lesser coding tools as compared to JEM 6.0 demonstrated better compression than JEM 6.0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Description</a:t>
            </a:r>
          </a:p>
        </p:txBody>
      </p:sp>
    </p:spTree>
    <p:extLst>
      <p:ext uri="{BB962C8B-B14F-4D97-AF65-F5344CB8AC3E}">
        <p14:creationId xmlns:p14="http://schemas.microsoft.com/office/powerpoint/2010/main" val="141825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/>
              <a:t>layout for CISP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22262"/>
            <a:ext cx="3402013" cy="236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3728641" y="5351595"/>
            <a:ext cx="172819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61143" y="57965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Non-compact ISP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40353" y="6002475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Proposed       compact ISP</a:t>
            </a:r>
            <a:endParaRPr lang="en-US" sz="140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34" y="4623583"/>
            <a:ext cx="3233342" cy="137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781" y="936456"/>
            <a:ext cx="6105872" cy="338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75656" y="2204864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Proposed layout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884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CISP </a:t>
            </a:r>
            <a:r>
              <a:rPr lang="en-US" dirty="0"/>
              <a:t>layout with dimensions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196752"/>
            <a:ext cx="8387671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27584" y="5013010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/>
              <a:t>W</a:t>
            </a:r>
            <a:r>
              <a:rPr lang="en-US" baseline="-25000" dirty="0"/>
              <a:t>CISP</a:t>
            </a:r>
            <a:r>
              <a:rPr lang="en-US" dirty="0"/>
              <a:t> = 5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W + 2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h</a:t>
            </a:r>
            <a:r>
              <a:rPr lang="en-US" dirty="0" smtClean="0"/>
              <a:t> </a:t>
            </a:r>
            <a:r>
              <a:rPr lang="en-US" dirty="0"/>
              <a:t>+ 2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d</a:t>
            </a:r>
            <a:r>
              <a:rPr lang="en-US" dirty="0"/>
              <a:t> </a:t>
            </a:r>
            <a:r>
              <a:rPr lang="en-US" dirty="0" smtClean="0"/>
              <a:t>                 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 smtClean="0"/>
              <a:t>H</a:t>
            </a:r>
            <a:r>
              <a:rPr lang="en-US" baseline="-25000" dirty="0" smtClean="0"/>
              <a:t>CISP</a:t>
            </a:r>
            <a:r>
              <a:rPr lang="en-US" dirty="0" smtClean="0"/>
              <a:t> </a:t>
            </a:r>
            <a:r>
              <a:rPr lang="en-US" dirty="0"/>
              <a:t>= 2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</a:t>
            </a:r>
            <a:r>
              <a:rPr lang="en-US" dirty="0" smtClean="0"/>
              <a:t>H+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v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70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Comparison of current and proposed frame packing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2871608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Proposed frame packing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119521" y="4628940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Current frame packing</a:t>
            </a: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27920"/>
              </p:ext>
            </p:extLst>
          </p:nvPr>
        </p:nvGraphicFramePr>
        <p:xfrm>
          <a:off x="4476072" y="3705698"/>
          <a:ext cx="3264279" cy="9876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8093"/>
                <a:gridCol w="1088093"/>
                <a:gridCol w="1088093"/>
              </a:tblGrid>
              <a:tr h="2689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r>
                        <a:rPr lang="en-US" sz="1100" u="none" strike="noStrike" dirty="0" smtClean="0">
                          <a:effectLst/>
                        </a:rPr>
                        <a:t>Discontinuities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Proposed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Current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Total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Angular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Horizontal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Vertical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11283"/>
            <a:ext cx="4504804" cy="155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1560" y="5215760"/>
            <a:ext cx="67687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Major idea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All angular discontinuities are in the same region (poles)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 content between poles and equators are interleaved</a:t>
            </a:r>
            <a:endParaRPr lang="en-US" sz="16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115616" y="1205020"/>
            <a:ext cx="2495912" cy="3333177"/>
            <a:chOff x="1547664" y="1362476"/>
            <a:chExt cx="2495912" cy="3333177"/>
          </a:xfrm>
        </p:grpSpPr>
        <p:grpSp>
          <p:nvGrpSpPr>
            <p:cNvPr id="11" name="Group 10"/>
            <p:cNvGrpSpPr/>
            <p:nvPr/>
          </p:nvGrpSpPr>
          <p:grpSpPr>
            <a:xfrm>
              <a:off x="1547664" y="1362476"/>
              <a:ext cx="2495698" cy="3333177"/>
              <a:chOff x="4928134" y="2283435"/>
              <a:chExt cx="2495698" cy="3333177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32039" y="2283435"/>
                <a:ext cx="2491793" cy="3333177"/>
              </a:xfrm>
              <a:prstGeom prst="rect">
                <a:avLst/>
              </a:prstGeom>
            </p:spPr>
          </p:pic>
          <p:grpSp>
            <p:nvGrpSpPr>
              <p:cNvPr id="23" name="Group 22"/>
              <p:cNvGrpSpPr/>
              <p:nvPr/>
            </p:nvGrpSpPr>
            <p:grpSpPr>
              <a:xfrm>
                <a:off x="4928134" y="3108355"/>
                <a:ext cx="2495698" cy="1675758"/>
                <a:chOff x="4376936" y="4221088"/>
                <a:chExt cx="1793057" cy="1202707"/>
              </a:xfrm>
            </p:grpSpPr>
            <p:cxnSp>
              <p:nvCxnSpPr>
                <p:cNvPr id="24" name="Straight Connector 23"/>
                <p:cNvCxnSpPr/>
                <p:nvPr/>
              </p:nvCxnSpPr>
              <p:spPr bwMode="auto">
                <a:xfrm>
                  <a:off x="4376936" y="4221088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5" name="Straight Connector 24"/>
                <p:cNvCxnSpPr/>
                <p:nvPr/>
              </p:nvCxnSpPr>
              <p:spPr bwMode="auto">
                <a:xfrm>
                  <a:off x="4736976" y="4823942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5087492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7" name="Straight Connector 26"/>
                <p:cNvCxnSpPr/>
                <p:nvPr/>
              </p:nvCxnSpPr>
              <p:spPr bwMode="auto">
                <a:xfrm>
                  <a:off x="5807102" y="4221088"/>
                  <a:ext cx="36004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8" name="Straight Connector 27"/>
                <p:cNvCxnSpPr/>
                <p:nvPr/>
              </p:nvCxnSpPr>
              <p:spPr bwMode="auto">
                <a:xfrm>
                  <a:off x="5449913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9" name="Straight Connector 28"/>
                <p:cNvCxnSpPr/>
                <p:nvPr/>
              </p:nvCxnSpPr>
              <p:spPr bwMode="auto">
                <a:xfrm>
                  <a:off x="5807102" y="4221088"/>
                  <a:ext cx="360040" cy="602854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0" name="Straight Connector 29"/>
                <p:cNvCxnSpPr/>
                <p:nvPr/>
              </p:nvCxnSpPr>
              <p:spPr bwMode="auto">
                <a:xfrm flipH="1">
                  <a:off x="5817096" y="482394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1" name="Straight Connector 30"/>
                <p:cNvCxnSpPr/>
                <p:nvPr/>
              </p:nvCxnSpPr>
              <p:spPr bwMode="auto">
                <a:xfrm flipH="1">
                  <a:off x="4737446" y="4225429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2" name="Straight Connector 31"/>
                <p:cNvCxnSpPr/>
                <p:nvPr/>
              </p:nvCxnSpPr>
              <p:spPr bwMode="auto">
                <a:xfrm flipH="1">
                  <a:off x="5088633" y="482260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14" name="Straight Connector 13"/>
            <p:cNvCxnSpPr/>
            <p:nvPr/>
          </p:nvCxnSpPr>
          <p:spPr>
            <a:xfrm>
              <a:off x="3552176" y="2187396"/>
              <a:ext cx="487218" cy="0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547664" y="2193444"/>
              <a:ext cx="1002256" cy="0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2048792" y="3025497"/>
              <a:ext cx="1002256" cy="3567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523428" y="3863154"/>
              <a:ext cx="1519934" cy="0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538266" y="2193444"/>
              <a:ext cx="505310" cy="83562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2049448" y="2193444"/>
              <a:ext cx="488804" cy="83562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2540730" y="3025497"/>
              <a:ext cx="484740" cy="832056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3557722" y="3025497"/>
              <a:ext cx="485278" cy="83205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27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Sphere rotation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65820" y="908720"/>
            <a:ext cx="7074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Below table shows the optimal (X,Y,Z) rotation for CISP for </a:t>
            </a:r>
            <a:r>
              <a:rPr lang="en-US" dirty="0" err="1" smtClean="0"/>
              <a:t>CfE</a:t>
            </a:r>
            <a:r>
              <a:rPr lang="en-US" dirty="0" smtClean="0"/>
              <a:t> bit-streams and one frame output of optimal rotation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159270"/>
              </p:ext>
            </p:extLst>
          </p:nvPr>
        </p:nvGraphicFramePr>
        <p:xfrm>
          <a:off x="179512" y="2938072"/>
          <a:ext cx="3600400" cy="1173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12168"/>
                <a:gridCol w="515282"/>
                <a:gridCol w="797571"/>
                <a:gridCol w="775379"/>
              </a:tblGrid>
              <a:tr h="16459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Test sequence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SVideoRotation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5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effectLst/>
                        </a:rPr>
                        <a:t>Z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1645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Trolley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1645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Skateboarding_in_lot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333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181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1645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Chairlift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21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353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1645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KiteFlite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63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354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1645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Harbor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167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5627668" y="3429000"/>
            <a:ext cx="2088232" cy="3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tx1"/>
                </a:solidFill>
              </a:rPr>
              <a:t>Harbor before Rotation</a:t>
            </a: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160" y="1700807"/>
            <a:ext cx="4757795" cy="16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160" y="3973124"/>
            <a:ext cx="4757795" cy="16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985103" y="5605473"/>
            <a:ext cx="1755249" cy="3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tx1"/>
                </a:solidFill>
              </a:rPr>
              <a:t>Harbor After Rotation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208892"/>
            <a:ext cx="9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SPIE 2017: “</a:t>
            </a:r>
            <a:r>
              <a:rPr lang="en-US" sz="1600" b="1" dirty="0"/>
              <a:t>Discontinuity Minimization for Omnidirectional </a:t>
            </a:r>
            <a:r>
              <a:rPr lang="en-US" sz="1600" b="1" dirty="0" smtClean="0"/>
              <a:t>Video Projections</a:t>
            </a:r>
            <a:r>
              <a:rPr lang="en-US" sz="1600" dirty="0" smtClean="0"/>
              <a:t> 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95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632698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Detailed results are available in contribution excel sheet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869530"/>
              </p:ext>
            </p:extLst>
          </p:nvPr>
        </p:nvGraphicFramePr>
        <p:xfrm>
          <a:off x="755576" y="1772816"/>
          <a:ext cx="6584893" cy="297695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49365"/>
                <a:gridCol w="1458706"/>
                <a:gridCol w="1458706"/>
                <a:gridCol w="1418116"/>
              </a:tblGrid>
              <a:tr h="372119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effectLst/>
                        </a:rPr>
                        <a:t>Test sequence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effectLst/>
                        </a:rPr>
                        <a:t>E2EWS-PSNR BD-rate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1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effectLst/>
                        </a:rPr>
                        <a:t>Y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err="1">
                          <a:effectLst/>
                        </a:rPr>
                        <a:t>Cb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effectLst/>
                        </a:rPr>
                        <a:t>Cr</a:t>
                      </a:r>
                      <a:endParaRPr lang="en-US" sz="16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721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effectLst/>
                        </a:rPr>
                        <a:t>Trolley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-21%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-28%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-39%</a:t>
                      </a:r>
                    </a:p>
                  </a:txBody>
                  <a:tcPr marL="3810" marR="3810" marT="3810" marB="0" anchor="ctr"/>
                </a:tc>
              </a:tr>
              <a:tr h="3721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 err="1">
                          <a:effectLst/>
                        </a:rPr>
                        <a:t>Skateboarding_in_lot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-36%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-46%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-56%</a:t>
                      </a:r>
                    </a:p>
                  </a:txBody>
                  <a:tcPr marL="3810" marR="3810" marT="3810" marB="0" anchor="ctr"/>
                </a:tc>
              </a:tr>
              <a:tr h="3721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effectLst/>
                        </a:rPr>
                        <a:t>Chairlift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-51%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-43%</a:t>
                      </a:r>
                    </a:p>
                  </a:txBody>
                  <a:tcPr marL="3810" marR="3810" marT="3810" marB="0" anchor="ctr"/>
                </a:tc>
              </a:tr>
              <a:tr h="3721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 err="1">
                          <a:effectLst/>
                        </a:rPr>
                        <a:t>KiteFlite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-23%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-52%</a:t>
                      </a:r>
                    </a:p>
                  </a:txBody>
                  <a:tcPr marL="3810" marR="3810" marT="3810" marB="0" anchor="ctr"/>
                </a:tc>
              </a:tr>
              <a:tr h="3721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effectLst/>
                        </a:rPr>
                        <a:t>Harbor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-27%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-46%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-47%</a:t>
                      </a:r>
                    </a:p>
                  </a:txBody>
                  <a:tcPr marL="3810" marR="3810" marT="3810" marB="0" anchor="ctr"/>
                </a:tc>
              </a:tr>
              <a:tr h="37211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>
                          <a:effectLst/>
                        </a:rPr>
                        <a:t>Average</a:t>
                      </a:r>
                      <a:endParaRPr lang="en-US" sz="16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-30%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34" charset="-127"/>
                          <a:ea typeface="맑은 고딕" panose="020B0503020000020004" pitchFamily="34" charset="-127"/>
                        </a:rPr>
                        <a:t>-47%</a:t>
                      </a:r>
                    </a:p>
                  </a:txBody>
                  <a:tcPr marL="3810" marR="3810" marT="3810" marB="0" anchor="ctr"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905541"/>
              </p:ext>
            </p:extLst>
          </p:nvPr>
        </p:nvGraphicFramePr>
        <p:xfrm>
          <a:off x="7668344" y="5924793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Worksheet" showAsIcon="1" r:id="rId3" imgW="914400" imgH="771480" progId="Excel.Sheet.8">
                  <p:embed/>
                </p:oleObj>
              </mc:Choice>
              <mc:Fallback>
                <p:oleObj name="Worksheet" showAsIcon="1" r:id="rId3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68344" y="5924793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31640" y="5095873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BD-rate performance relative to </a:t>
            </a:r>
            <a:r>
              <a:rPr lang="en-US" dirty="0" err="1" smtClean="0"/>
              <a:t>CfE</a:t>
            </a:r>
            <a:r>
              <a:rPr lang="en-US" dirty="0" smtClean="0"/>
              <a:t> anchor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331923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458112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Conversion only result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554739"/>
              </p:ext>
            </p:extLst>
          </p:nvPr>
        </p:nvGraphicFramePr>
        <p:xfrm>
          <a:off x="1331641" y="1772813"/>
          <a:ext cx="5712732" cy="27609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51440"/>
                <a:gridCol w="1265502"/>
                <a:gridCol w="1265502"/>
                <a:gridCol w="1230288"/>
              </a:tblGrid>
              <a:tr h="345116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Test sequence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E2EWS-PSNR BD-rate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51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effectLst/>
                        </a:rPr>
                        <a:t>Cb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451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Trolley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45.15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56.57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56.48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451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 err="1">
                          <a:effectLst/>
                        </a:rPr>
                        <a:t>Skateboarding_in_lot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49.51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61.32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60.97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451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Chairlift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50.05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59.45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59.52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451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 err="1">
                          <a:effectLst/>
                        </a:rPr>
                        <a:t>KiteFlite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46.21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56.34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56.37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451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Harbor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48.46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57.75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56.72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  <a:tr h="3451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Average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47.88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58.29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58.01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</a:t>
            </a:r>
            <a:r>
              <a:rPr lang="en-US" dirty="0" err="1" smtClean="0"/>
              <a:t>Contd</a:t>
            </a:r>
            <a:r>
              <a:rPr lang="en-US" dirty="0" smtClean="0"/>
              <a:t>…)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7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68" y="1772816"/>
            <a:ext cx="7485063" cy="366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 EVPs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05273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Below image shows two pain points with many seams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61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</TotalTime>
  <Words>499</Words>
  <Application>Microsoft Office PowerPoint</Application>
  <PresentationFormat>On-screen Show (4:3)</PresentationFormat>
  <Paragraphs>148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Times New Roman</vt:lpstr>
      <vt:lpstr>삼성고딕 M</vt:lpstr>
      <vt:lpstr>삼성긴고딕OTF ExtraBold</vt:lpstr>
      <vt:lpstr>삼성긴고딕OTF Regular</vt:lpstr>
      <vt:lpstr>Arial</vt:lpstr>
      <vt:lpstr>Wingdings</vt:lpstr>
      <vt:lpstr>Malgun Gothic</vt:lpstr>
      <vt:lpstr>Malgun Gothic</vt:lpstr>
      <vt:lpstr>Symbol</vt:lpstr>
      <vt:lpstr>Calibri</vt:lpstr>
      <vt:lpstr>Office 테마</vt:lpstr>
      <vt:lpstr>Worksheet</vt:lpstr>
      <vt:lpstr>Samsung’s response to CfE on Video Compression with Capability beyond HEVC           (360 category)</vt:lpstr>
      <vt:lpstr>Technology Description</vt:lpstr>
      <vt:lpstr>New layout for CISP</vt:lpstr>
      <vt:lpstr>CISP layout with dimensions</vt:lpstr>
      <vt:lpstr>Comparison of current and proposed frame packing</vt:lpstr>
      <vt:lpstr>Sphere rotation</vt:lpstr>
      <vt:lpstr>Results</vt:lpstr>
      <vt:lpstr>Results (Contd…)</vt:lpstr>
      <vt:lpstr>Recommend EVPs</vt:lpstr>
      <vt:lpstr>EVP subjective quality</vt:lpstr>
      <vt:lpstr>EVP subjective quality (Contd…)</vt:lpstr>
      <vt:lpstr>Conclusion</vt:lpstr>
      <vt:lpstr>Thank You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Elena Alshina</cp:lastModifiedBy>
  <cp:revision>292</cp:revision>
  <cp:lastPrinted>2015-01-22T05:00:55Z</cp:lastPrinted>
  <dcterms:created xsi:type="dcterms:W3CDTF">2014-11-11T07:34:02Z</dcterms:created>
  <dcterms:modified xsi:type="dcterms:W3CDTF">2017-07-13T08:27:43Z</dcterms:modified>
</cp:coreProperties>
</file>