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3" r:id="rId5"/>
    <p:sldMasterId id="2147483686" r:id="rId6"/>
    <p:sldMasterId id="2147483699" r:id="rId7"/>
    <p:sldMasterId id="2147483712" r:id="rId8"/>
    <p:sldMasterId id="2147483726" r:id="rId9"/>
    <p:sldMasterId id="2147483739" r:id="rId10"/>
    <p:sldMasterId id="2147483752" r:id="rId11"/>
  </p:sldMasterIdLst>
  <p:notesMasterIdLst>
    <p:notesMasterId r:id="rId24"/>
  </p:notesMasterIdLst>
  <p:handoutMasterIdLst>
    <p:handoutMasterId r:id="rId25"/>
  </p:handoutMasterIdLst>
  <p:sldIdLst>
    <p:sldId id="272" r:id="rId12"/>
    <p:sldId id="349" r:id="rId13"/>
    <p:sldId id="358" r:id="rId14"/>
    <p:sldId id="364" r:id="rId15"/>
    <p:sldId id="365" r:id="rId16"/>
    <p:sldId id="377" r:id="rId17"/>
    <p:sldId id="378" r:id="rId18"/>
    <p:sldId id="379" r:id="rId19"/>
    <p:sldId id="381" r:id="rId20"/>
    <p:sldId id="392" r:id="rId21"/>
    <p:sldId id="351" r:id="rId22"/>
    <p:sldId id="297" r:id="rId2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A0D"/>
    <a:srgbClr val="F8F8F8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39" autoAdjust="0"/>
    <p:restoredTop sz="96433" autoAdjust="0"/>
  </p:normalViewPr>
  <p:slideViewPr>
    <p:cSldViewPr>
      <p:cViewPr varScale="1">
        <p:scale>
          <a:sx n="74" d="100"/>
          <a:sy n="74" d="100"/>
        </p:scale>
        <p:origin x="8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540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1388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JVET-F0053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JVET-F0053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2028497" y="5589240"/>
            <a:ext cx="6851104" cy="1117440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 err="1"/>
              <a:t>Ya-Hsuan</a:t>
            </a:r>
            <a:r>
              <a:rPr lang="en-US" altLang="zh-TW" dirty="0"/>
              <a:t> Lee, Hung-</a:t>
            </a:r>
            <a:r>
              <a:rPr lang="en-US" altLang="zh-TW" dirty="0" err="1"/>
              <a:t>Chih</a:t>
            </a:r>
            <a:r>
              <a:rPr lang="en-US" altLang="zh-TW" dirty="0"/>
              <a:t> </a:t>
            </a:r>
            <a:r>
              <a:rPr lang="en-US" altLang="zh-TW" dirty="0" smtClean="0"/>
              <a:t>Lin, </a:t>
            </a:r>
            <a:r>
              <a:rPr lang="en-US" altLang="zh-TW" dirty="0"/>
              <a:t>Jian-Liang Lin, Shen-Kai Chang, and Chi-Cheng </a:t>
            </a:r>
            <a:r>
              <a:rPr lang="en-US" altLang="zh-TW" dirty="0" err="1"/>
              <a:t>Ju</a:t>
            </a:r>
            <a:endParaRPr lang="en-US" altLang="zh-TW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403648" y="2708920"/>
            <a:ext cx="7344816" cy="2410457"/>
          </a:xfrm>
        </p:spPr>
        <p:txBody>
          <a:bodyPr>
            <a:noAutofit/>
          </a:bodyPr>
          <a:lstStyle/>
          <a:p>
            <a:r>
              <a:rPr lang="en-US" altLang="zh-TW" sz="4800" dirty="0"/>
              <a:t>AHG 8: An </a:t>
            </a:r>
            <a:r>
              <a:rPr lang="en-US" altLang="zh-TW" sz="4800" dirty="0" smtClean="0"/>
              <a:t>Improvement </a:t>
            </a:r>
            <a:r>
              <a:rPr lang="en-US" altLang="zh-TW" sz="4800" dirty="0"/>
              <a:t>on </a:t>
            </a:r>
            <a:r>
              <a:rPr lang="en-US" altLang="zh-TW" sz="4800" dirty="0" smtClean="0"/>
              <a:t>the Compact </a:t>
            </a:r>
            <a:r>
              <a:rPr lang="en-US" altLang="zh-TW" sz="4800" dirty="0"/>
              <a:t>OHP </a:t>
            </a:r>
            <a:r>
              <a:rPr lang="en-US" altLang="zh-TW" sz="4800" dirty="0" smtClean="0"/>
              <a:t>Layout </a:t>
            </a:r>
            <a:r>
              <a:rPr lang="en-US" altLang="zh-TW" sz="4800" dirty="0"/>
              <a:t>with </a:t>
            </a:r>
            <a:r>
              <a:rPr lang="en-US" altLang="zh-TW" sz="4800" dirty="0" smtClean="0"/>
              <a:t>Padding</a:t>
            </a:r>
            <a:endParaRPr lang="zh-TW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289481"/>
          </a:xfrm>
        </p:spPr>
        <p:txBody>
          <a:bodyPr>
            <a:normAutofit/>
          </a:bodyPr>
          <a:lstStyle/>
          <a:p>
            <a:r>
              <a:rPr lang="en-US" altLang="zh-TW" sz="2800" dirty="0" smtClean="0">
                <a:solidFill>
                  <a:schemeClr val="tx1">
                    <a:lumMod val="50000"/>
                  </a:schemeClr>
                </a:solidFill>
              </a:rPr>
              <a:t>HM-16.15 + 360Lib-2.1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34535"/>
          </a:xfrm>
        </p:spPr>
        <p:txBody>
          <a:bodyPr>
            <a:normAutofit/>
          </a:bodyPr>
          <a:lstStyle/>
          <a:p>
            <a:r>
              <a:rPr lang="en-US" altLang="zh-TW" dirty="0"/>
              <a:t>Experimental </a:t>
            </a:r>
            <a:r>
              <a:rPr lang="en-US" altLang="zh-TW" dirty="0" smtClean="0"/>
              <a:t>Results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8019" y="5447674"/>
            <a:ext cx="88634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Anchor: COHP1 without padding    Test: COHP1 with </a:t>
            </a:r>
            <a:r>
              <a:rPr lang="en-US" sz="2400" dirty="0">
                <a:solidFill>
                  <a:srgbClr val="0070C0"/>
                </a:solidFill>
              </a:rPr>
              <a:t>padding size = </a:t>
            </a:r>
            <a:r>
              <a:rPr lang="en-US" sz="2400" dirty="0" smtClean="0">
                <a:solidFill>
                  <a:srgbClr val="0070C0"/>
                </a:solidFill>
              </a:rPr>
              <a:t>16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Thanks to Samsung for crosscheck (JVET-F0084)</a:t>
            </a:r>
            <a:endParaRPr lang="en-US" sz="2400" dirty="0">
              <a:solidFill>
                <a:srgbClr val="00206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98174" y="1667128"/>
          <a:ext cx="8388626" cy="3747097"/>
        </p:xfrm>
        <a:graphic>
          <a:graphicData uri="http://schemas.openxmlformats.org/drawingml/2006/table">
            <a:tbl>
              <a:tblPr/>
              <a:tblGrid>
                <a:gridCol w="1524062"/>
                <a:gridCol w="572047"/>
                <a:gridCol w="572047"/>
                <a:gridCol w="572047"/>
                <a:gridCol w="572047"/>
                <a:gridCol w="572047"/>
                <a:gridCol w="572047"/>
                <a:gridCol w="572047"/>
                <a:gridCol w="572047"/>
                <a:gridCol w="572047"/>
                <a:gridCol w="572047"/>
                <a:gridCol w="572047"/>
                <a:gridCol w="572047"/>
              </a:tblGrid>
              <a:tr h="261887">
                <a:tc rowSpan="2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SPSNR-NN (End to End)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SPSNR-I (End to End)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CPP-PSNR (End to End)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WS-PSNR (End to End)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1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Trolley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GasLamp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Skateboarding_in_lot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Chairlift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KiteFlite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PoleVault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AerialCity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DrivingInCountry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15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sz="3500" dirty="0"/>
              <a:t>Improved </a:t>
            </a:r>
            <a:r>
              <a:rPr lang="en-US" altLang="zh-TW" sz="3500" dirty="0" smtClean="0"/>
              <a:t>COHP1 </a:t>
            </a:r>
            <a:r>
              <a:rPr lang="en-US" altLang="zh-TW" sz="3500" dirty="0"/>
              <a:t>layout by padding samples </a:t>
            </a:r>
            <a:r>
              <a:rPr lang="en-US" altLang="zh-TW" sz="3500" dirty="0" smtClean="0"/>
              <a:t>on </a:t>
            </a:r>
            <a:r>
              <a:rPr lang="en-US" altLang="zh-TW" sz="3500" dirty="0"/>
              <a:t>discontinuous edges</a:t>
            </a:r>
          </a:p>
          <a:p>
            <a:pPr lvl="1"/>
            <a:r>
              <a:rPr lang="en-US" altLang="zh-TW" sz="3000" dirty="0">
                <a:solidFill>
                  <a:srgbClr val="0070C0"/>
                </a:solidFill>
              </a:rPr>
              <a:t>Reduced</a:t>
            </a:r>
            <a:r>
              <a:rPr lang="en-US" altLang="zh-TW" sz="3000" dirty="0"/>
              <a:t> visual artifact</a:t>
            </a:r>
          </a:p>
          <a:p>
            <a:pPr lvl="1"/>
            <a:r>
              <a:rPr lang="en-US" altLang="zh-TW" sz="3000" dirty="0" smtClean="0">
                <a:solidFill>
                  <a:srgbClr val="0070C0"/>
                </a:solidFill>
              </a:rPr>
              <a:t>Higher</a:t>
            </a:r>
            <a:r>
              <a:rPr lang="en-US" altLang="zh-TW" sz="3000" dirty="0" smtClean="0"/>
              <a:t> </a:t>
            </a:r>
            <a:r>
              <a:rPr lang="en-US" altLang="zh-TW" sz="3000" dirty="0"/>
              <a:t>compression efficiency</a:t>
            </a:r>
          </a:p>
          <a:p>
            <a:pPr lvl="0"/>
            <a:r>
              <a:rPr lang="en-CA" altLang="zh-TW" sz="3500" dirty="0" smtClean="0"/>
              <a:t>Compression </a:t>
            </a:r>
            <a:r>
              <a:rPr lang="en-CA" altLang="zh-TW" sz="3500" dirty="0"/>
              <a:t>efficiency compared to </a:t>
            </a:r>
            <a:r>
              <a:rPr lang="en-CA" altLang="zh-TW" sz="3500" dirty="0" smtClean="0"/>
              <a:t>original COHP1</a:t>
            </a:r>
            <a:endParaRPr lang="en-CA" altLang="zh-TW" sz="3500" dirty="0"/>
          </a:p>
          <a:p>
            <a:pPr lvl="1"/>
            <a:r>
              <a:rPr lang="en-CA" altLang="zh-TW" sz="3000" dirty="0" smtClean="0">
                <a:solidFill>
                  <a:srgbClr val="0070C0"/>
                </a:solidFill>
              </a:rPr>
              <a:t>0.6%, 1.6%, 1.5% </a:t>
            </a:r>
            <a:r>
              <a:rPr lang="en-CA" altLang="zh-TW" sz="3000" dirty="0"/>
              <a:t>BD-rate </a:t>
            </a:r>
            <a:r>
              <a:rPr lang="en-CA" altLang="zh-TW" sz="3000" dirty="0" smtClean="0"/>
              <a:t>reduction in End-to-End WS-PSNR-Y, WS-PSNR-U, and WS-PSNR-V</a:t>
            </a:r>
            <a:endParaRPr lang="zh-TW" altLang="zh-TW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709203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smtClean="0"/>
              <a:t>On </a:t>
            </a:r>
            <a:r>
              <a:rPr lang="en-US" altLang="zh-TW" dirty="0"/>
              <a:t>the coding blocks containing discontinuous </a:t>
            </a:r>
            <a:r>
              <a:rPr lang="en-US" altLang="zh-TW" dirty="0" smtClean="0"/>
              <a:t>edges in the compact layout</a:t>
            </a:r>
            <a:endParaRPr lang="en-US" altLang="zh-TW" dirty="0"/>
          </a:p>
          <a:p>
            <a:pPr lvl="1"/>
            <a:r>
              <a:rPr lang="en-US" altLang="zh-TW" dirty="0" smtClean="0"/>
              <a:t>Error </a:t>
            </a:r>
            <a:r>
              <a:rPr lang="en-US" altLang="zh-TW" dirty="0"/>
              <a:t>on the quantized DCT coefficients are </a:t>
            </a:r>
            <a:r>
              <a:rPr lang="en-US" altLang="zh-TW" dirty="0" smtClean="0"/>
              <a:t>spread</a:t>
            </a:r>
          </a:p>
          <a:p>
            <a:pPr lvl="1"/>
            <a:r>
              <a:rPr lang="en-CA" altLang="zh-TW" dirty="0" smtClean="0"/>
              <a:t>Result </a:t>
            </a:r>
            <a:r>
              <a:rPr lang="en-CA" altLang="zh-TW" dirty="0"/>
              <a:t>in unexpectedly visual artifacts</a:t>
            </a:r>
            <a:endParaRPr lang="en-US" altLang="zh-TW" dirty="0"/>
          </a:p>
          <a:p>
            <a:r>
              <a:rPr lang="en-US" altLang="zh-TW" dirty="0" smtClean="0"/>
              <a:t>Propose padding for </a:t>
            </a:r>
            <a:r>
              <a:rPr lang="en-US" altLang="zh-TW" dirty="0"/>
              <a:t>discontinuous edges of </a:t>
            </a:r>
            <a:r>
              <a:rPr lang="en-US" altLang="zh-TW" dirty="0" smtClean="0"/>
              <a:t>COHP1 </a:t>
            </a:r>
          </a:p>
          <a:p>
            <a:r>
              <a:rPr lang="en-US" altLang="zh-TW" dirty="0">
                <a:solidFill>
                  <a:srgbClr val="0070C0"/>
                </a:solidFill>
              </a:rPr>
              <a:t>Less</a:t>
            </a:r>
            <a:r>
              <a:rPr lang="en-US" altLang="zh-TW" dirty="0"/>
              <a:t> visual artifacts</a:t>
            </a:r>
          </a:p>
          <a:p>
            <a:pPr lvl="1"/>
            <a:r>
              <a:rPr lang="en-US" altLang="zh-TW" dirty="0"/>
              <a:t>Significantly reduce the appeared artifact around the discontinuous edges</a:t>
            </a:r>
          </a:p>
          <a:p>
            <a:r>
              <a:rPr lang="en-US" altLang="zh-TW" dirty="0" smtClean="0">
                <a:solidFill>
                  <a:srgbClr val="0070C0"/>
                </a:solidFill>
              </a:rPr>
              <a:t>Higher</a:t>
            </a:r>
            <a:r>
              <a:rPr lang="en-US" altLang="zh-TW" dirty="0" smtClean="0"/>
              <a:t> </a:t>
            </a:r>
            <a:r>
              <a:rPr lang="en-US" altLang="zh-TW" dirty="0"/>
              <a:t>compression </a:t>
            </a:r>
            <a:r>
              <a:rPr lang="en-US" altLang="zh-TW" dirty="0" smtClean="0"/>
              <a:t>efficiency</a:t>
            </a:r>
          </a:p>
          <a:p>
            <a:pPr lvl="1"/>
            <a:r>
              <a:rPr lang="en-CA" altLang="zh-TW" dirty="0">
                <a:solidFill>
                  <a:srgbClr val="0070C0"/>
                </a:solidFill>
              </a:rPr>
              <a:t>0.6%, 1.6%, 1.5% </a:t>
            </a:r>
            <a:r>
              <a:rPr lang="en-CA" altLang="zh-TW" dirty="0"/>
              <a:t>BD-rate reduction in End-to-End WS-PSNR-Y, WS-PSNR-U, and </a:t>
            </a:r>
            <a:r>
              <a:rPr lang="en-CA" altLang="zh-TW" dirty="0" smtClean="0"/>
              <a:t>WS-PSNR-V</a:t>
            </a:r>
            <a:endParaRPr lang="zh-TW" altLang="zh-TW" sz="24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6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Compact Octahedron Projection (COHP1)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6866"/>
            <a:ext cx="8229600" cy="4289481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COHP1: </a:t>
            </a:r>
          </a:p>
          <a:p>
            <a:pPr lvl="1"/>
            <a:r>
              <a:rPr lang="en-US" altLang="zh-TW" sz="2400" dirty="0" smtClean="0"/>
              <a:t>Compact layout with minimum </a:t>
            </a:r>
            <a:r>
              <a:rPr lang="en-US" altLang="zh-TW" sz="2400" dirty="0"/>
              <a:t>discontinuous </a:t>
            </a:r>
            <a:r>
              <a:rPr lang="en-US" altLang="zh-TW" sz="2400" dirty="0" smtClean="0"/>
              <a:t>edges</a:t>
            </a:r>
          </a:p>
          <a:p>
            <a:pPr lvl="1"/>
            <a:r>
              <a:rPr lang="en-US" altLang="zh-TW" sz="2400" dirty="0" smtClean="0">
                <a:solidFill>
                  <a:srgbClr val="F17A0D"/>
                </a:solidFill>
              </a:rPr>
              <a:t>4</a:t>
            </a:r>
            <a:r>
              <a:rPr lang="en-US" altLang="zh-TW" sz="2400" dirty="0" smtClean="0">
                <a:solidFill>
                  <a:srgbClr val="0070C0"/>
                </a:solidFill>
              </a:rPr>
              <a:t> </a:t>
            </a:r>
            <a:r>
              <a:rPr lang="en-US" altLang="zh-TW" sz="2400" dirty="0"/>
              <a:t>discontinuous edges</a:t>
            </a:r>
            <a:endParaRPr lang="zh-TW" altLang="en-US" sz="2400" dirty="0"/>
          </a:p>
        </p:txBody>
      </p:sp>
      <p:grpSp>
        <p:nvGrpSpPr>
          <p:cNvPr id="42" name="群組 5"/>
          <p:cNvGrpSpPr/>
          <p:nvPr/>
        </p:nvGrpSpPr>
        <p:grpSpPr>
          <a:xfrm>
            <a:off x="922455" y="2623056"/>
            <a:ext cx="4133029" cy="3758272"/>
            <a:chOff x="1127809" y="2691635"/>
            <a:chExt cx="4133029" cy="3758272"/>
          </a:xfrm>
        </p:grpSpPr>
        <p:sp>
          <p:nvSpPr>
            <p:cNvPr id="43" name="等腰三角形 58"/>
            <p:cNvSpPr/>
            <p:nvPr/>
          </p:nvSpPr>
          <p:spPr>
            <a:xfrm rot="1800000">
              <a:off x="3462719" y="4455789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4" name="等腰三角形 60"/>
            <p:cNvSpPr/>
            <p:nvPr/>
          </p:nvSpPr>
          <p:spPr>
            <a:xfrm rot="9000000">
              <a:off x="3462719" y="3102292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5" name="等腰三角形 61"/>
            <p:cNvSpPr/>
            <p:nvPr/>
          </p:nvSpPr>
          <p:spPr>
            <a:xfrm rot="5400000">
              <a:off x="3072951" y="3779166"/>
              <a:ext cx="1798119" cy="1555373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6" name="等腰三角形 63"/>
            <p:cNvSpPr/>
            <p:nvPr/>
          </p:nvSpPr>
          <p:spPr>
            <a:xfrm rot="9000000" flipV="1">
              <a:off x="1127813" y="4455789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7" name="等腰三角形 64"/>
            <p:cNvSpPr/>
            <p:nvPr/>
          </p:nvSpPr>
          <p:spPr>
            <a:xfrm rot="1800000" flipV="1">
              <a:off x="1127809" y="3109935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8" name="等腰三角形 65"/>
            <p:cNvSpPr/>
            <p:nvPr/>
          </p:nvSpPr>
          <p:spPr>
            <a:xfrm rot="5400000" flipV="1">
              <a:off x="1517578" y="3779166"/>
              <a:ext cx="1798119" cy="1555373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9" name="等腰三角形 67"/>
            <p:cNvSpPr/>
            <p:nvPr/>
          </p:nvSpPr>
          <p:spPr>
            <a:xfrm rot="5400000">
              <a:off x="3514179" y="2431717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等腰三角形 68"/>
            <p:cNvSpPr/>
            <p:nvPr/>
          </p:nvSpPr>
          <p:spPr>
            <a:xfrm rot="16200000" flipH="1">
              <a:off x="1961620" y="2431717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等腰三角形 70"/>
            <p:cNvSpPr/>
            <p:nvPr/>
          </p:nvSpPr>
          <p:spPr>
            <a:xfrm rot="16200000" flipV="1">
              <a:off x="3514179" y="5131046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等腰三角形 71"/>
            <p:cNvSpPr/>
            <p:nvPr/>
          </p:nvSpPr>
          <p:spPr>
            <a:xfrm rot="5400000" flipH="1" flipV="1">
              <a:off x="1961620" y="5131046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直線接點 72"/>
            <p:cNvCxnSpPr>
              <a:stCxn id="48" idx="2"/>
              <a:endCxn id="44" idx="2"/>
            </p:cNvCxnSpPr>
            <p:nvPr/>
          </p:nvCxnSpPr>
          <p:spPr>
            <a:xfrm flipV="1">
              <a:off x="3194324" y="2756953"/>
              <a:ext cx="1557220" cy="900840"/>
            </a:xfrm>
            <a:prstGeom prst="line">
              <a:avLst/>
            </a:prstGeom>
            <a:ln w="50800">
              <a:solidFill>
                <a:srgbClr val="F17A0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接點 73"/>
            <p:cNvCxnSpPr>
              <a:stCxn id="47" idx="2"/>
              <a:endCxn id="44" idx="4"/>
            </p:cNvCxnSpPr>
            <p:nvPr/>
          </p:nvCxnSpPr>
          <p:spPr>
            <a:xfrm>
              <a:off x="1637103" y="2764596"/>
              <a:ext cx="1557223" cy="891416"/>
            </a:xfrm>
            <a:prstGeom prst="line">
              <a:avLst/>
            </a:prstGeom>
            <a:ln w="50800">
              <a:solidFill>
                <a:srgbClr val="F17A0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字方塊 74"/>
            <p:cNvSpPr txBox="1"/>
            <p:nvPr/>
          </p:nvSpPr>
          <p:spPr>
            <a:xfrm>
              <a:off x="2070620" y="2691635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#1</a:t>
              </a:r>
              <a:endParaRPr lang="en-US" sz="2800" dirty="0">
                <a:solidFill>
                  <a:srgbClr val="002060"/>
                </a:solidFill>
              </a:endParaRPr>
            </a:p>
          </p:txBody>
        </p:sp>
        <p:cxnSp>
          <p:nvCxnSpPr>
            <p:cNvPr id="67" name="直線接點 75"/>
            <p:cNvCxnSpPr>
              <a:stCxn id="46" idx="4"/>
              <a:endCxn id="48" idx="4"/>
            </p:cNvCxnSpPr>
            <p:nvPr/>
          </p:nvCxnSpPr>
          <p:spPr>
            <a:xfrm flipV="1">
              <a:off x="1637106" y="5455912"/>
              <a:ext cx="1557218" cy="900588"/>
            </a:xfrm>
            <a:prstGeom prst="line">
              <a:avLst/>
            </a:prstGeom>
            <a:ln w="50800">
              <a:solidFill>
                <a:srgbClr val="F17A0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接點 76"/>
            <p:cNvCxnSpPr>
              <a:stCxn id="48" idx="4"/>
              <a:endCxn id="43" idx="4"/>
            </p:cNvCxnSpPr>
            <p:nvPr/>
          </p:nvCxnSpPr>
          <p:spPr>
            <a:xfrm>
              <a:off x="3194324" y="5455912"/>
              <a:ext cx="1557220" cy="900588"/>
            </a:xfrm>
            <a:prstGeom prst="line">
              <a:avLst/>
            </a:prstGeom>
            <a:ln w="50800">
              <a:solidFill>
                <a:srgbClr val="F17A0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字方塊 77"/>
            <p:cNvSpPr txBox="1"/>
            <p:nvPr/>
          </p:nvSpPr>
          <p:spPr>
            <a:xfrm>
              <a:off x="3622085" y="2691635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#2</a:t>
              </a:r>
              <a:endParaRPr lang="en-US" sz="2800" dirty="0">
                <a:solidFill>
                  <a:srgbClr val="002060"/>
                </a:solidFill>
              </a:endParaRPr>
            </a:p>
          </p:txBody>
        </p:sp>
        <p:sp>
          <p:nvSpPr>
            <p:cNvPr id="97" name="文字方塊 79"/>
            <p:cNvSpPr txBox="1"/>
            <p:nvPr/>
          </p:nvSpPr>
          <p:spPr>
            <a:xfrm>
              <a:off x="2070622" y="5865132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002060"/>
                  </a:solidFill>
                </a:rPr>
                <a:t>#3</a:t>
              </a:r>
              <a:endParaRPr lang="en-US" sz="3200" dirty="0">
                <a:solidFill>
                  <a:srgbClr val="002060"/>
                </a:solidFill>
              </a:endParaRPr>
            </a:p>
          </p:txBody>
        </p:sp>
        <p:sp>
          <p:nvSpPr>
            <p:cNvPr id="98" name="文字方塊 81"/>
            <p:cNvSpPr txBox="1"/>
            <p:nvPr/>
          </p:nvSpPr>
          <p:spPr>
            <a:xfrm>
              <a:off x="3624146" y="5865132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002060"/>
                  </a:solidFill>
                </a:rPr>
                <a:t>#4</a:t>
              </a:r>
              <a:endParaRPr lang="en-US" sz="32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703" y="2696016"/>
            <a:ext cx="3148705" cy="360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 Artifact at Discontinuous </a:t>
            </a:r>
            <a:r>
              <a:rPr lang="en-US" altLang="zh-TW" dirty="0" smtClean="0"/>
              <a:t>Edges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Artifact appeared when rendering a viewport image around </a:t>
            </a:r>
            <a:r>
              <a:rPr lang="en-US" altLang="zh-TW" sz="2800" dirty="0"/>
              <a:t>the discontinuous edges</a:t>
            </a: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8" t="-2292" r="33382" b="65153"/>
          <a:stretch/>
        </p:blipFill>
        <p:spPr>
          <a:xfrm>
            <a:off x="5369085" y="2564904"/>
            <a:ext cx="3317715" cy="3808996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6732240" y="2788320"/>
            <a:ext cx="504056" cy="3646844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95536" y="2780928"/>
            <a:ext cx="4176464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32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TW" sz="2400" dirty="0" smtClean="0"/>
              <a:t>Imperfect reconstruction due to </a:t>
            </a:r>
            <a:r>
              <a:rPr lang="en-US" altLang="zh-TW" sz="2400" dirty="0" err="1" smtClean="0"/>
              <a:t>DCT&amp;Quantization</a:t>
            </a:r>
            <a:endParaRPr lang="en-US" altLang="zh-TW" sz="2400" dirty="0" smtClean="0"/>
          </a:p>
          <a:p>
            <a:pPr lvl="1"/>
            <a:r>
              <a:rPr lang="en-US" altLang="zh-TW" sz="2400" dirty="0" smtClean="0"/>
              <a:t>Quantized error spread within coding block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0777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Padded on </a:t>
            </a:r>
            <a:r>
              <a:rPr lang="en-US" altLang="zh-TW" dirty="0"/>
              <a:t>discontinuous edges</a:t>
            </a:r>
            <a:br>
              <a:rPr lang="en-US" altLang="zh-TW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Vertical </a:t>
            </a:r>
            <a:r>
              <a:rPr lang="en-US" altLang="zh-TW" dirty="0" smtClean="0">
                <a:solidFill>
                  <a:srgbClr val="0070C0"/>
                </a:solidFill>
              </a:rPr>
              <a:t>linear </a:t>
            </a:r>
            <a:r>
              <a:rPr lang="en-US" altLang="zh-TW" dirty="0">
                <a:solidFill>
                  <a:srgbClr val="0070C0"/>
                </a:solidFill>
              </a:rPr>
              <a:t>interpolation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429000"/>
            <a:ext cx="2341067" cy="23593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-1"/>
          <a:stretch/>
        </p:blipFill>
        <p:spPr>
          <a:xfrm>
            <a:off x="3349096" y="3188716"/>
            <a:ext cx="4941234" cy="28399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096" y="3188716"/>
            <a:ext cx="4941234" cy="29116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9845" y="6084004"/>
            <a:ext cx="3719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Discontinuous edges without padding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082731" y="6084004"/>
            <a:ext cx="347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Discontinuous edges with padding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49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Subjective Quality Comparison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zh-TW" sz="2800" dirty="0"/>
              <a:t>Reconstructed YUV encoded by </a:t>
            </a:r>
            <a:r>
              <a:rPr lang="en-CA" altLang="zh-TW" sz="2800" dirty="0" err="1"/>
              <a:t>Qp</a:t>
            </a:r>
            <a:r>
              <a:rPr lang="en-CA" altLang="zh-TW" sz="2800" dirty="0"/>
              <a:t> = </a:t>
            </a:r>
            <a:r>
              <a:rPr lang="en-CA" altLang="zh-TW" sz="2800" dirty="0" smtClean="0"/>
              <a:t>37</a:t>
            </a:r>
            <a:endParaRPr lang="en-CA" altLang="zh-TW" sz="2800" dirty="0"/>
          </a:p>
          <a:p>
            <a:r>
              <a:rPr lang="en-CA" altLang="zh-TW" sz="2800" dirty="0"/>
              <a:t>Viewport setting: Yaw = 0</a:t>
            </a:r>
            <a:r>
              <a:rPr lang="en-CA" altLang="zh-TW" sz="2800" baseline="30000" dirty="0"/>
              <a:t>o</a:t>
            </a:r>
            <a:r>
              <a:rPr lang="en-CA" altLang="zh-TW" sz="2800" dirty="0"/>
              <a:t> and Pitch = 45</a:t>
            </a:r>
            <a:r>
              <a:rPr lang="en-CA" altLang="zh-TW" sz="2800" baseline="30000" dirty="0"/>
              <a:t>o</a:t>
            </a:r>
          </a:p>
          <a:p>
            <a:pPr lvl="1"/>
            <a:r>
              <a:rPr lang="en-CA" altLang="zh-TW" sz="2400" dirty="0" smtClean="0"/>
              <a:t>Discontinuous edges #1 and #2</a:t>
            </a:r>
          </a:p>
          <a:p>
            <a:r>
              <a:rPr lang="en-CA" altLang="zh-TW" sz="2800" dirty="0" smtClean="0"/>
              <a:t>Padding size = 16</a:t>
            </a:r>
          </a:p>
          <a:p>
            <a:pPr lvl="1"/>
            <a:r>
              <a:rPr lang="en-CA" sz="2400" dirty="0" smtClean="0"/>
              <a:t>Trade-off between </a:t>
            </a:r>
          </a:p>
          <a:p>
            <a:pPr marL="457200" lvl="1" indent="0">
              <a:buNone/>
            </a:pPr>
            <a:r>
              <a:rPr lang="en-CA" sz="2400" dirty="0"/>
              <a:t> </a:t>
            </a:r>
            <a:r>
              <a:rPr lang="en-CA" sz="2400" dirty="0" smtClean="0"/>
              <a:t>   bit-rate </a:t>
            </a:r>
            <a:r>
              <a:rPr lang="en-CA" sz="2400" dirty="0"/>
              <a:t>and </a:t>
            </a:r>
            <a:r>
              <a:rPr lang="en-CA" sz="2400" dirty="0" smtClean="0"/>
              <a:t>visual quality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5364088" y="3140968"/>
            <a:ext cx="3513076" cy="3194531"/>
            <a:chOff x="1127809" y="2691635"/>
            <a:chExt cx="4133029" cy="3758272"/>
          </a:xfrm>
        </p:grpSpPr>
        <p:sp>
          <p:nvSpPr>
            <p:cNvPr id="6" name="等腰三角形 5"/>
            <p:cNvSpPr/>
            <p:nvPr/>
          </p:nvSpPr>
          <p:spPr>
            <a:xfrm rot="1800000">
              <a:off x="3462719" y="4455789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9000000">
              <a:off x="3462719" y="3102292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3072951" y="3779166"/>
              <a:ext cx="1798119" cy="1555373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9000000" flipV="1">
              <a:off x="1127813" y="4455789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800000" flipV="1">
              <a:off x="1127809" y="3109935"/>
              <a:ext cx="1798119" cy="1555372"/>
            </a:xfrm>
            <a:prstGeom prst="triangle">
              <a:avLst/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 flipV="1">
              <a:off x="1517578" y="3779166"/>
              <a:ext cx="1798119" cy="1555373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514179" y="2431717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等腰三角形 12"/>
            <p:cNvSpPr/>
            <p:nvPr/>
          </p:nvSpPr>
          <p:spPr>
            <a:xfrm rot="16200000" flipH="1">
              <a:off x="1961620" y="2431717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等腰三角形 13"/>
            <p:cNvSpPr/>
            <p:nvPr/>
          </p:nvSpPr>
          <p:spPr>
            <a:xfrm rot="16200000" flipV="1">
              <a:off x="3514179" y="5131046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 flipH="1" flipV="1">
              <a:off x="1961620" y="5131046"/>
              <a:ext cx="900720" cy="1555200"/>
            </a:xfrm>
            <a:prstGeom prst="triangle">
              <a:avLst>
                <a:gd name="adj" fmla="val 0"/>
              </a:avLst>
            </a:prstGeom>
            <a:noFill/>
            <a:ln w="508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直線接點 15"/>
            <p:cNvCxnSpPr>
              <a:stCxn id="11" idx="2"/>
              <a:endCxn id="7" idx="2"/>
            </p:cNvCxnSpPr>
            <p:nvPr/>
          </p:nvCxnSpPr>
          <p:spPr>
            <a:xfrm flipV="1">
              <a:off x="3194324" y="2756953"/>
              <a:ext cx="1557220" cy="900840"/>
            </a:xfrm>
            <a:prstGeom prst="line">
              <a:avLst/>
            </a:prstGeom>
            <a:ln w="50800">
              <a:solidFill>
                <a:srgbClr val="7030A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>
              <a:stCxn id="10" idx="2"/>
              <a:endCxn id="7" idx="4"/>
            </p:cNvCxnSpPr>
            <p:nvPr/>
          </p:nvCxnSpPr>
          <p:spPr>
            <a:xfrm>
              <a:off x="1637103" y="2764596"/>
              <a:ext cx="1557223" cy="891416"/>
            </a:xfrm>
            <a:prstGeom prst="line">
              <a:avLst/>
            </a:prstGeom>
            <a:ln w="50800">
              <a:solidFill>
                <a:srgbClr val="7030A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字方塊 17"/>
            <p:cNvSpPr txBox="1"/>
            <p:nvPr/>
          </p:nvSpPr>
          <p:spPr>
            <a:xfrm>
              <a:off x="2070620" y="2691635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#1</a:t>
              </a:r>
              <a:endParaRPr lang="en-US" sz="2800" dirty="0">
                <a:solidFill>
                  <a:srgbClr val="002060"/>
                </a:solidFill>
              </a:endParaRPr>
            </a:p>
          </p:txBody>
        </p:sp>
        <p:cxnSp>
          <p:nvCxnSpPr>
            <p:cNvPr id="19" name="直線接點 18"/>
            <p:cNvCxnSpPr>
              <a:stCxn id="9" idx="4"/>
              <a:endCxn id="11" idx="4"/>
            </p:cNvCxnSpPr>
            <p:nvPr/>
          </p:nvCxnSpPr>
          <p:spPr>
            <a:xfrm flipV="1">
              <a:off x="1637106" y="5455912"/>
              <a:ext cx="1557218" cy="900588"/>
            </a:xfrm>
            <a:prstGeom prst="line">
              <a:avLst/>
            </a:prstGeom>
            <a:ln w="50800">
              <a:solidFill>
                <a:srgbClr val="7030A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>
              <a:stCxn id="11" idx="4"/>
              <a:endCxn id="6" idx="4"/>
            </p:cNvCxnSpPr>
            <p:nvPr/>
          </p:nvCxnSpPr>
          <p:spPr>
            <a:xfrm>
              <a:off x="3194324" y="5455912"/>
              <a:ext cx="1557220" cy="900588"/>
            </a:xfrm>
            <a:prstGeom prst="line">
              <a:avLst/>
            </a:prstGeom>
            <a:ln w="50800">
              <a:solidFill>
                <a:srgbClr val="7030A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字方塊 20"/>
            <p:cNvSpPr txBox="1"/>
            <p:nvPr/>
          </p:nvSpPr>
          <p:spPr>
            <a:xfrm>
              <a:off x="3622085" y="2691635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#2</a:t>
              </a:r>
              <a:endParaRPr lang="en-US" sz="2800" dirty="0">
                <a:solidFill>
                  <a:srgbClr val="002060"/>
                </a:solidFill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2070622" y="5865132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002060"/>
                  </a:solidFill>
                </a:rPr>
                <a:t>#3</a:t>
              </a:r>
              <a:endParaRPr lang="en-US" sz="3200" dirty="0">
                <a:solidFill>
                  <a:srgbClr val="002060"/>
                </a:solidFill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3624146" y="5865132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002060"/>
                  </a:solidFill>
                </a:rPr>
                <a:t>#4</a:t>
              </a:r>
              <a:endParaRPr lang="en-US" sz="3200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664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927"/>
            <a:ext cx="4186808" cy="1134535"/>
          </a:xfrm>
        </p:spPr>
        <p:txBody>
          <a:bodyPr/>
          <a:lstStyle/>
          <a:p>
            <a:r>
              <a:rPr lang="en-US" dirty="0" err="1" smtClean="0"/>
              <a:t>AerialCity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502" y="679004"/>
            <a:ext cx="6178996" cy="61789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27984" y="50451"/>
            <a:ext cx="3273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17A0D"/>
                </a:solidFill>
              </a:rPr>
              <a:t>without padding</a:t>
            </a:r>
            <a:endParaRPr lang="en-US" sz="3600" dirty="0">
              <a:solidFill>
                <a:srgbClr val="F17A0D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7583" y="50824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17A0D"/>
                </a:solidFill>
              </a:rPr>
              <a:t>with padding</a:t>
            </a:r>
            <a:endParaRPr lang="en-US" sz="3600" dirty="0">
              <a:solidFill>
                <a:srgbClr val="F17A0D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502" y="679004"/>
            <a:ext cx="6178996" cy="6178996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256437" y="634194"/>
            <a:ext cx="631126" cy="380291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90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871"/>
            <a:ext cx="3970784" cy="1134535"/>
          </a:xfrm>
        </p:spPr>
        <p:txBody>
          <a:bodyPr/>
          <a:lstStyle/>
          <a:p>
            <a:r>
              <a:rPr lang="en-US" dirty="0" smtClean="0"/>
              <a:t>Gaslamp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680400"/>
            <a:ext cx="6181200" cy="61812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427984" y="50451"/>
            <a:ext cx="3273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17A0D"/>
                </a:solidFill>
              </a:rPr>
              <a:t>without padding</a:t>
            </a:r>
            <a:endParaRPr lang="en-US" sz="3600" dirty="0">
              <a:solidFill>
                <a:srgbClr val="F17A0D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7583" y="50824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17A0D"/>
                </a:solidFill>
              </a:rPr>
              <a:t>with padding</a:t>
            </a:r>
            <a:endParaRPr lang="en-US" sz="3600" dirty="0">
              <a:solidFill>
                <a:srgbClr val="F17A0D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680400"/>
            <a:ext cx="6181200" cy="618120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256437" y="634194"/>
            <a:ext cx="631126" cy="380291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69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246"/>
            <a:ext cx="3538736" cy="1134535"/>
          </a:xfrm>
        </p:spPr>
        <p:txBody>
          <a:bodyPr/>
          <a:lstStyle/>
          <a:p>
            <a:r>
              <a:rPr lang="en-US" dirty="0" smtClean="0"/>
              <a:t>Trolley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680400"/>
            <a:ext cx="6177600" cy="6177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679004"/>
            <a:ext cx="6177600" cy="61789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27984" y="50451"/>
            <a:ext cx="3273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17A0D"/>
                </a:solidFill>
              </a:rPr>
              <a:t>without padding</a:t>
            </a:r>
            <a:endParaRPr lang="en-US" sz="3600" dirty="0">
              <a:solidFill>
                <a:srgbClr val="F17A0D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67583" y="50824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17A0D"/>
                </a:solidFill>
              </a:rPr>
              <a:t>with padding</a:t>
            </a:r>
            <a:endParaRPr lang="en-US" sz="3600" dirty="0">
              <a:solidFill>
                <a:srgbClr val="F17A0D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56437" y="634194"/>
            <a:ext cx="631126" cy="380291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9B79CB7A6DB34CB4073A8ECC4A015C" ma:contentTypeVersion="0" ma:contentTypeDescription="Create a new document." ma:contentTypeScope="" ma:versionID="013266356c9667724e8723ede78bd68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00CDCCC-2047-4F6F-97CF-FD2D46933022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BBF048F-3399-44A3-9C61-ADB2E48550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FCDDEF-6DE0-485D-BC47-32BD0CB39B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7761</TotalTime>
  <Words>727</Words>
  <Application>Microsoft Office PowerPoint</Application>
  <PresentationFormat>On-screen Show (4:3)</PresentationFormat>
  <Paragraphs>225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SimHei</vt:lpstr>
      <vt:lpstr>新細明體</vt:lpstr>
      <vt:lpstr>Arial</vt:lpstr>
      <vt:lpstr>Calibri</vt:lpstr>
      <vt:lpstr>Times New Roman</vt:lpstr>
      <vt:lpstr>Wingdings</vt:lpstr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 8: An Improvement on the Compact OHP Layout with Padding</vt:lpstr>
      <vt:lpstr>Overall Summary</vt:lpstr>
      <vt:lpstr>Compact Octahedron Projection (COHP1)</vt:lpstr>
      <vt:lpstr>Visual Artifact at Discontinuous Edges</vt:lpstr>
      <vt:lpstr>Padded on discontinuous edges </vt:lpstr>
      <vt:lpstr>Subjective Quality Comparison</vt:lpstr>
      <vt:lpstr>AerialCity</vt:lpstr>
      <vt:lpstr>Gaslamp</vt:lpstr>
      <vt:lpstr>Trolley</vt:lpstr>
      <vt:lpstr>Experimental Results</vt:lpstr>
      <vt:lpstr>Conclusions</vt:lpstr>
      <vt:lpstr>PowerPoint Presentation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JL Lin (林建良)</cp:lastModifiedBy>
  <cp:revision>319</cp:revision>
  <dcterms:created xsi:type="dcterms:W3CDTF">2014-03-11T04:25:26Z</dcterms:created>
  <dcterms:modified xsi:type="dcterms:W3CDTF">2017-04-04T04:39:37Z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0x010100E99B79CB7A6DB34CB4073A8ECC4A015C</vt:lpwstr>
  </property>
</Properties>
</file>