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689" r:id="rId2"/>
    <p:sldId id="1870" r:id="rId3"/>
    <p:sldId id="1891" r:id="rId4"/>
    <p:sldId id="1871" r:id="rId5"/>
    <p:sldId id="1888" r:id="rId6"/>
    <p:sldId id="1893" r:id="rId7"/>
    <p:sldId id="1894" r:id="rId8"/>
    <p:sldId id="1895" r:id="rId9"/>
    <p:sldId id="1896" r:id="rId10"/>
    <p:sldId id="1897" r:id="rId11"/>
    <p:sldId id="1898" r:id="rId12"/>
    <p:sldId id="1880" r:id="rId13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01D1"/>
    <a:srgbClr val="6F5CFE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7895" autoAdjust="0"/>
  </p:normalViewPr>
  <p:slideViewPr>
    <p:cSldViewPr snapToGrid="0">
      <p:cViewPr varScale="1">
        <p:scale>
          <a:sx n="134" d="100"/>
          <a:sy n="134" d="100"/>
        </p:scale>
        <p:origin x="588" y="10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11/01/2017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97592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9759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1/11/2017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FRUC Additional Candidates (based on JVET-D0046)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25" y="910811"/>
            <a:ext cx="8791575" cy="342900"/>
          </a:xfrm>
        </p:spPr>
        <p:txBody>
          <a:bodyPr/>
          <a:lstStyle/>
          <a:p>
            <a:r>
              <a:rPr lang="en-US" dirty="0" smtClean="0">
                <a:solidFill>
                  <a:srgbClr val="7F7F7F"/>
                </a:solidFill>
              </a:rPr>
              <a:t>JVET-E0060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2040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 smtClean="0">
                <a:latin typeface="Trebuchet MS" pitchFamily="34" charset="0"/>
              </a:rPr>
              <a:t>January</a:t>
            </a:r>
            <a:r>
              <a:rPr lang="fr-FR" sz="900" dirty="0" smtClean="0">
                <a:latin typeface="Trebuchet MS" pitchFamily="34" charset="0"/>
              </a:rPr>
              <a:t> 2017</a:t>
            </a:r>
            <a:endParaRPr lang="fr-FR" sz="900" dirty="0">
              <a:latin typeface="Trebuchet MS" pitchFamily="34" charset="0"/>
            </a:endParaRPr>
          </a:p>
          <a:p>
            <a:r>
              <a:rPr lang="fr-FR" sz="900" dirty="0" smtClean="0">
                <a:latin typeface="Trebuchet MS" pitchFamily="34" charset="0"/>
              </a:rPr>
              <a:t>A. Robert, F. Le Léannec, T. Poirier</a:t>
            </a:r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40957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Removal of some candidates based on candidate usage statistics: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3: Discard less used candidates</a:t>
            </a:r>
            <a:endParaRPr lang="en-US" kern="0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257175" y="1138239"/>
            <a:ext cx="3686175" cy="384151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 indent="-228600"/>
            <a:r>
              <a:rPr lang="en-US" dirty="0"/>
              <a:t>Entire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>
                <a:solidFill>
                  <a:srgbClr val="FF0000"/>
                </a:solidFill>
              </a:rPr>
              <a:t>AMVP candidates if AMVP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Merge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FRUC unilateral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>
                <a:solidFill>
                  <a:srgbClr val="FF0000"/>
                </a:solidFill>
              </a:rPr>
              <a:t>Top and left </a:t>
            </a:r>
            <a:r>
              <a:rPr lang="en-US" sz="1100" i="1" u="sng" dirty="0" err="1">
                <a:solidFill>
                  <a:srgbClr val="FF0000"/>
                </a:solidFill>
              </a:rPr>
              <a:t>beighboring</a:t>
            </a:r>
            <a:r>
              <a:rPr lang="en-US" sz="1100" i="1" u="sng" dirty="0">
                <a:solidFill>
                  <a:srgbClr val="FF0000"/>
                </a:solidFill>
              </a:rPr>
              <a:t> MVs</a:t>
            </a:r>
          </a:p>
          <a:p>
            <a:pPr marL="228600" lvl="2" indent="-228600"/>
            <a:r>
              <a:rPr lang="en-US" dirty="0"/>
              <a:t>Sub-blocks of a merge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Best Candidate of the whole CU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>
                <a:solidFill>
                  <a:srgbClr val="1A01D1"/>
                </a:solidFill>
              </a:rPr>
              <a:t>Top and Left neighboring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1A01D1"/>
                </a:solidFill>
              </a:rPr>
              <a:t>Top-left and </a:t>
            </a:r>
            <a:r>
              <a:rPr lang="en-US" sz="1100" i="1" u="sng" dirty="0">
                <a:solidFill>
                  <a:srgbClr val="1A01D1"/>
                </a:solidFill>
              </a:rPr>
              <a:t>top-right </a:t>
            </a:r>
            <a:r>
              <a:rPr lang="en-US" sz="1100" i="1" u="sng" dirty="0" smtClean="0">
                <a:solidFill>
                  <a:srgbClr val="1A01D1"/>
                </a:solidFill>
              </a:rPr>
              <a:t>MVs</a:t>
            </a:r>
            <a:endParaRPr lang="en-US" sz="1100" dirty="0">
              <a:solidFill>
                <a:srgbClr val="1A01D1"/>
              </a:solidFill>
            </a:endParaRP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Zero MV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co-located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bottom-right co-located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ATMVP candidates (up to 16)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err="1"/>
              <a:t>ATMVPext</a:t>
            </a:r>
            <a:r>
              <a:rPr lang="en-US" sz="1100" dirty="0"/>
              <a:t> candidates (up to 16)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 of a FRUC unilateral candidate</a:t>
            </a: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5019675" y="1138239"/>
            <a:ext cx="3686175" cy="384151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 indent="-228600"/>
            <a:r>
              <a:rPr lang="en-US" dirty="0" smtClean="0"/>
              <a:t>Entire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AMVP candidates if AMVP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/>
              <a:t>Merge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/>
              <a:t>FRUC unilateral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Top and left </a:t>
            </a:r>
            <a:r>
              <a:rPr lang="en-US" sz="1100" i="1" u="sng" dirty="0" err="1" smtClean="0">
                <a:solidFill>
                  <a:srgbClr val="FF0000"/>
                </a:solidFill>
              </a:rPr>
              <a:t>beighboring</a:t>
            </a:r>
            <a:r>
              <a:rPr lang="en-US" sz="1100" i="1" u="sng" dirty="0" smtClean="0">
                <a:solidFill>
                  <a:srgbClr val="FF0000"/>
                </a:solidFill>
              </a:rPr>
              <a:t> MVs</a:t>
            </a:r>
          </a:p>
          <a:p>
            <a:pPr marL="228600" lvl="2" indent="-228600"/>
            <a:r>
              <a:rPr lang="en-US" dirty="0" smtClean="0"/>
              <a:t>Sub-blocks of a merge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Best Candidate of the whole </a:t>
            </a:r>
            <a:r>
              <a:rPr lang="en-US" sz="1100" dirty="0" smtClean="0"/>
              <a:t>CU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>
                <a:solidFill>
                  <a:srgbClr val="1A01D1"/>
                </a:solidFill>
              </a:rPr>
              <a:t>Top and Left neighboring </a:t>
            </a:r>
            <a:r>
              <a:rPr lang="en-US" sz="1100" dirty="0" smtClean="0">
                <a:solidFill>
                  <a:srgbClr val="1A01D1"/>
                </a:solidFill>
              </a:rPr>
              <a:t>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1A01D1"/>
                </a:solidFill>
              </a:rPr>
              <a:t>Top-left and </a:t>
            </a:r>
            <a:r>
              <a:rPr lang="en-US" sz="1100" i="1" u="sng" dirty="0">
                <a:solidFill>
                  <a:srgbClr val="1A01D1"/>
                </a:solidFill>
              </a:rPr>
              <a:t>top-right </a:t>
            </a:r>
            <a:r>
              <a:rPr lang="en-US" sz="1100" i="1" u="sng" dirty="0" smtClean="0">
                <a:solidFill>
                  <a:srgbClr val="1A01D1"/>
                </a:solidFill>
              </a:rPr>
              <a:t>MVs</a:t>
            </a:r>
            <a:endParaRPr lang="en-US" sz="1100" dirty="0">
              <a:solidFill>
                <a:srgbClr val="1A01D1"/>
              </a:solidFill>
            </a:endParaRPr>
          </a:p>
          <a:p>
            <a:pPr marL="228600" lvl="3" indent="-171450">
              <a:buFont typeface="+mj-lt"/>
              <a:buAutoNum type="arabicPeriod"/>
            </a:pPr>
            <a:r>
              <a:rPr lang="en-US" sz="1100" strike="sngStrike" dirty="0">
                <a:solidFill>
                  <a:srgbClr val="1A01D1"/>
                </a:solidFill>
              </a:rPr>
              <a:t>Zero MV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co-located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strike="sngStrike" dirty="0">
                <a:solidFill>
                  <a:srgbClr val="1A01D1"/>
                </a:solidFill>
              </a:rPr>
              <a:t>Scaled Versions of bottom-right co-located </a:t>
            </a:r>
            <a:r>
              <a:rPr lang="en-US" sz="1100" strike="sngStrike" dirty="0" smtClean="0">
                <a:solidFill>
                  <a:srgbClr val="1A01D1"/>
                </a:solidFill>
              </a:rPr>
              <a:t>MVs</a:t>
            </a:r>
            <a:endParaRPr lang="en-US" sz="1100" strike="sngStrike" dirty="0">
              <a:solidFill>
                <a:srgbClr val="1A01D1"/>
              </a:solidFill>
            </a:endParaRP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>
                <a:solidFill>
                  <a:srgbClr val="1A01D1"/>
                </a:solidFill>
              </a:rPr>
              <a:t>Up to 4 ATMVP candidates</a:t>
            </a:r>
            <a:endParaRPr lang="en-US" sz="1100" dirty="0">
              <a:solidFill>
                <a:srgbClr val="1A01D1"/>
              </a:solidFill>
            </a:endParaRP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>
                <a:solidFill>
                  <a:srgbClr val="1A01D1"/>
                </a:solidFill>
              </a:rPr>
              <a:t>Up to 4 </a:t>
            </a:r>
            <a:r>
              <a:rPr lang="en-US" sz="1100" dirty="0" err="1" smtClean="0">
                <a:solidFill>
                  <a:srgbClr val="1A01D1"/>
                </a:solidFill>
              </a:rPr>
              <a:t>ATMVPext</a:t>
            </a:r>
            <a:r>
              <a:rPr lang="en-US" sz="1100" dirty="0" smtClean="0">
                <a:solidFill>
                  <a:srgbClr val="1A01D1"/>
                </a:solidFill>
              </a:rPr>
              <a:t> candidates</a:t>
            </a:r>
            <a:endParaRPr lang="en-US" sz="1100" dirty="0">
              <a:solidFill>
                <a:srgbClr val="1A01D1"/>
              </a:solidFill>
            </a:endParaRPr>
          </a:p>
          <a:p>
            <a:pPr marL="228600" lvl="3" indent="-171450">
              <a:buFont typeface="+mj-lt"/>
              <a:buAutoNum type="arabicPeriod"/>
            </a:pPr>
            <a:r>
              <a:rPr lang="en-US" sz="1100" strike="sngStrike" dirty="0">
                <a:solidFill>
                  <a:srgbClr val="1A01D1"/>
                </a:solidFill>
              </a:rPr>
              <a:t>Scaled version of a FRUC unilateral </a:t>
            </a:r>
            <a:r>
              <a:rPr lang="en-US" sz="1100" strike="sngStrike" dirty="0" smtClean="0">
                <a:solidFill>
                  <a:srgbClr val="1A01D1"/>
                </a:solidFill>
              </a:rPr>
              <a:t>candidate</a:t>
            </a:r>
            <a:endParaRPr lang="en-US" sz="1100" strike="sngStrike" dirty="0">
              <a:solidFill>
                <a:srgbClr val="1A01D1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4048125" y="2905125"/>
            <a:ext cx="857250" cy="295275"/>
          </a:xfrm>
          <a:prstGeom prst="rightArrow">
            <a:avLst/>
          </a:prstGeom>
          <a:solidFill>
            <a:srgbClr val="98A4AB"/>
          </a:solidFill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64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40957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Performances: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3: Remove less used candidates</a:t>
            </a:r>
            <a:endParaRPr lang="en-US" kern="0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542925" y="1276350"/>
            <a:ext cx="8165303" cy="3361862"/>
            <a:chOff x="533400" y="1219200"/>
            <a:chExt cx="9072563" cy="373540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219200"/>
              <a:ext cx="4429125" cy="3733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838" y="3163902"/>
              <a:ext cx="4429125" cy="1790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1963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Conclusion</a:t>
            </a:r>
            <a:endParaRPr lang="en-US" sz="2400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63502" y="633413"/>
            <a:ext cx="8980498" cy="4380119"/>
          </a:xfrm>
        </p:spPr>
        <p:txBody>
          <a:bodyPr numCol="1" anchor="t">
            <a:spAutoFit/>
          </a:bodyPr>
          <a:lstStyle/>
          <a:p>
            <a:pPr lvl="1"/>
            <a:r>
              <a:rPr lang="en-US" sz="1600" dirty="0" smtClean="0"/>
              <a:t>Summary of performances and runtimes given  by Test 1.2, Test 2 and Test 3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sz="400" dirty="0" smtClean="0"/>
          </a:p>
          <a:p>
            <a:pPr lvl="1"/>
            <a:endParaRPr lang="en-US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r>
              <a:rPr lang="en-US" sz="1400" dirty="0" smtClean="0"/>
              <a:t>Test 3 simplifies the FRUC tool specification and slightly reduces the decoding time while keeping BD-rate gains of test 1.2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Suggestion is to integrate Test 3 into JEM-5.0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845" y="1093207"/>
            <a:ext cx="5053812" cy="318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08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Introduction</a:t>
            </a:r>
            <a:endParaRPr lang="en-US" sz="2400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Recall: JVET-D0046 included 2 normative aspects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Increased precision in FRUC refinement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Additional Candidate for FRUC Motion Vector Predictor Derivation</a:t>
            </a:r>
          </a:p>
          <a:p>
            <a:pPr marL="523875" lvl="2" indent="-342900">
              <a:buFont typeface="+mj-lt"/>
              <a:buAutoNum type="arabicPeriod"/>
            </a:pPr>
            <a:endParaRPr lang="en-US" sz="1600" dirty="0"/>
          </a:p>
          <a:p>
            <a:pPr lvl="1"/>
            <a:r>
              <a:rPr lang="en-US" sz="1600" b="1" dirty="0" smtClean="0"/>
              <a:t>JVET-E0060 involves 4 tests</a:t>
            </a:r>
          </a:p>
          <a:p>
            <a:pPr lvl="2"/>
            <a:r>
              <a:rPr lang="en-US" sz="1600" dirty="0" smtClean="0"/>
              <a:t>Tests 1.1 and 1.2 : individual performances of each aspect of D0046 </a:t>
            </a:r>
          </a:p>
          <a:p>
            <a:pPr lvl="2"/>
            <a:r>
              <a:rPr lang="en-US" sz="1600" dirty="0" smtClean="0"/>
              <a:t>Test 2 = Test 1.2 + Re-ordering/removal of Additional Spatial candidates</a:t>
            </a:r>
          </a:p>
          <a:p>
            <a:pPr lvl="2"/>
            <a:r>
              <a:rPr lang="en-US" sz="1600" dirty="0" smtClean="0"/>
              <a:t>Test 3 = Test 2 + Removal of FRUC candidates</a:t>
            </a:r>
          </a:p>
          <a:p>
            <a:pPr marL="523875" lvl="2" indent="-342900">
              <a:buFont typeface="+mj-lt"/>
              <a:buAutoNum type="arabicPeriod"/>
            </a:pPr>
            <a:endParaRPr lang="en-US" sz="1600" dirty="0" smtClean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Introduction</a:t>
            </a:r>
            <a:endParaRPr lang="en-US" sz="24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939771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Recall: JVET-D0046 included 2 normative aspects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Increased precision in FRUC refinement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Additional Candidate for FRUC Motion Vector Predictor Derivation</a:t>
            </a:r>
          </a:p>
          <a:p>
            <a:pPr marL="523875" lvl="2" indent="-342900">
              <a:buFont typeface="+mj-lt"/>
              <a:buAutoNum type="arabicPeriod"/>
            </a:pPr>
            <a:endParaRPr lang="en-US" sz="1600" dirty="0"/>
          </a:p>
          <a:p>
            <a:pPr lvl="1"/>
            <a:r>
              <a:rPr lang="en-US" sz="1600" b="1" dirty="0" smtClean="0"/>
              <a:t>JVET-E0060 involves 4 tests</a:t>
            </a:r>
          </a:p>
          <a:p>
            <a:pPr marL="523875" lvl="2" indent="-342900">
              <a:buFont typeface="+mj-lt"/>
              <a:buAutoNum type="arabicPeriod"/>
            </a:pPr>
            <a:endParaRPr lang="en-US" sz="16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692" y="2580468"/>
            <a:ext cx="6540227" cy="208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8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sz="2400" dirty="0" smtClean="0"/>
              <a:t>Test 1.1: </a:t>
            </a:r>
            <a:r>
              <a:rPr lang="en-US" sz="2400" dirty="0"/>
              <a:t>Increased precision in FRUC </a:t>
            </a:r>
            <a:r>
              <a:rPr lang="en-US" sz="2400" dirty="0" smtClean="0"/>
              <a:t>refinement</a:t>
            </a:r>
            <a:endParaRPr lang="en-US" sz="2400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Principle: loop on FRUC </a:t>
            </a:r>
            <a:r>
              <a:rPr lang="en-US" sz="1600" b="1" dirty="0"/>
              <a:t>refinement step </a:t>
            </a:r>
            <a:r>
              <a:rPr lang="en-US" sz="1600" b="1" dirty="0" smtClean="0"/>
              <a:t>until precision matches the precision of motion </a:t>
            </a:r>
            <a:r>
              <a:rPr lang="en-US" sz="1600" b="1" dirty="0"/>
              <a:t>compensation </a:t>
            </a:r>
            <a:r>
              <a:rPr lang="en-US" sz="1600" b="1" dirty="0" smtClean="0"/>
              <a:t>(1/16 </a:t>
            </a:r>
            <a:r>
              <a:rPr lang="en-US" sz="1600" b="1" dirty="0" err="1" smtClean="0"/>
              <a:t>pel</a:t>
            </a:r>
            <a:r>
              <a:rPr lang="en-US" sz="1600" b="1" dirty="0" smtClean="0"/>
              <a:t>)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567939"/>
            <a:ext cx="3657600" cy="308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175297"/>
            <a:ext cx="3657600" cy="1478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86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b="1" dirty="0" smtClean="0"/>
              <a:t>Candidate list in JEM-4.0:</a:t>
            </a:r>
          </a:p>
          <a:p>
            <a:pPr lvl="2"/>
            <a:r>
              <a:rPr lang="en-US" dirty="0" smtClean="0"/>
              <a:t>Entire CU: extract first candidate with smallest matching cost from order list: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 smtClean="0"/>
              <a:t>Merge Candidates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 smtClean="0"/>
              <a:t>FRUC unilateral Candidates</a:t>
            </a:r>
          </a:p>
          <a:p>
            <a:pPr marL="704850" lvl="3" indent="-342900">
              <a:buFont typeface="+mj-lt"/>
              <a:buAutoNum type="arabicPeriod"/>
            </a:pPr>
            <a:endParaRPr lang="en-US" sz="1100" dirty="0"/>
          </a:p>
          <a:p>
            <a:pPr marL="704850" lvl="3" indent="-342900">
              <a:buFont typeface="+mj-lt"/>
              <a:buAutoNum type="arabicPeriod"/>
            </a:pPr>
            <a:endParaRPr lang="en-US" sz="1100" dirty="0" smtClean="0"/>
          </a:p>
          <a:p>
            <a:pPr lvl="2"/>
            <a:r>
              <a:rPr lang="en-US" dirty="0" smtClean="0"/>
              <a:t>Sub-blocks of a merge CU: FRUC list = set of unique Motion Vectors in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 smtClean="0"/>
              <a:t>Best </a:t>
            </a:r>
            <a:r>
              <a:rPr lang="en-US" sz="1100" dirty="0"/>
              <a:t>Candidate of the whole CU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Zero MV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Scaled Versions of co-located MVs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Scaled Versions of bottom-right co-located motion vectors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ATMVP candidates (up to 16)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 err="1"/>
              <a:t>ATMVPext</a:t>
            </a:r>
            <a:r>
              <a:rPr lang="en-US" sz="1100" dirty="0"/>
              <a:t> candidates (up to 16)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Scaled version of a FRUC unilateral candidate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Top and Left neighboring MVs</a:t>
            </a:r>
          </a:p>
          <a:p>
            <a:pPr marL="704850" lvl="3" indent="-342900">
              <a:buFont typeface="+mj-lt"/>
              <a:buAutoNum type="arabicPeriod"/>
            </a:pPr>
            <a:endParaRPr lang="en-US" sz="1100" b="1" dirty="0" smtClean="0"/>
          </a:p>
          <a:p>
            <a:pPr lvl="1"/>
            <a:endParaRPr lang="en-US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1.2: Additional candidates in FRUC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46186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b="1" dirty="0" smtClean="0"/>
              <a:t>Test 1.2:</a:t>
            </a:r>
          </a:p>
          <a:p>
            <a:pPr lvl="2"/>
            <a:r>
              <a:rPr lang="en-US" dirty="0" smtClean="0"/>
              <a:t>Entire CU: extract first candidate with smallest matching cost from order list: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i="1" u="sng" dirty="0">
                <a:solidFill>
                  <a:srgbClr val="FF0000"/>
                </a:solidFill>
              </a:rPr>
              <a:t>AMVP candidates if current CU is in AMVP mode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Merge Candidates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FRUC unilateral Candidates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Top</a:t>
            </a:r>
            <a:r>
              <a:rPr lang="en-US" sz="1100" i="1" u="sng" dirty="0">
                <a:solidFill>
                  <a:srgbClr val="FF0000"/>
                </a:solidFill>
              </a:rPr>
              <a:t>, left, top-left, top-right and bottom-left neighboring motion </a:t>
            </a:r>
            <a:r>
              <a:rPr lang="en-US" sz="1100" i="1" u="sng" dirty="0" smtClean="0">
                <a:solidFill>
                  <a:srgbClr val="FF0000"/>
                </a:solidFill>
              </a:rPr>
              <a:t>vectors</a:t>
            </a:r>
          </a:p>
          <a:p>
            <a:pPr lvl="2"/>
            <a:r>
              <a:rPr lang="en-US" dirty="0" smtClean="0"/>
              <a:t>Sub-blocks of a merge CU: FRUC list = set of unique Motion Vectors in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Best Candidate of the whole CU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Zero MV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Scaled Versions of co-located </a:t>
            </a:r>
            <a:r>
              <a:rPr lang="en-US" sz="1100" dirty="0" smtClean="0"/>
              <a:t>MVs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Scaled Versions of bottom-right co-located motion </a:t>
            </a:r>
            <a:r>
              <a:rPr lang="en-US" sz="1100" dirty="0" smtClean="0"/>
              <a:t>vectors</a:t>
            </a:r>
            <a:endParaRPr lang="en-US" sz="1100" dirty="0"/>
          </a:p>
          <a:p>
            <a:pPr marL="704850" lvl="3" indent="-342900">
              <a:buFont typeface="+mj-lt"/>
              <a:buAutoNum type="arabicPeriod"/>
            </a:pPr>
            <a:r>
              <a:rPr lang="en-US" sz="1100" dirty="0" smtClean="0"/>
              <a:t>ATMVP </a:t>
            </a:r>
            <a:r>
              <a:rPr lang="en-US" sz="1100" dirty="0"/>
              <a:t>candidates (up to 16</a:t>
            </a:r>
            <a:r>
              <a:rPr lang="en-US" sz="1100" dirty="0" smtClean="0"/>
              <a:t>)</a:t>
            </a:r>
            <a:endParaRPr lang="en-US" sz="1100" dirty="0"/>
          </a:p>
          <a:p>
            <a:pPr marL="704850" lvl="3" indent="-342900">
              <a:buFont typeface="+mj-lt"/>
              <a:buAutoNum type="arabicPeriod"/>
            </a:pPr>
            <a:r>
              <a:rPr lang="en-US" sz="1100" dirty="0" err="1" smtClean="0"/>
              <a:t>ATMVPext</a:t>
            </a:r>
            <a:r>
              <a:rPr lang="en-US" sz="1100" dirty="0" smtClean="0"/>
              <a:t> </a:t>
            </a:r>
            <a:r>
              <a:rPr lang="en-US" sz="1100" dirty="0"/>
              <a:t>candidates (up to 16</a:t>
            </a:r>
            <a:r>
              <a:rPr lang="en-US" sz="1100" dirty="0" smtClean="0"/>
              <a:t>)</a:t>
            </a:r>
            <a:endParaRPr lang="en-US" sz="1100" dirty="0"/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Scaled version of a FRUC unilateral candidate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dirty="0"/>
              <a:t>Top and Left neighboring MVs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100" i="1" u="sng" dirty="0">
                <a:solidFill>
                  <a:srgbClr val="FF0000"/>
                </a:solidFill>
              </a:rPr>
              <a:t>Top-left, top-right and bottom-left neighboring motion </a:t>
            </a:r>
            <a:r>
              <a:rPr lang="en-US" sz="1100" i="1" u="sng" dirty="0" smtClean="0">
                <a:solidFill>
                  <a:srgbClr val="FF0000"/>
                </a:solidFill>
              </a:rPr>
              <a:t>vectors</a:t>
            </a:r>
            <a:endParaRPr lang="en-US" sz="1100" i="1" u="sng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1.2: Additional candidates in FRUC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707895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5418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/>
              <a:t>Test </a:t>
            </a:r>
            <a:r>
              <a:rPr lang="en-US" sz="1600" b="1" dirty="0" smtClean="0"/>
              <a:t>1.2 performances:</a:t>
            </a:r>
            <a:endParaRPr lang="en-US" sz="16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1.2: Additional candidates in FRUC</a:t>
            </a:r>
            <a:endParaRPr lang="en-US" kern="0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33424" y="1276352"/>
            <a:ext cx="8104254" cy="3323082"/>
            <a:chOff x="2357438" y="704850"/>
            <a:chExt cx="9105900" cy="3733800"/>
          </a:xfrm>
        </p:grpSpPr>
        <p:pic>
          <p:nvPicPr>
            <p:cNvPr id="4098" name="Picture 2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38" y="704850"/>
              <a:ext cx="4429125" cy="3733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4213" y="2647323"/>
              <a:ext cx="4429125" cy="1790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39497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40957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Re-ordering/removal based on spatial candidates usages statistics: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2: Re-order/removal spatial candidates</a:t>
            </a:r>
            <a:endParaRPr lang="en-US" kern="0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257175" y="1138239"/>
            <a:ext cx="3686175" cy="384151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 indent="-228600"/>
            <a:r>
              <a:rPr lang="en-US" dirty="0" smtClean="0"/>
              <a:t>Entire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AMVP candidates if AMVP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/>
              <a:t>Merge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/>
              <a:t>FRUC unilateral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Top, left, top-left, top-right and bottom-left MVs</a:t>
            </a:r>
          </a:p>
          <a:p>
            <a:pPr marL="228600" lvl="2" indent="-228600"/>
            <a:r>
              <a:rPr lang="en-US" dirty="0" smtClean="0"/>
              <a:t>Sub-blocks of a merge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Best Candidate of the whole CU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Zero MV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co-located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bottom-right co-located </a:t>
            </a:r>
            <a:r>
              <a:rPr lang="en-US" sz="1100" dirty="0" smtClean="0"/>
              <a:t>MVs</a:t>
            </a:r>
            <a:endParaRPr lang="en-US" sz="1100" dirty="0"/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ATMVP candidates (up to 16)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err="1"/>
              <a:t>ATMVPext</a:t>
            </a:r>
            <a:r>
              <a:rPr lang="en-US" sz="1100" dirty="0"/>
              <a:t> candidates (up to 16)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 of a FRUC unilateral candidate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Top and Left neighboring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>
                <a:solidFill>
                  <a:srgbClr val="FF0000"/>
                </a:solidFill>
              </a:rPr>
              <a:t>Top-left, top-right and bottom-left </a:t>
            </a:r>
            <a:r>
              <a:rPr lang="en-US" sz="1100" i="1" u="sng" dirty="0" smtClean="0">
                <a:solidFill>
                  <a:srgbClr val="FF0000"/>
                </a:solidFill>
              </a:rPr>
              <a:t>MVs</a:t>
            </a:r>
            <a:endParaRPr lang="en-US" sz="1100" i="1" u="sng" dirty="0">
              <a:solidFill>
                <a:srgbClr val="FF0000"/>
              </a:solidFill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5019675" y="1138239"/>
            <a:ext cx="3686175" cy="384151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 indent="-228600"/>
            <a:r>
              <a:rPr lang="en-US" dirty="0" smtClean="0"/>
              <a:t>Entire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AMVP candidates if AMVP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/>
              <a:t>Merge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smtClean="0"/>
              <a:t>FRUC unilateral Candidates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FF0000"/>
                </a:solidFill>
              </a:rPr>
              <a:t>Top and left </a:t>
            </a:r>
            <a:r>
              <a:rPr lang="en-US" sz="1100" i="1" u="sng" dirty="0">
                <a:solidFill>
                  <a:srgbClr val="FF0000"/>
                </a:solidFill>
              </a:rPr>
              <a:t>n</a:t>
            </a:r>
            <a:r>
              <a:rPr lang="en-US" sz="1100" i="1" u="sng" dirty="0" smtClean="0">
                <a:solidFill>
                  <a:srgbClr val="FF0000"/>
                </a:solidFill>
              </a:rPr>
              <a:t>eighboring MVs</a:t>
            </a:r>
          </a:p>
          <a:p>
            <a:pPr marL="228600" lvl="2" indent="-228600"/>
            <a:r>
              <a:rPr lang="en-US" dirty="0" smtClean="0"/>
              <a:t>Sub-blocks of a merge CU: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Best Candidate of the whole </a:t>
            </a:r>
            <a:r>
              <a:rPr lang="en-US" sz="1100" dirty="0" smtClean="0"/>
              <a:t>CU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>
                <a:solidFill>
                  <a:srgbClr val="1A01D1"/>
                </a:solidFill>
              </a:rPr>
              <a:t>Top and Left neighboring </a:t>
            </a:r>
            <a:r>
              <a:rPr lang="en-US" sz="1100" dirty="0" smtClean="0">
                <a:solidFill>
                  <a:srgbClr val="1A01D1"/>
                </a:solidFill>
              </a:rPr>
              <a:t>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i="1" u="sng" dirty="0" smtClean="0">
                <a:solidFill>
                  <a:srgbClr val="1A01D1"/>
                </a:solidFill>
              </a:rPr>
              <a:t>Top-left and </a:t>
            </a:r>
            <a:r>
              <a:rPr lang="en-US" sz="1100" i="1" u="sng" dirty="0">
                <a:solidFill>
                  <a:srgbClr val="1A01D1"/>
                </a:solidFill>
              </a:rPr>
              <a:t>top-right </a:t>
            </a:r>
            <a:r>
              <a:rPr lang="en-US" sz="1100" i="1" u="sng" dirty="0" smtClean="0">
                <a:solidFill>
                  <a:srgbClr val="1A01D1"/>
                </a:solidFill>
              </a:rPr>
              <a:t>MVs</a:t>
            </a:r>
            <a:endParaRPr lang="en-US" sz="1100" dirty="0">
              <a:solidFill>
                <a:srgbClr val="1A01D1"/>
              </a:solidFill>
            </a:endParaRP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Zero MV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co-located MVs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Versions of bottom-right co-located </a:t>
            </a:r>
            <a:r>
              <a:rPr lang="en-US" sz="1100" dirty="0" smtClean="0"/>
              <a:t>MVs</a:t>
            </a:r>
            <a:endParaRPr lang="en-US" sz="1100" dirty="0"/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ATMVP candidates (up to 16)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 err="1"/>
              <a:t>ATMVPext</a:t>
            </a:r>
            <a:r>
              <a:rPr lang="en-US" sz="1100" dirty="0"/>
              <a:t> candidates (up to 16)</a:t>
            </a:r>
          </a:p>
          <a:p>
            <a:pPr marL="228600" lvl="3" indent="-171450">
              <a:buFont typeface="+mj-lt"/>
              <a:buAutoNum type="arabicPeriod"/>
            </a:pPr>
            <a:r>
              <a:rPr lang="en-US" sz="1100" dirty="0"/>
              <a:t>Scaled version of a FRUC unilateral </a:t>
            </a:r>
            <a:r>
              <a:rPr lang="en-US" sz="1100" dirty="0" smtClean="0"/>
              <a:t>candidate</a:t>
            </a:r>
            <a:endParaRPr lang="en-US" sz="1100" dirty="0"/>
          </a:p>
        </p:txBody>
      </p:sp>
      <p:sp>
        <p:nvSpPr>
          <p:cNvPr id="3" name="Right Arrow 2"/>
          <p:cNvSpPr/>
          <p:nvPr/>
        </p:nvSpPr>
        <p:spPr>
          <a:xfrm>
            <a:off x="4048125" y="2905125"/>
            <a:ext cx="857250" cy="295275"/>
          </a:xfrm>
          <a:prstGeom prst="rightArrow">
            <a:avLst/>
          </a:prstGeom>
          <a:solidFill>
            <a:srgbClr val="98A4AB"/>
          </a:solidFill>
          <a:ln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43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40957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Performances: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57151"/>
            <a:ext cx="8597900" cy="47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800" b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marL="0" lvl="2"/>
            <a:r>
              <a:rPr lang="en-US" kern="0" dirty="0" smtClean="0"/>
              <a:t>Test 2: Re-order/removal spatial candidates</a:t>
            </a:r>
            <a:endParaRPr lang="en-US" kern="0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585788" y="1266825"/>
            <a:ext cx="8135302" cy="3361862"/>
            <a:chOff x="585788" y="1266825"/>
            <a:chExt cx="9039225" cy="373540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88" y="1266825"/>
              <a:ext cx="4429125" cy="3733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3211527"/>
              <a:ext cx="4429125" cy="1790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41925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741</Words>
  <Application>Microsoft Office PowerPoint</Application>
  <PresentationFormat>On-screen Show (16:9)</PresentationFormat>
  <Paragraphs>143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</vt:lpstr>
      <vt:lpstr>2013_Technicolor</vt:lpstr>
      <vt:lpstr>FRUC Additional Candidates (based on JVET-D0046)</vt:lpstr>
      <vt:lpstr>Introduction</vt:lpstr>
      <vt:lpstr>Introduction</vt:lpstr>
      <vt:lpstr>Test 1.1: Increased precision in FRUC refinement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2017-01-11T13:07:34Z</dcterms:modified>
</cp:coreProperties>
</file>