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200" u="none" kumimoji="0" normalizeH="0">
        <a:ln>
          <a:noFill/>
        </a:ln>
        <a:solidFill>
          <a:srgbClr val="000000"/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5E5E"/>
          </a:solidFill>
        </a:fill>
      </a:tcStyle>
    </a:firstRow>
  </a:tblStyle>
  <a:tblStyle styleId="{D51ADE6A-740E-44AE-83CC-AE7238B6C88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Shape 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825500" latinLnBrk="0">
      <a:defRPr sz="2600">
        <a:latin typeface="Lucida Grande"/>
        <a:ea typeface="Lucida Grande"/>
        <a:cs typeface="Lucida Grande"/>
        <a:sym typeface="Lucida Grande"/>
      </a:defRPr>
    </a:lvl1pPr>
    <a:lvl2pPr indent="228600" defTabSz="825500" latinLnBrk="0">
      <a:defRPr sz="2600">
        <a:latin typeface="Lucida Grande"/>
        <a:ea typeface="Lucida Grande"/>
        <a:cs typeface="Lucida Grande"/>
        <a:sym typeface="Lucida Grande"/>
      </a:defRPr>
    </a:lvl2pPr>
    <a:lvl3pPr indent="457200" defTabSz="825500" latinLnBrk="0">
      <a:defRPr sz="2600">
        <a:latin typeface="Lucida Grande"/>
        <a:ea typeface="Lucida Grande"/>
        <a:cs typeface="Lucida Grande"/>
        <a:sym typeface="Lucida Grande"/>
      </a:defRPr>
    </a:lvl3pPr>
    <a:lvl4pPr indent="685800" defTabSz="825500" latinLnBrk="0">
      <a:defRPr sz="2600">
        <a:latin typeface="Lucida Grande"/>
        <a:ea typeface="Lucida Grande"/>
        <a:cs typeface="Lucida Grande"/>
        <a:sym typeface="Lucida Grande"/>
      </a:defRPr>
    </a:lvl4pPr>
    <a:lvl5pPr indent="914400" defTabSz="825500" latinLnBrk="0">
      <a:defRPr sz="2600">
        <a:latin typeface="Lucida Grande"/>
        <a:ea typeface="Lucida Grande"/>
        <a:cs typeface="Lucida Grande"/>
        <a:sym typeface="Lucida Grande"/>
      </a:defRPr>
    </a:lvl5pPr>
    <a:lvl6pPr indent="1143000" defTabSz="825500" latinLnBrk="0">
      <a:defRPr sz="2600">
        <a:latin typeface="Lucida Grande"/>
        <a:ea typeface="Lucida Grande"/>
        <a:cs typeface="Lucida Grande"/>
        <a:sym typeface="Lucida Grande"/>
      </a:defRPr>
    </a:lvl6pPr>
    <a:lvl7pPr indent="1371600" defTabSz="825500" latinLnBrk="0">
      <a:defRPr sz="2600">
        <a:latin typeface="Lucida Grande"/>
        <a:ea typeface="Lucida Grande"/>
        <a:cs typeface="Lucida Grande"/>
        <a:sym typeface="Lucida Grande"/>
      </a:defRPr>
    </a:lvl7pPr>
    <a:lvl8pPr indent="1600200" defTabSz="825500" latinLnBrk="0">
      <a:defRPr sz="2600">
        <a:latin typeface="Lucida Grande"/>
        <a:ea typeface="Lucida Grande"/>
        <a:cs typeface="Lucida Grande"/>
        <a:sym typeface="Lucida Grande"/>
      </a:defRPr>
    </a:lvl8pPr>
    <a:lvl9pPr indent="1828800" defTabSz="825500" latinLnBrk="0">
      <a:defRPr sz="26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 anchor="ctr"/>
          <a:lstStyle>
            <a:lvl1pPr algn="ctr"/>
          </a:lstStyle>
          <a:p>
            <a:pPr/>
            <a:r>
              <a:t>Title Text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" name="Shape 3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numCol="2" spcCol="1047750"/>
          <a:lstStyle>
            <a:lvl3pPr>
              <a:buSzPct val="100000"/>
            </a:lvl3pPr>
            <a:lvl4pPr>
              <a:buSzPct val="100000"/>
            </a:lvl4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2400300" y="7010400"/>
            <a:ext cx="19586972" cy="0"/>
          </a:xfrm>
          <a:prstGeom prst="line">
            <a:avLst/>
          </a:prstGeom>
          <a:ln w="12700">
            <a:solidFill>
              <a:srgbClr val="999999"/>
            </a:solidFill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39" name="Shape 39"/>
          <p:cNvSpPr/>
          <p:nvPr/>
        </p:nvSpPr>
        <p:spPr>
          <a:xfrm>
            <a:off x="2607903" y="3046861"/>
            <a:ext cx="776479" cy="10932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825500">
              <a:defRPr b="1" sz="6600">
                <a:solidFill>
                  <a:srgbClr val="99999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999999"/>
                </a:solidFill>
              </a:rPr>
              <a:t></a:t>
            </a:r>
          </a:p>
        </p:txBody>
      </p:sp>
      <p:sp>
        <p:nvSpPr>
          <p:cNvPr id="40" name="Shape 40"/>
          <p:cNvSpPr/>
          <p:nvPr>
            <p:ph type="title"/>
          </p:nvPr>
        </p:nvSpPr>
        <p:spPr>
          <a:xfrm>
            <a:off x="2387600" y="2311400"/>
            <a:ext cx="196215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1" name="Shape 41"/>
          <p:cNvSpPr/>
          <p:nvPr>
            <p:ph type="body" sz="quarter" idx="1"/>
          </p:nvPr>
        </p:nvSpPr>
        <p:spPr>
          <a:xfrm>
            <a:off x="2387600" y="7073900"/>
            <a:ext cx="19621500" cy="1600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2400"/>
            </a:lvl1pPr>
            <a:lvl2pPr marL="0" indent="0">
              <a:spcBef>
                <a:spcPts val="0"/>
              </a:spcBef>
              <a:buClrTx/>
              <a:buSzTx/>
              <a:buNone/>
              <a:defRPr sz="24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24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2400"/>
            </a:lvl4pPr>
            <a:lvl5pPr marL="0" indent="0">
              <a:spcBef>
                <a:spcPts val="0"/>
              </a:spcBef>
              <a:buClrTx/>
              <a:buSz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hape 42"/>
          <p:cNvSpPr/>
          <p:nvPr>
            <p:ph type="sldNum" sz="quarter" idx="2"/>
          </p:nvPr>
        </p:nvSpPr>
        <p:spPr>
          <a:xfrm>
            <a:off x="12001500" y="13105407"/>
            <a:ext cx="368300" cy="3937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2400300" y="2133600"/>
            <a:ext cx="19586972" cy="0"/>
          </a:xfrm>
          <a:prstGeom prst="line">
            <a:avLst/>
          </a:prstGeom>
          <a:ln w="12700">
            <a:solidFill>
              <a:srgbClr val="999999"/>
            </a:solidFill>
            <a:miter lim="400000"/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3" name="Shape 3"/>
          <p:cNvSpPr/>
          <p:nvPr>
            <p:ph type="title"/>
          </p:nvPr>
        </p:nvSpPr>
        <p:spPr>
          <a:xfrm>
            <a:off x="1714500" y="368300"/>
            <a:ext cx="20955000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/>
          <a:lstStyle/>
          <a:p>
            <a:pPr/>
            <a:r>
              <a:t>Title Text</a:t>
            </a: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1714500" y="2209800"/>
            <a:ext cx="20955000" cy="1057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/>
          <a:lstStyle>
            <a:lvl2pPr marL="1232921" indent="-470921">
              <a:buFontTx/>
              <a:buChar char="-"/>
              <a:defRPr sz="4200"/>
            </a:lvl2pPr>
            <a:lvl3pPr marL="1632958" indent="-426458">
              <a:buFont typeface="Zapf Dingbats"/>
              <a:buChar char="✦"/>
              <a:defRPr sz="3200"/>
            </a:lvl3pPr>
            <a:lvl4pPr marL="2090158" indent="-426458">
              <a:buFont typeface="Thonburi"/>
              <a:buChar char="๏"/>
              <a:defRPr sz="3200"/>
            </a:lvl4pPr>
            <a:lvl5pPr marL="2521958" indent="-426458">
              <a:buFontTx/>
              <a:buChar char="-"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/>
          <p:nvPr>
            <p:ph type="sldNum" sz="quarter" idx="2"/>
          </p:nvPr>
        </p:nvSpPr>
        <p:spPr>
          <a:xfrm>
            <a:off x="12001500" y="13157200"/>
            <a:ext cx="368300" cy="393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 defTabSz="825500">
              <a:defRPr sz="20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</p:sldLayoutIdLst>
  <p:transition xmlns:p14="http://schemas.microsoft.com/office/powerpoint/2010/main" spd="med" advClick="1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1pPr>
      <a:lvl2pPr marL="0" marR="0" indent="228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2pPr>
      <a:lvl3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3pPr>
      <a:lvl4pPr marL="0" marR="0" indent="685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4pPr>
      <a:lvl5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5pPr>
      <a:lvl6pPr marL="0" marR="0" indent="1143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6pPr>
      <a:lvl7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7pPr>
      <a:lvl8pPr marL="0" marR="0" indent="1600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8pPr>
      <a:lvl9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ln>
            <a:noFill/>
          </a:ln>
          <a:solidFill>
            <a:srgbClr val="1C7AC1"/>
          </a:solidFill>
          <a:uFillTx/>
          <a:latin typeface="+mn-lt"/>
          <a:ea typeface="+mn-ea"/>
          <a:cs typeface="+mn-cs"/>
          <a:sym typeface="Optima"/>
        </a:defRPr>
      </a:lvl9pPr>
    </p:titleStyle>
    <p:bodyStyle>
      <a:lvl1pPr marL="826606" marR="0" indent="-496406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0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1pPr>
      <a:lvl2pPr marL="1300196" marR="0" indent="-538196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2pPr>
      <a:lvl3pPr marL="18461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0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3pPr>
      <a:lvl4pPr marL="23033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4pPr>
      <a:lvl5pPr marL="27351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5pPr>
      <a:lvl6pPr marL="30907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6pPr>
      <a:lvl7pPr marL="34463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7pPr>
      <a:lvl8pPr marL="38019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8pPr>
      <a:lvl9pPr marL="4157588" marR="0" indent="-639688" algn="l" defTabSz="825500" rtl="0" latinLnBrk="0">
        <a:lnSpc>
          <a:spcPct val="100000"/>
        </a:lnSpc>
        <a:spcBef>
          <a:spcPts val="3300"/>
        </a:spcBef>
        <a:spcAft>
          <a:spcPts val="0"/>
        </a:spcAft>
        <a:buClr>
          <a:srgbClr val="1C7AC1"/>
        </a:buClr>
        <a:buSzPct val="150000"/>
        <a:buFont typeface="Lucida Grande"/>
        <a:buChar char="■"/>
        <a:tabLst/>
        <a:defRPr b="0" baseline="0" cap="none" i="0" spc="0" strike="noStrike" sz="4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Optima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5400"/>
            </a:pPr>
            <a:r>
              <a:t>Cross-Component Peak Signal to Noise Ratio (xPSNR) support </a:t>
            </a:r>
            <a:br/>
            <a:r>
              <a:t>in the HM and JEM software</a:t>
            </a:r>
          </a:p>
        </p:txBody>
      </p:sp>
      <p:sp>
        <p:nvSpPr>
          <p:cNvPr id="52" name="Shape 5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10/18/2016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type="title"/>
          </p:nvPr>
        </p:nvSpPr>
        <p:spPr>
          <a:xfrm>
            <a:off x="1714500" y="406400"/>
            <a:ext cx="20955000" cy="1714500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/>
            <a:r>
              <a:t>Video Standardization using Peak Signal to Noise Ratio (PSNR)</a:t>
            </a:r>
          </a:p>
        </p:txBody>
      </p:sp>
      <p:sp>
        <p:nvSpPr>
          <p:cNvPr id="55" name="Shape 55"/>
          <p:cNvSpPr/>
          <p:nvPr>
            <p:ph type="body" idx="1"/>
          </p:nvPr>
        </p:nvSpPr>
        <p:spPr>
          <a:xfrm>
            <a:off x="1714500" y="2187427"/>
            <a:ext cx="20955001" cy="10579101"/>
          </a:xfrm>
          <a:prstGeom prst="rect">
            <a:avLst/>
          </a:prstGeom>
        </p:spPr>
        <p:txBody>
          <a:bodyPr/>
          <a:lstStyle/>
          <a:p>
            <a:pPr/>
            <a:r>
              <a:t>PSNR traditionally used to measure quality for video standardization</a:t>
            </a:r>
          </a:p>
          <a:p>
            <a:pPr lvl="1"/>
            <a:r>
              <a:t>First compute mean square error for each color plane</a:t>
            </a:r>
          </a:p>
          <a:p>
            <a:pPr lvl="1"/>
          </a:p>
          <a:p>
            <a:pPr lvl="1"/>
            <a:r>
              <a:t>Then PSNR for each color plane can be computed as:</a:t>
            </a:r>
          </a:p>
          <a:p>
            <a:pPr lvl="1"/>
          </a:p>
          <a:p>
            <a:pPr lvl="1"/>
            <a:r>
              <a:t>An overall PSNR cost across all frames computed using two alternative methods</a:t>
            </a:r>
          </a:p>
          <a:p>
            <a:pPr lvl="1"/>
          </a:p>
          <a:p>
            <a:pPr lvl="1"/>
            <a:r>
              <a:t>Accounting for colour is performed using weighted average:</a:t>
            </a:r>
          </a:p>
        </p:txBody>
      </p:sp>
      <p:sp>
        <p:nvSpPr>
          <p:cNvPr id="56" name="Shape 56"/>
          <p:cNvSpPr/>
          <p:nvPr>
            <p:ph type="sldNum" sz="quarter" idx="2"/>
          </p:nvPr>
        </p:nvSpPr>
        <p:spPr>
          <a:xfrm>
            <a:off x="12071350" y="13121729"/>
            <a:ext cx="241301" cy="3937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59641" y="3834597"/>
            <a:ext cx="6464718" cy="2049789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81916" y="6037466"/>
            <a:ext cx="5620168" cy="1859304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86313" y="7941219"/>
            <a:ext cx="4848135" cy="190196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pasted-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985147" y="7948636"/>
            <a:ext cx="6972302" cy="1714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pasted-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253393" y="10521832"/>
            <a:ext cx="11170019" cy="19212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type="title"/>
          </p:nvPr>
        </p:nvSpPr>
        <p:spPr>
          <a:xfrm>
            <a:off x="1714500" y="406400"/>
            <a:ext cx="20955000" cy="1714500"/>
          </a:xfrm>
          <a:prstGeom prst="rect">
            <a:avLst/>
          </a:prstGeom>
        </p:spPr>
        <p:txBody>
          <a:bodyPr/>
          <a:lstStyle>
            <a:lvl1pPr>
              <a:defRPr sz="6000"/>
            </a:lvl1pPr>
          </a:lstStyle>
          <a:p>
            <a:pPr/>
            <a:r>
              <a:t>Observations</a:t>
            </a:r>
          </a:p>
        </p:txBody>
      </p:sp>
      <p:sp>
        <p:nvSpPr>
          <p:cNvPr id="64" name="Shape 64"/>
          <p:cNvSpPr/>
          <p:nvPr>
            <p:ph type="body" idx="1"/>
          </p:nvPr>
        </p:nvSpPr>
        <p:spPr>
          <a:xfrm>
            <a:off x="1714500" y="2187427"/>
            <a:ext cx="20955000" cy="10579101"/>
          </a:xfrm>
          <a:prstGeom prst="rect">
            <a:avLst/>
          </a:prstGeom>
        </p:spPr>
        <p:txBody>
          <a:bodyPr/>
          <a:lstStyle/>
          <a:p>
            <a:pPr/>
            <a:r>
              <a:t>Computations are based on Luma (Y’), Cb, and Cr planes</a:t>
            </a:r>
          </a:p>
          <a:p>
            <a:pPr lvl="1">
              <a:buFont typeface="Lucida Grande"/>
              <a:buChar char="■"/>
            </a:pPr>
            <a:r>
              <a:t>Essentially, compute how much these planes have changed</a:t>
            </a:r>
          </a:p>
          <a:p>
            <a:pPr marL="764556" indent="-434356">
              <a:defRPr sz="4200"/>
            </a:pPr>
            <a:r>
              <a:t>Unfortunately Luma, Cb, and Cr are not exactly physical quantities. </a:t>
            </a:r>
          </a:p>
          <a:p>
            <a:pPr lvl="1">
              <a:buFont typeface="Lucida Grande"/>
              <a:buChar char="■"/>
            </a:pPr>
            <a:r>
              <a:t>Luma is an approximation of the Luminance component in CIE 1931 (XYZ)</a:t>
            </a:r>
          </a:p>
          <a:p>
            <a:pPr lvl="1">
              <a:buFont typeface="Lucida Grande"/>
              <a:buChar char="■"/>
            </a:pPr>
            <a:r>
              <a:t>Considerably impacted by the transfer function (e.g. BT.709, BT.2100) used</a:t>
            </a:r>
          </a:p>
          <a:p>
            <a:pPr lvl="1">
              <a:buFont typeface="Lucida Grande"/>
              <a:buChar char="■"/>
            </a:pPr>
            <a:r>
              <a:t>Cb and Cr are just difference signals for achieving colour de-correlation </a:t>
            </a:r>
          </a:p>
          <a:p>
            <a:pPr lvl="2" marL="1766227" indent="-559727">
              <a:buFont typeface="Lucida Grande"/>
              <a:buChar char="■"/>
              <a:defRPr sz="4200"/>
            </a:pPr>
            <a:r>
              <a:t>However, distortions in Chroma could result in distortions in luminance</a:t>
            </a:r>
          </a:p>
          <a:p>
            <a:pPr lvl="3" marL="2223427" indent="-559727">
              <a:buFont typeface="Lucida Grande"/>
              <a:buChar char="■"/>
              <a:defRPr sz="4200"/>
            </a:pPr>
            <a:r>
              <a:t>Chroma Leakage</a:t>
            </a:r>
          </a:p>
          <a:p>
            <a:pPr lvl="1">
              <a:buFont typeface="Lucida Grande"/>
              <a:buChar char="■"/>
            </a:pPr>
            <a:r>
              <a:t>Averaging separate plane distortion does not consider interactions of colour samples </a:t>
            </a:r>
          </a:p>
          <a:p>
            <a:pPr marL="764556" indent="-434356">
              <a:defRPr sz="4200"/>
            </a:pPr>
            <a:r>
              <a:t>We should care more about the actual pixels, not planes</a:t>
            </a:r>
          </a:p>
        </p:txBody>
      </p:sp>
      <p:sp>
        <p:nvSpPr>
          <p:cNvPr id="65" name="Shape 65"/>
          <p:cNvSpPr/>
          <p:nvPr>
            <p:ph type="sldNum" sz="quarter" idx="2"/>
          </p:nvPr>
        </p:nvSpPr>
        <p:spPr>
          <a:xfrm>
            <a:off x="12071350" y="13121729"/>
            <a:ext cx="241301" cy="3937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300"/>
            </a:lvl1pPr>
          </a:lstStyle>
          <a:p>
            <a:pPr/>
            <a:r>
              <a:t>HDR/WCG Observations: Looking at plane averaging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72966" y="2263431"/>
            <a:ext cx="19438068" cy="11297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type="title"/>
          </p:nvPr>
        </p:nvSpPr>
        <p:spPr>
          <a:xfrm>
            <a:off x="1714500" y="342900"/>
            <a:ext cx="20955000" cy="1714500"/>
          </a:xfrm>
          <a:prstGeom prst="rect">
            <a:avLst/>
          </a:prstGeom>
        </p:spPr>
        <p:txBody>
          <a:bodyPr/>
          <a:lstStyle/>
          <a:p>
            <a:pPr/>
            <a:r>
              <a:t>HDR/WCG Observations: Looking at pixel distortion</a:t>
            </a:r>
          </a:p>
        </p:txBody>
      </p:sp>
      <p:sp>
        <p:nvSpPr>
          <p:cNvPr id="72" name="Shape 72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7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90216" y="2397838"/>
            <a:ext cx="19403568" cy="110285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Distortion computations per pixel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77" name="Shape 77"/>
          <p:cNvSpPr/>
          <p:nvPr>
            <p:ph type="body" idx="1"/>
          </p:nvPr>
        </p:nvSpPr>
        <p:spPr>
          <a:xfrm>
            <a:off x="1714500" y="2184400"/>
            <a:ext cx="20955000" cy="10579100"/>
          </a:xfrm>
          <a:prstGeom prst="rect">
            <a:avLst/>
          </a:prstGeom>
        </p:spPr>
        <p:txBody>
          <a:bodyPr/>
          <a:lstStyle/>
          <a:p>
            <a:pPr marL="785239" indent="-455039">
              <a:defRPr sz="3800"/>
            </a:pPr>
            <a:r>
              <a:t>DE2000 metric</a:t>
            </a:r>
          </a:p>
          <a:p>
            <a:pPr lvl="1" marL="1217039" indent="-455039">
              <a:buFont typeface="Lucida Grande"/>
              <a:buChar char="■"/>
              <a:defRPr sz="3800"/>
            </a:pPr>
            <a:r>
              <a:t>Convert image data to L*a*b* space and L*C*h* (lightness, chroma, hue) space</a:t>
            </a:r>
          </a:p>
          <a:p>
            <a:pPr lvl="1" marL="1217039" indent="-455039">
              <a:buFont typeface="Lucida Grande"/>
              <a:buChar char="■"/>
              <a:defRPr sz="3800"/>
            </a:pPr>
            <a:r>
              <a:t>Per pixel distortion:</a:t>
            </a:r>
          </a:p>
          <a:p>
            <a:pPr lvl="1" marL="1217039" indent="-455039">
              <a:buFont typeface="Lucida Grande"/>
              <a:buChar char="■"/>
              <a:defRPr sz="3800"/>
            </a:pPr>
          </a:p>
          <a:p>
            <a:pPr lvl="1" marL="1217039" indent="-455039">
              <a:lnSpc>
                <a:spcPct val="30000"/>
              </a:lnSpc>
              <a:buFont typeface="Lucida Grande"/>
              <a:buChar char="■"/>
              <a:defRPr sz="3800"/>
            </a:pPr>
          </a:p>
          <a:p>
            <a:pPr marL="785239" indent="-455039">
              <a:defRPr sz="3800"/>
            </a:pPr>
            <a:r>
              <a:t>Per pixel distortion can also be computed in CIE 1931 XYZ space, as well as RGB</a:t>
            </a:r>
          </a:p>
        </p:txBody>
      </p:sp>
      <p:pic>
        <p:nvPicPr>
          <p:cNvPr id="7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70439" y="5022664"/>
            <a:ext cx="14551147" cy="1927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825673" y="7963117"/>
            <a:ext cx="13065754" cy="1730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21801" y="9909662"/>
            <a:ext cx="14045591" cy="14705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Distortion computations per pixel in Y’CbCr domain</a:t>
            </a:r>
          </a:p>
        </p:txBody>
      </p:sp>
      <p:sp>
        <p:nvSpPr>
          <p:cNvPr id="83" name="Shape 83"/>
          <p:cNvSpPr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84" name="Shape 84"/>
          <p:cNvSpPr/>
          <p:nvPr>
            <p:ph type="body" idx="1"/>
          </p:nvPr>
        </p:nvSpPr>
        <p:spPr>
          <a:xfrm>
            <a:off x="1714500" y="2184400"/>
            <a:ext cx="20955000" cy="10579100"/>
          </a:xfrm>
          <a:prstGeom prst="rect">
            <a:avLst/>
          </a:prstGeom>
        </p:spPr>
        <p:txBody>
          <a:bodyPr/>
          <a:lstStyle/>
          <a:p>
            <a:pPr marL="785239" indent="-455039">
              <a:defRPr sz="3800"/>
            </a:pPr>
          </a:p>
          <a:p>
            <a:pPr marL="785239" indent="-455039">
              <a:lnSpc>
                <a:spcPct val="160000"/>
              </a:lnSpc>
              <a:defRPr sz="3800"/>
            </a:pPr>
          </a:p>
          <a:p>
            <a:pPr lvl="1" marL="1217039" indent="-455039">
              <a:lnSpc>
                <a:spcPct val="180000"/>
              </a:lnSpc>
              <a:buFont typeface="Lucida Grande"/>
              <a:buChar char="■"/>
              <a:defRPr sz="3800"/>
            </a:pPr>
            <a:r>
              <a:t>for 4:4:4</a:t>
            </a:r>
          </a:p>
          <a:p>
            <a:pPr lvl="1" marL="1217039" indent="-455039">
              <a:buFont typeface="Lucida Grande"/>
              <a:buChar char="■"/>
              <a:defRPr sz="3800"/>
            </a:pPr>
          </a:p>
          <a:p>
            <a:pPr lvl="1" marL="1217039" indent="-455039">
              <a:buFont typeface="Lucida Grande"/>
              <a:buChar char="■"/>
              <a:defRPr sz="3800"/>
            </a:pPr>
          </a:p>
          <a:p>
            <a:pPr lvl="1" marL="1217039" indent="-455039">
              <a:buFont typeface="Lucida Grande"/>
              <a:buChar char="■"/>
              <a:defRPr sz="3800"/>
            </a:pPr>
          </a:p>
          <a:p>
            <a:pPr lvl="1" marL="1217039" indent="-455039">
              <a:buFont typeface="Lucida Grande"/>
              <a:buChar char="■"/>
              <a:defRPr sz="3800"/>
            </a:pPr>
            <a:r>
              <a:t>for 4:2:0</a:t>
            </a:r>
          </a:p>
        </p:txBody>
      </p:sp>
      <p:pic>
        <p:nvPicPr>
          <p:cNvPr id="8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25781" y="5781326"/>
            <a:ext cx="14532438" cy="1935129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06674" y="9444877"/>
            <a:ext cx="16170652" cy="198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54419" y="2175296"/>
            <a:ext cx="6275162" cy="18776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Support of xPSNR added in HM &amp; JEM</a:t>
            </a:r>
          </a:p>
        </p:txBody>
      </p:sp>
      <p:sp>
        <p:nvSpPr>
          <p:cNvPr id="90" name="Shape 9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HM vs JVET comparison using xPSNR</a:t>
            </a:r>
          </a:p>
          <a:p>
            <a:pPr lvl="1"/>
            <a:r>
              <a:t>performance for Open GOPs</a:t>
            </a:r>
          </a:p>
          <a:p>
            <a:pPr/>
          </a:p>
          <a:p>
            <a:pPr/>
          </a:p>
          <a:p>
            <a:pPr/>
          </a:p>
          <a:p>
            <a:pPr lvl="1"/>
            <a:r>
              <a:t>performance for Closed GOPs</a:t>
            </a:r>
          </a:p>
        </p:txBody>
      </p:sp>
      <p:sp>
        <p:nvSpPr>
          <p:cNvPr id="91" name="Shape 91"/>
          <p:cNvSpPr/>
          <p:nvPr>
            <p:ph type="sldNum" sz="quarter" idx="2"/>
          </p:nvPr>
        </p:nvSpPr>
        <p:spPr>
          <a:xfrm>
            <a:off x="12065000" y="13157200"/>
            <a:ext cx="241301" cy="393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9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60709" y="4627531"/>
            <a:ext cx="18462582" cy="2919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76991" y="9128092"/>
            <a:ext cx="18290512" cy="28920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Suggestion</a:t>
            </a:r>
          </a:p>
        </p:txBody>
      </p:sp>
      <p:sp>
        <p:nvSpPr>
          <p:cNvPr id="96" name="Shape 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t>xPSNR “might” be able to better capture or account for distortion in colour </a:t>
            </a:r>
          </a:p>
          <a:p>
            <a:pPr>
              <a:lnSpc>
                <a:spcPct val="90000"/>
              </a:lnSpc>
            </a:pPr>
            <a:r>
              <a:t>Simple to compute (almost as simple as PSNR)</a:t>
            </a:r>
          </a:p>
          <a:p>
            <a:pPr>
              <a:lnSpc>
                <a:spcPct val="90000"/>
              </a:lnSpc>
            </a:pPr>
            <a:r>
              <a:t>xPSNR code available for both the HM and JEM, as well as for HDRTools</a:t>
            </a:r>
          </a:p>
          <a:p>
            <a:pPr lvl="1">
              <a:lnSpc>
                <a:spcPct val="90000"/>
              </a:lnSpc>
            </a:pPr>
            <a:r>
              <a:t>suggest adopting this code into the official HM and JEM</a:t>
            </a:r>
          </a:p>
          <a:p>
            <a:pPr>
              <a:lnSpc>
                <a:spcPct val="90000"/>
              </a:lnSpc>
            </a:pPr>
            <a:r>
              <a:t>Encourage use of xPSNR instead of or in addition to weighted colour PSNR</a:t>
            </a:r>
          </a:p>
          <a:p>
            <a:pPr>
              <a:lnSpc>
                <a:spcPct val="90000"/>
              </a:lnSpc>
            </a:pPr>
            <a:r>
              <a:t>However, note this is still a PSNR “like” metric</a:t>
            </a:r>
          </a:p>
          <a:p>
            <a:pPr lvl="1">
              <a:lnSpc>
                <a:spcPct val="90000"/>
              </a:lnSpc>
            </a:pPr>
            <a:r>
              <a:t>It does not follow any psychovisual model</a:t>
            </a:r>
          </a:p>
          <a:p>
            <a:pPr lvl="1">
              <a:lnSpc>
                <a:spcPct val="90000"/>
              </a:lnSpc>
            </a:pPr>
            <a:r>
              <a:t>Does not account for texture/structure</a:t>
            </a:r>
          </a:p>
          <a:p>
            <a:pPr lvl="1">
              <a:lnSpc>
                <a:spcPct val="90000"/>
              </a:lnSpc>
            </a:pPr>
            <a:r>
              <a:t>Does not account for edges, brightness sensitivity, or other spatial characteristics</a:t>
            </a:r>
          </a:p>
          <a:p>
            <a:pPr lvl="1">
              <a:lnSpc>
                <a:spcPct val="90000"/>
              </a:lnSpc>
            </a:pPr>
            <a:r>
              <a:t>Does not account for temporal distortions</a:t>
            </a:r>
          </a:p>
        </p:txBody>
      </p:sp>
      <p:sp>
        <p:nvSpPr>
          <p:cNvPr id="97" name="Shape 97"/>
          <p:cNvSpPr/>
          <p:nvPr>
            <p:ph type="sldNum" sz="quarter" idx="2"/>
          </p:nvPr>
        </p:nvSpPr>
        <p:spPr>
          <a:xfrm>
            <a:off x="12065000" y="13157200"/>
            <a:ext cx="241301" cy="393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tima"/>
        <a:ea typeface="Optima"/>
        <a:cs typeface="Optima"/>
      </a:majorFont>
      <a:minorFont>
        <a:latin typeface="Optima"/>
        <a:ea typeface="Optima"/>
        <a:cs typeface="Opti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2DFEF"/>
        </a:solid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999999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tima"/>
        <a:ea typeface="Optima"/>
        <a:cs typeface="Optima"/>
      </a:majorFont>
      <a:minorFont>
        <a:latin typeface="Optima"/>
        <a:ea typeface="Optima"/>
        <a:cs typeface="Optim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2DFEF"/>
        </a:solidFill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999999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