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3"/>
  </p:notesMasterIdLst>
  <p:handoutMasterIdLst>
    <p:handoutMasterId r:id="rId24"/>
  </p:handoutMasterIdLst>
  <p:sldIdLst>
    <p:sldId id="272" r:id="rId9"/>
    <p:sldId id="298" r:id="rId10"/>
    <p:sldId id="329" r:id="rId11"/>
    <p:sldId id="302" r:id="rId12"/>
    <p:sldId id="314" r:id="rId13"/>
    <p:sldId id="315" r:id="rId14"/>
    <p:sldId id="316" r:id="rId15"/>
    <p:sldId id="317" r:id="rId16"/>
    <p:sldId id="332" r:id="rId17"/>
    <p:sldId id="321" r:id="rId18"/>
    <p:sldId id="325" r:id="rId19"/>
    <p:sldId id="326" r:id="rId20"/>
    <p:sldId id="328" r:id="rId21"/>
    <p:sldId id="297" r:id="rId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06862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936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2016/10/16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2016/10/16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/>
            <a:r>
              <a:rPr lang="en-CA" dirty="0" smtClean="0"/>
              <a:t>Hung-</a:t>
            </a:r>
            <a:r>
              <a:rPr lang="en-CA" dirty="0" err="1" smtClean="0"/>
              <a:t>Chih</a:t>
            </a:r>
            <a:r>
              <a:rPr lang="en-CA" dirty="0" smtClean="0"/>
              <a:t> Lin, </a:t>
            </a:r>
            <a:r>
              <a:rPr lang="en-CA" dirty="0" err="1" smtClean="0"/>
              <a:t>Jian</a:t>
            </a:r>
            <a:r>
              <a:rPr lang="en-CA" dirty="0" smtClean="0"/>
              <a:t>-Liang Lin, </a:t>
            </a:r>
            <a:endParaRPr lang="en-US" dirty="0" smtClean="0"/>
          </a:p>
          <a:p>
            <a:r>
              <a:rPr lang="en-CA" dirty="0" err="1" smtClean="0"/>
              <a:t>Shen</a:t>
            </a:r>
            <a:r>
              <a:rPr lang="en-CA" dirty="0" smtClean="0"/>
              <a:t>-Kai Chang, Chi-Cheng Ju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347864" y="1196752"/>
            <a:ext cx="5472608" cy="3036811"/>
          </a:xfrm>
        </p:spPr>
        <p:txBody>
          <a:bodyPr anchor="ctr">
            <a:noAutofit/>
          </a:bodyPr>
          <a:lstStyle/>
          <a:p>
            <a:pPr algn="ctr"/>
            <a:r>
              <a:rPr lang="en-CA" sz="5400" dirty="0" smtClean="0"/>
              <a:t>AHG8: Compact Cube Layout with Tile Partition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Subjective </a:t>
            </a:r>
            <a:r>
              <a:rPr lang="en-US" dirty="0" smtClean="0"/>
              <a:t>Quality</a:t>
            </a:r>
            <a:br>
              <a:rPr lang="en-US" dirty="0" smtClean="0"/>
            </a:br>
            <a:r>
              <a:rPr lang="en-US" dirty="0" smtClean="0"/>
              <a:t>(Blurring Artifact)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圖片 4" descr="T:\01_JVET\Qp37\bicyclist_vr_25p_3840x1920_960x5760x10_cf1_37_ra_main10_960x128_comb_896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792" b="51153"/>
          <a:stretch/>
        </p:blipFill>
        <p:spPr bwMode="auto">
          <a:xfrm>
            <a:off x="72420" y="2492896"/>
            <a:ext cx="8999160" cy="1191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T:\01_JVET\Qp37\bicyclist_vr_25p_3840x1920_960x5760x10_cf1_37_ra_main10_960x128_comb_896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787" t="51282"/>
          <a:stretch/>
        </p:blipFill>
        <p:spPr bwMode="auto">
          <a:xfrm>
            <a:off x="71963" y="4250420"/>
            <a:ext cx="9000074" cy="11879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字方塊 6"/>
          <p:cNvSpPr txBox="1"/>
          <p:nvPr/>
        </p:nvSpPr>
        <p:spPr>
          <a:xfrm>
            <a:off x="3480996" y="3659622"/>
            <a:ext cx="2182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</a:t>
            </a:r>
            <a:r>
              <a:rPr lang="en-US" dirty="0" smtClean="0">
                <a:solidFill>
                  <a:srgbClr val="7030A0"/>
                </a:solidFill>
              </a:rPr>
              <a:t>ithout </a:t>
            </a:r>
            <a:r>
              <a:rPr lang="en-US" dirty="0">
                <a:solidFill>
                  <a:srgbClr val="7030A0"/>
                </a:solidFill>
              </a:rPr>
              <a:t>tile partition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633457" y="5531830"/>
            <a:ext cx="3877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T</a:t>
            </a:r>
            <a:r>
              <a:rPr lang="en-US" dirty="0" smtClean="0">
                <a:solidFill>
                  <a:srgbClr val="7030A0"/>
                </a:solidFill>
              </a:rPr>
              <a:t>ile </a:t>
            </a:r>
            <a:r>
              <a:rPr lang="en-US" dirty="0">
                <a:solidFill>
                  <a:srgbClr val="7030A0"/>
                </a:solidFill>
              </a:rPr>
              <a:t>partition with in-loop filter disabled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4108925" y="1743857"/>
            <a:ext cx="926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0070C0"/>
                </a:solidFill>
              </a:rPr>
              <a:t>bicyclist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橢圓 2"/>
          <p:cNvSpPr/>
          <p:nvPr/>
        </p:nvSpPr>
        <p:spPr>
          <a:xfrm>
            <a:off x="3923928" y="2861951"/>
            <a:ext cx="5147652" cy="45269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431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T:\01_JVET\Qp37\timelapse_building_vr_25p_3840x1920_960x5760x10_cf1_37_ra_main10_960x128_comb_8114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38" b="49573"/>
          <a:stretch/>
        </p:blipFill>
        <p:spPr bwMode="auto">
          <a:xfrm>
            <a:off x="12555" y="2636912"/>
            <a:ext cx="9118890" cy="10451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Subjective </a:t>
            </a:r>
            <a:r>
              <a:rPr lang="en-US" dirty="0" smtClean="0"/>
              <a:t>Quality</a:t>
            </a:r>
            <a:br>
              <a:rPr lang="en-US" dirty="0" smtClean="0"/>
            </a:br>
            <a:r>
              <a:rPr lang="en-US" dirty="0" smtClean="0"/>
              <a:t>(Blurring Artifact)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3480996" y="3659622"/>
            <a:ext cx="2182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</a:t>
            </a:r>
            <a:r>
              <a:rPr lang="en-US" dirty="0" smtClean="0">
                <a:solidFill>
                  <a:srgbClr val="7030A0"/>
                </a:solidFill>
              </a:rPr>
              <a:t>ithout </a:t>
            </a:r>
            <a:r>
              <a:rPr lang="en-US" dirty="0">
                <a:solidFill>
                  <a:srgbClr val="7030A0"/>
                </a:solidFill>
              </a:rPr>
              <a:t>tile partition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633457" y="5531830"/>
            <a:ext cx="3877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T</a:t>
            </a:r>
            <a:r>
              <a:rPr lang="en-US" dirty="0" smtClean="0">
                <a:solidFill>
                  <a:srgbClr val="7030A0"/>
                </a:solidFill>
              </a:rPr>
              <a:t>ile </a:t>
            </a:r>
            <a:r>
              <a:rPr lang="en-US" dirty="0">
                <a:solidFill>
                  <a:srgbClr val="7030A0"/>
                </a:solidFill>
              </a:rPr>
              <a:t>partition with in-loop filter disabled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584967" y="1743857"/>
            <a:ext cx="1974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>
                <a:solidFill>
                  <a:srgbClr val="0070C0"/>
                </a:solidFill>
              </a:rPr>
              <a:t>timelapse_building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橢圓 2"/>
          <p:cNvSpPr/>
          <p:nvPr/>
        </p:nvSpPr>
        <p:spPr>
          <a:xfrm>
            <a:off x="4932040" y="2933148"/>
            <a:ext cx="4139540" cy="45269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圖片 11" descr="T:\01_JVET\Qp37\timelapse_building_vr_25p_3840x1920_960x5760x10_cf1_37_ra_main10_960x128_comb_8114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38" t="50855"/>
          <a:stretch/>
        </p:blipFill>
        <p:spPr bwMode="auto">
          <a:xfrm>
            <a:off x="12555" y="4509684"/>
            <a:ext cx="9118890" cy="10185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橢圓 12"/>
          <p:cNvSpPr/>
          <p:nvPr/>
        </p:nvSpPr>
        <p:spPr>
          <a:xfrm>
            <a:off x="0" y="2933148"/>
            <a:ext cx="2915816" cy="45269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236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Subjective </a:t>
            </a:r>
            <a:r>
              <a:rPr lang="en-US" dirty="0" smtClean="0"/>
              <a:t>Quality</a:t>
            </a:r>
            <a:br>
              <a:rPr lang="en-US" dirty="0" smtClean="0"/>
            </a:br>
            <a:r>
              <a:rPr lang="en-US" dirty="0" smtClean="0"/>
              <a:t>(Blurring Artifact)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3480996" y="3659622"/>
            <a:ext cx="2182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</a:t>
            </a:r>
            <a:r>
              <a:rPr lang="en-US" dirty="0" smtClean="0">
                <a:solidFill>
                  <a:srgbClr val="7030A0"/>
                </a:solidFill>
              </a:rPr>
              <a:t>ithout </a:t>
            </a:r>
            <a:r>
              <a:rPr lang="en-US" dirty="0">
                <a:solidFill>
                  <a:srgbClr val="7030A0"/>
                </a:solidFill>
              </a:rPr>
              <a:t>tile partition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633457" y="5531830"/>
            <a:ext cx="3877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T</a:t>
            </a:r>
            <a:r>
              <a:rPr lang="en-US" dirty="0" smtClean="0">
                <a:solidFill>
                  <a:srgbClr val="7030A0"/>
                </a:solidFill>
              </a:rPr>
              <a:t>ile </a:t>
            </a:r>
            <a:r>
              <a:rPr lang="en-US" dirty="0">
                <a:solidFill>
                  <a:srgbClr val="7030A0"/>
                </a:solidFill>
              </a:rPr>
              <a:t>partition with in-loop filter disabled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353237" y="1743857"/>
            <a:ext cx="2437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</a:rPr>
              <a:t>BearAttack</a:t>
            </a:r>
            <a:r>
              <a:rPr lang="en-US" dirty="0">
                <a:solidFill>
                  <a:srgbClr val="0070C0"/>
                </a:solidFill>
              </a:rPr>
              <a:t>-</a:t>
            </a:r>
            <a:r>
              <a:rPr lang="en-US" dirty="0" err="1">
                <a:solidFill>
                  <a:srgbClr val="0070C0"/>
                </a:solidFill>
              </a:rPr>
              <a:t>equirect</a:t>
            </a:r>
            <a:r>
              <a:rPr lang="en-US" dirty="0">
                <a:solidFill>
                  <a:srgbClr val="0070C0"/>
                </a:solidFill>
              </a:rPr>
              <a:t>-left</a:t>
            </a:r>
          </a:p>
        </p:txBody>
      </p:sp>
      <p:pic>
        <p:nvPicPr>
          <p:cNvPr id="14" name="圖片 13" descr="T:\01_JVET\Qp37\BearAttack-equirect-left-3840x1920p30_960x5760x10_cf1_37_ra_main10_960x128_comb_8192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995" b="50855"/>
          <a:stretch/>
        </p:blipFill>
        <p:spPr bwMode="auto">
          <a:xfrm>
            <a:off x="-446" y="2492896"/>
            <a:ext cx="9144914" cy="119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圖片 14" descr="T:\01_JVET\Qp37\BearAttack-equirect-left-3840x1920p30_960x5760x10_cf1_37_ra_main10_960x128_comb_8192.bmp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427" r="50000"/>
          <a:stretch/>
        </p:blipFill>
        <p:spPr bwMode="auto">
          <a:xfrm>
            <a:off x="0" y="4293096"/>
            <a:ext cx="9144000" cy="12087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橢圓 2"/>
          <p:cNvSpPr/>
          <p:nvPr/>
        </p:nvSpPr>
        <p:spPr>
          <a:xfrm>
            <a:off x="0" y="2880923"/>
            <a:ext cx="9144000" cy="42229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542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709203"/>
          </a:xfrm>
        </p:spPr>
        <p:txBody>
          <a:bodyPr>
            <a:normAutofit/>
          </a:bodyPr>
          <a:lstStyle/>
          <a:p>
            <a:r>
              <a:rPr lang="en-CA" altLang="zh-TW" sz="2400" dirty="0" smtClean="0"/>
              <a:t>Two issues in compact layouts are addressed</a:t>
            </a:r>
          </a:p>
          <a:p>
            <a:pPr lvl="1"/>
            <a:r>
              <a:rPr lang="en-CA" altLang="zh-TW" sz="2000" dirty="0" smtClean="0"/>
              <a:t>Compression efficiency between the compact 3x2 and 1x6 layouts</a:t>
            </a:r>
          </a:p>
          <a:p>
            <a:pPr lvl="1"/>
            <a:r>
              <a:rPr lang="en-CA" sz="2000" dirty="0" smtClean="0"/>
              <a:t>Blurring/flickering </a:t>
            </a:r>
            <a:r>
              <a:rPr lang="en-CA" sz="2000" dirty="0"/>
              <a:t>artifacts at the discontinuous edge</a:t>
            </a:r>
            <a:endParaRPr lang="en-CA" altLang="zh-TW" sz="2000" dirty="0" smtClean="0"/>
          </a:p>
          <a:p>
            <a:r>
              <a:rPr lang="en-US" sz="2400" dirty="0" smtClean="0">
                <a:solidFill>
                  <a:srgbClr val="0070C0"/>
                </a:solidFill>
              </a:rPr>
              <a:t>Compact 1x6 layout</a:t>
            </a:r>
          </a:p>
          <a:p>
            <a:pPr lvl="1"/>
            <a:r>
              <a:rPr lang="en-US" sz="2000" dirty="0"/>
              <a:t>M</a:t>
            </a:r>
            <a:r>
              <a:rPr lang="en-US" sz="2000" dirty="0" smtClean="0"/>
              <a:t>aximally </a:t>
            </a:r>
            <a:r>
              <a:rPr lang="en-US" sz="2000" dirty="0"/>
              <a:t>achieve continuity between faces </a:t>
            </a:r>
            <a:endParaRPr lang="en-US" sz="2000" dirty="0" smtClean="0"/>
          </a:p>
          <a:p>
            <a:pPr lvl="1"/>
            <a:r>
              <a:rPr lang="en-US" sz="2000" dirty="0" smtClean="0"/>
              <a:t>Superior </a:t>
            </a:r>
            <a:r>
              <a:rPr lang="en-US" sz="2000" dirty="0"/>
              <a:t>compression </a:t>
            </a:r>
            <a:r>
              <a:rPr lang="en-US" sz="2000" dirty="0" smtClean="0"/>
              <a:t>efficiency</a:t>
            </a:r>
          </a:p>
          <a:p>
            <a:pPr lvl="1"/>
            <a:r>
              <a:rPr lang="en-US" altLang="zh-TW" sz="2000" dirty="0" smtClean="0"/>
              <a:t>Cost-effective line buffer usage in HW design</a:t>
            </a:r>
          </a:p>
          <a:p>
            <a:r>
              <a:rPr lang="en-CA" sz="2400" dirty="0" smtClean="0">
                <a:solidFill>
                  <a:srgbClr val="FF0000"/>
                </a:solidFill>
              </a:rPr>
              <a:t>Encoder setting</a:t>
            </a:r>
            <a:r>
              <a:rPr lang="en-CA" sz="2400" dirty="0" smtClean="0"/>
              <a:t>: </a:t>
            </a:r>
            <a:r>
              <a:rPr lang="en-CA" altLang="zh-TW" sz="2400" dirty="0" smtClean="0"/>
              <a:t>2-tile partitions with in-loop filtering disabled when across tile boundary </a:t>
            </a:r>
          </a:p>
          <a:p>
            <a:pPr lvl="1"/>
            <a:r>
              <a:rPr lang="en-US" altLang="zh-TW" sz="2000" dirty="0" smtClean="0">
                <a:solidFill>
                  <a:srgbClr val="0070C0"/>
                </a:solidFill>
              </a:rPr>
              <a:t>Improved subjective quality </a:t>
            </a:r>
            <a:r>
              <a:rPr lang="en-CA" altLang="zh-TW" sz="2000" dirty="0" smtClean="0"/>
              <a:t>at the discontinuous edge</a:t>
            </a:r>
            <a:endParaRPr lang="en-US" altLang="zh-TW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TW" sz="2000" dirty="0" smtClean="0"/>
              <a:t>Slight coding gain</a:t>
            </a:r>
          </a:p>
          <a:p>
            <a:pPr lvl="1"/>
            <a:r>
              <a:rPr lang="en-CA" altLang="zh-TW" sz="2000" dirty="0" smtClean="0"/>
              <a:t>Parallel processing/ partial decoding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600" dirty="0" smtClean="0"/>
              <a:t>Two main issues for compact cube layout are studied:</a:t>
            </a:r>
          </a:p>
          <a:p>
            <a:pPr lvl="1"/>
            <a:r>
              <a:rPr lang="en-CA" sz="2200" dirty="0" smtClean="0">
                <a:solidFill>
                  <a:srgbClr val="0070C0"/>
                </a:solidFill>
              </a:rPr>
              <a:t>Minimum </a:t>
            </a:r>
            <a:r>
              <a:rPr lang="en-CA" sz="2200" dirty="0">
                <a:solidFill>
                  <a:srgbClr val="0070C0"/>
                </a:solidFill>
              </a:rPr>
              <a:t>discontinuous </a:t>
            </a:r>
            <a:r>
              <a:rPr lang="en-CA" sz="2200" dirty="0" smtClean="0">
                <a:solidFill>
                  <a:srgbClr val="0070C0"/>
                </a:solidFill>
              </a:rPr>
              <a:t>edge/line buffer </a:t>
            </a:r>
            <a:r>
              <a:rPr lang="en-CA" sz="2200" dirty="0" smtClean="0"/>
              <a:t>in layout arrangement</a:t>
            </a:r>
            <a:endParaRPr lang="en-US" sz="2200" dirty="0" smtClean="0"/>
          </a:p>
          <a:p>
            <a:pPr lvl="1"/>
            <a:r>
              <a:rPr lang="en-CA" sz="2200" dirty="0">
                <a:solidFill>
                  <a:srgbClr val="0070C0"/>
                </a:solidFill>
              </a:rPr>
              <a:t>In-loop filter control </a:t>
            </a:r>
            <a:r>
              <a:rPr lang="en-CA" sz="2200" dirty="0"/>
              <a:t>on the discontinuous edge(s)</a:t>
            </a:r>
            <a:endParaRPr lang="en-US" sz="2200" dirty="0" smtClean="0"/>
          </a:p>
          <a:p>
            <a:r>
              <a:rPr lang="en-US" sz="2600" dirty="0" smtClean="0"/>
              <a:t>Propose a </a:t>
            </a:r>
            <a:r>
              <a:rPr lang="en-US" sz="2600" dirty="0" smtClean="0">
                <a:solidFill>
                  <a:srgbClr val="FF0000"/>
                </a:solidFill>
              </a:rPr>
              <a:t>compact </a:t>
            </a:r>
            <a:r>
              <a:rPr lang="en-US" sz="2600" dirty="0">
                <a:solidFill>
                  <a:srgbClr val="FF0000"/>
                </a:solidFill>
              </a:rPr>
              <a:t>1x6 layout </a:t>
            </a:r>
            <a:endParaRPr lang="en-US" sz="2600" dirty="0" smtClean="0">
              <a:solidFill>
                <a:srgbClr val="FF0000"/>
              </a:solidFill>
            </a:endParaRPr>
          </a:p>
          <a:p>
            <a:pPr lvl="1"/>
            <a:r>
              <a:rPr lang="en-CA" altLang="zh-TW" sz="2400" dirty="0" smtClean="0"/>
              <a:t>Composed of two </a:t>
            </a:r>
            <a:r>
              <a:rPr lang="en-CA" altLang="zh-TW" sz="2400" dirty="0" smtClean="0">
                <a:solidFill>
                  <a:srgbClr val="0070C0"/>
                </a:solidFill>
              </a:rPr>
              <a:t>1x3 continuous regions</a:t>
            </a:r>
          </a:p>
          <a:p>
            <a:pPr lvl="1"/>
            <a:r>
              <a:rPr lang="en-US" altLang="zh-TW" sz="2400" dirty="0" smtClean="0"/>
              <a:t>Compared to compact 3x2, the proposed layout:</a:t>
            </a:r>
            <a:endParaRPr lang="en-US" sz="2200" dirty="0"/>
          </a:p>
          <a:p>
            <a:pPr lvl="2"/>
            <a:r>
              <a:rPr lang="en-US" sz="2100" dirty="0">
                <a:solidFill>
                  <a:srgbClr val="0070C0"/>
                </a:solidFill>
              </a:rPr>
              <a:t>Only 1 discontinuous edge </a:t>
            </a:r>
            <a:r>
              <a:rPr lang="en-US" sz="2100" dirty="0"/>
              <a:t>between two connected </a:t>
            </a:r>
            <a:r>
              <a:rPr lang="en-US" sz="2100" dirty="0" smtClean="0"/>
              <a:t>faces</a:t>
            </a:r>
          </a:p>
          <a:p>
            <a:pPr lvl="2"/>
            <a:r>
              <a:rPr lang="en-CA" altLang="zh-TW" sz="2100" dirty="0" smtClean="0"/>
              <a:t>Reduce the line buffer to 33%</a:t>
            </a:r>
            <a:endParaRPr lang="en-US" sz="2100" dirty="0"/>
          </a:p>
          <a:p>
            <a:pPr lvl="2"/>
            <a:r>
              <a:rPr lang="en-US" sz="2100" dirty="0"/>
              <a:t>About </a:t>
            </a:r>
            <a:r>
              <a:rPr lang="en-US" sz="2100" dirty="0">
                <a:solidFill>
                  <a:srgbClr val="0070C0"/>
                </a:solidFill>
              </a:rPr>
              <a:t>0.7%</a:t>
            </a:r>
            <a:r>
              <a:rPr lang="en-US" sz="2100" dirty="0"/>
              <a:t> BD-rate reduction for LD-B/LD-P</a:t>
            </a:r>
          </a:p>
          <a:p>
            <a:r>
              <a:rPr lang="en-US" sz="2600" dirty="0" smtClean="0"/>
              <a:t>Disable In-loop filter on discontinuous edge</a:t>
            </a:r>
            <a:endParaRPr lang="en-US" sz="2600" dirty="0" smtClean="0">
              <a:solidFill>
                <a:srgbClr val="0070C0"/>
              </a:solidFill>
            </a:endParaRPr>
          </a:p>
          <a:p>
            <a:pPr lvl="1"/>
            <a:r>
              <a:rPr lang="en-US" sz="2200" dirty="0" smtClean="0"/>
              <a:t>Use </a:t>
            </a:r>
            <a:r>
              <a:rPr lang="en-US" sz="2200" dirty="0" smtClean="0">
                <a:solidFill>
                  <a:srgbClr val="FF0000"/>
                </a:solidFill>
              </a:rPr>
              <a:t>tile partition </a:t>
            </a:r>
            <a:r>
              <a:rPr lang="en-US" sz="2200" dirty="0" smtClean="0"/>
              <a:t>with </a:t>
            </a:r>
            <a:r>
              <a:rPr lang="en-US" sz="2200" dirty="0" smtClean="0">
                <a:solidFill>
                  <a:srgbClr val="FF0000"/>
                </a:solidFill>
              </a:rPr>
              <a:t>in-loop filter disabling</a:t>
            </a:r>
            <a:r>
              <a:rPr lang="en-US" sz="2200" dirty="0" smtClean="0"/>
              <a:t> on the partition edge</a:t>
            </a:r>
          </a:p>
          <a:p>
            <a:pPr lvl="1"/>
            <a:r>
              <a:rPr lang="en-US" sz="2200" dirty="0" smtClean="0"/>
              <a:t>0.1%~0.5% BD-rate reduction</a:t>
            </a:r>
          </a:p>
          <a:p>
            <a:pPr lvl="1"/>
            <a:r>
              <a:rPr lang="en-US" sz="2200" dirty="0" smtClean="0">
                <a:solidFill>
                  <a:srgbClr val="0070C0"/>
                </a:solidFill>
              </a:rPr>
              <a:t>Improved subjective quality</a:t>
            </a:r>
          </a:p>
          <a:p>
            <a:pPr lvl="1"/>
            <a:r>
              <a:rPr lang="en-CA" altLang="zh-TW" sz="2200" dirty="0" smtClean="0"/>
              <a:t>Parallel processing/ partial decoding</a:t>
            </a:r>
            <a:endParaRPr lang="en-US" altLang="zh-TW" sz="2200" dirty="0" smtClean="0"/>
          </a:p>
          <a:p>
            <a:pPr lvl="1"/>
            <a:endParaRPr lang="en-US" sz="2200" dirty="0" smtClean="0">
              <a:solidFill>
                <a:srgbClr val="0070C0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Compact Cube Layout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altLang="zh-TW" dirty="0" smtClean="0"/>
              <a:t>The cube format can be arranged into four possible compact layouts : </a:t>
            </a:r>
            <a:r>
              <a:rPr lang="en-US" altLang="zh-TW" sz="2800" dirty="0" smtClean="0"/>
              <a:t> </a:t>
            </a:r>
            <a:r>
              <a:rPr lang="en-US" altLang="zh-TW" dirty="0" smtClean="0"/>
              <a:t>1x6, 2x3, 3x2, and 6x1 layouts</a:t>
            </a:r>
          </a:p>
          <a:p>
            <a:r>
              <a:rPr lang="en-US" altLang="zh-TW" dirty="0" smtClean="0"/>
              <a:t>Proposed a compact 1x6 layout</a:t>
            </a:r>
          </a:p>
          <a:p>
            <a:pPr lvl="1"/>
            <a:r>
              <a:rPr lang="en-CA" altLang="zh-TW" dirty="0" smtClean="0"/>
              <a:t>Composed of two </a:t>
            </a:r>
            <a:r>
              <a:rPr lang="en-CA" altLang="zh-TW" dirty="0" smtClean="0">
                <a:solidFill>
                  <a:srgbClr val="0070C0"/>
                </a:solidFill>
              </a:rPr>
              <a:t>1x3 continuous regions</a:t>
            </a:r>
          </a:p>
          <a:p>
            <a:pPr lvl="1"/>
            <a:r>
              <a:rPr lang="en-CA" altLang="zh-TW" dirty="0" smtClean="0"/>
              <a:t>Minimum length of discontinuous edge between face boundary</a:t>
            </a:r>
            <a:endParaRPr lang="zh-TW" altLang="zh-TW" dirty="0" smtClean="0"/>
          </a:p>
          <a:p>
            <a:pPr lvl="1"/>
            <a:r>
              <a:rPr lang="en-CA" altLang="zh-TW" dirty="0" smtClean="0"/>
              <a:t>Minimum line buffer size for video encoder and video decoder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Compact layout </a:t>
            </a:r>
            <a:br>
              <a:rPr lang="en-US" dirty="0" smtClean="0"/>
            </a:br>
            <a:r>
              <a:rPr lang="en-US" dirty="0" smtClean="0"/>
              <a:t>(3x2 vs. 1x6)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sz="2400" dirty="0" smtClean="0"/>
              <a:t>Discontinuous edges: </a:t>
            </a:r>
            <a:r>
              <a:rPr lang="en-CA" sz="2400" dirty="0" smtClean="0">
                <a:solidFill>
                  <a:srgbClr val="0070C0"/>
                </a:solidFill>
              </a:rPr>
              <a:t>3</a:t>
            </a:r>
          </a:p>
          <a:p>
            <a:r>
              <a:rPr lang="en-CA" sz="2400" dirty="0" smtClean="0"/>
              <a:t>Line buffer: 3x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495800" cy="4203368"/>
          </a:xfrm>
        </p:spPr>
        <p:txBody>
          <a:bodyPr/>
          <a:lstStyle/>
          <a:p>
            <a:r>
              <a:rPr lang="en-CA" sz="2400" dirty="0" smtClean="0"/>
              <a:t>Discontinuous edge: </a:t>
            </a:r>
            <a:r>
              <a:rPr lang="en-CA" sz="2400" dirty="0" smtClean="0">
                <a:solidFill>
                  <a:srgbClr val="0070C0"/>
                </a:solidFill>
              </a:rPr>
              <a:t>1</a:t>
            </a:r>
          </a:p>
          <a:p>
            <a:r>
              <a:rPr lang="en-CA" sz="2400" dirty="0" smtClean="0"/>
              <a:t>Line buffer: 1x</a:t>
            </a:r>
            <a:endParaRPr lang="en-CA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" name="圖片 9" descr="C:\Users\mtk03581\Desktop\bicyclist_vr_25p_3840x1920_2880x1920x8_cf11.bmp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500" y="3356992"/>
            <a:ext cx="32400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圖片 10" descr="C:\Users\mtk03581\Desktop\bicyclist_vr_25p_3840x1920_960x5760x8_cf11.bm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5430" y="974303"/>
            <a:ext cx="899795" cy="5407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直線接點 2"/>
          <p:cNvCxnSpPr>
            <a:stCxn id="10" idx="1"/>
            <a:endCxn id="10" idx="3"/>
          </p:cNvCxnSpPr>
          <p:nvPr/>
        </p:nvCxnSpPr>
        <p:spPr>
          <a:xfrm>
            <a:off x="856500" y="4436992"/>
            <a:ext cx="3240000" cy="0"/>
          </a:xfrm>
          <a:prstGeom prst="line">
            <a:avLst/>
          </a:prstGeom>
          <a:ln w="889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>
            <a:stCxn id="11" idx="1"/>
            <a:endCxn id="11" idx="3"/>
          </p:cNvCxnSpPr>
          <p:nvPr/>
        </p:nvCxnSpPr>
        <p:spPr>
          <a:xfrm>
            <a:off x="8105430" y="3677816"/>
            <a:ext cx="899795" cy="0"/>
          </a:xfrm>
          <a:prstGeom prst="line">
            <a:avLst/>
          </a:prstGeom>
          <a:ln w="889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827585" y="3356992"/>
          <a:ext cx="3312369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123"/>
                <a:gridCol w="1104123"/>
                <a:gridCol w="1104123"/>
              </a:tblGrid>
              <a:tr h="21602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8085104" y="938518"/>
          <a:ext cx="923256" cy="550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256"/>
              </a:tblGrid>
              <a:tr h="91679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679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1679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679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16792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noFill/>
                  </a:tcPr>
                </a:tc>
              </a:tr>
              <a:tr h="91679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Results of compact 1x6 layout compared to the compact 3x2 layout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2531637"/>
              </p:ext>
            </p:extLst>
          </p:nvPr>
        </p:nvGraphicFramePr>
        <p:xfrm>
          <a:off x="1043608" y="2996952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Anchor: Compact 3x2 layout; Tested: Compact 1x6 layout</a:t>
                      </a:r>
                      <a:endParaRPr lang="zh-TW" sz="1600" dirty="0">
                        <a:latin typeface="Times New Roman" panose="02020603050405020304" pitchFamily="18" charset="0"/>
                        <a:ea typeface="新細明體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660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2</a:t>
            </a:r>
            <a:r>
              <a:rPr lang="en-US" altLang="zh-TW" baseline="30000" dirty="0" smtClean="0"/>
              <a:t>nd</a:t>
            </a:r>
            <a:r>
              <a:rPr lang="en-US" altLang="zh-TW" dirty="0" smtClean="0"/>
              <a:t> Issue: In-loop Filter Control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600" dirty="0" smtClean="0"/>
              <a:t>At least 1 discontinuous edge in a compact layout</a:t>
            </a:r>
          </a:p>
          <a:p>
            <a:r>
              <a:rPr lang="en-US" sz="2600" dirty="0" smtClean="0"/>
              <a:t>Such a discontinuous edge is a true edge</a:t>
            </a:r>
          </a:p>
          <a:p>
            <a:pPr lvl="1"/>
            <a:r>
              <a:rPr lang="en-US" sz="2400" dirty="0" smtClean="0"/>
              <a:t>Due to layout arrangement not caused by coding error</a:t>
            </a:r>
            <a:endParaRPr lang="en-US" sz="2200" dirty="0" smtClean="0">
              <a:solidFill>
                <a:srgbClr val="0070C0"/>
              </a:solidFill>
            </a:endParaRPr>
          </a:p>
          <a:p>
            <a:r>
              <a:rPr lang="en-US" sz="2600" dirty="0" smtClean="0"/>
              <a:t>The </a:t>
            </a:r>
            <a:r>
              <a:rPr lang="en-US" altLang="zh-TW" sz="2600" dirty="0" smtClean="0"/>
              <a:t>in-loop filter process could not perfectly recognize such face discontinuous edge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Visual quality loss </a:t>
            </a:r>
            <a:r>
              <a:rPr lang="en-US" sz="2400" dirty="0" smtClean="0"/>
              <a:t>(blurred and flicker)</a:t>
            </a:r>
            <a:endParaRPr lang="en-US" sz="2400" dirty="0"/>
          </a:p>
          <a:p>
            <a:r>
              <a:rPr lang="en-US" sz="2600" dirty="0" smtClean="0"/>
              <a:t>Proposed </a:t>
            </a:r>
            <a:r>
              <a:rPr lang="en-US" sz="2600" dirty="0" smtClean="0">
                <a:solidFill>
                  <a:srgbClr val="FF0000"/>
                </a:solidFill>
              </a:rPr>
              <a:t>encoder setting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Two-</a:t>
            </a:r>
            <a:r>
              <a:rPr lang="en-US" sz="2400" dirty="0" smtClean="0">
                <a:solidFill>
                  <a:srgbClr val="0070C0"/>
                </a:solidFill>
              </a:rPr>
              <a:t>tile partition</a:t>
            </a:r>
          </a:p>
          <a:p>
            <a:pPr lvl="1"/>
            <a:r>
              <a:rPr lang="en-US" sz="2400" b="1" dirty="0" err="1">
                <a:solidFill>
                  <a:srgbClr val="0070C0"/>
                </a:solidFill>
              </a:rPr>
              <a:t>loop_filter_across_tiles_enabled_flag</a:t>
            </a:r>
            <a:r>
              <a:rPr lang="en-US" sz="2400" dirty="0">
                <a:solidFill>
                  <a:srgbClr val="0070C0"/>
                </a:solidFill>
              </a:rPr>
              <a:t> = 0</a:t>
            </a:r>
            <a:endParaRPr lang="en-US" sz="2400" dirty="0" smtClean="0">
              <a:solidFill>
                <a:srgbClr val="0070C0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887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Tile Partition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200" dirty="0" smtClean="0">
              <a:solidFill>
                <a:srgbClr val="0070C0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圖片 4" descr="C:\Users\mtk03581\Desktop\圖片1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984" y="2604900"/>
            <a:ext cx="3240000" cy="2168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C:\Users\mtk03581\Desktop\圖片2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78658"/>
            <a:ext cx="1080000" cy="62209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字方塊 3"/>
          <p:cNvSpPr txBox="1"/>
          <p:nvPr/>
        </p:nvSpPr>
        <p:spPr>
          <a:xfrm>
            <a:off x="1787000" y="4849475"/>
            <a:ext cx="204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Compact 3x2 layout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402239" y="6225175"/>
            <a:ext cx="204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Compact 1x6 layout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95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r>
              <a:rPr lang="en-US" altLang="zh-TW" dirty="0" smtClean="0"/>
              <a:t>(Compact 3x2 layout)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Compact 3x2 layout without tile partition; </a:t>
            </a:r>
          </a:p>
          <a:p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Tested: 2-tile partition with in-loop filter disabled when across tile boundary</a:t>
            </a:r>
            <a:endParaRPr lang="zh-TW" altLang="zh-TW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5944971"/>
              </p:ext>
            </p:extLst>
          </p:nvPr>
        </p:nvGraphicFramePr>
        <p:xfrm>
          <a:off x="1043608" y="3356992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-0.29%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 panose="02020603050405020304" pitchFamily="18" charset="0"/>
                        <a:ea typeface="新細明體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775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Experimental Results</a:t>
            </a:r>
            <a:br>
              <a:rPr lang="en-US" altLang="zh-TW" dirty="0" smtClean="0"/>
            </a:br>
            <a:r>
              <a:rPr lang="en-US" altLang="zh-TW" dirty="0" smtClean="0"/>
              <a:t>(Compact 1x6 layout)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8733040"/>
              </p:ext>
            </p:extLst>
          </p:nvPr>
        </p:nvGraphicFramePr>
        <p:xfrm>
          <a:off x="1043608" y="3284984"/>
          <a:ext cx="7056785" cy="3312369"/>
        </p:xfrm>
        <a:graphic>
          <a:graphicData uri="http://schemas.openxmlformats.org/drawingml/2006/table">
            <a:tbl>
              <a:tblPr/>
              <a:tblGrid>
                <a:gridCol w="875029"/>
                <a:gridCol w="875029"/>
                <a:gridCol w="875029"/>
                <a:gridCol w="875029"/>
                <a:gridCol w="874002"/>
                <a:gridCol w="933638"/>
                <a:gridCol w="933638"/>
                <a:gridCol w="815391"/>
              </a:tblGrid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All Intra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B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0.55%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Random Access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Low Delay P Main10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388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GoPro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Nokia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Overall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87">
                <a:tc gridSpan="8"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200" dirty="0">
                        <a:latin typeface="Times New Roman" panose="02020603050405020304" pitchFamily="18" charset="0"/>
                        <a:ea typeface="新細明體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Compact 1x6 layout without tile partition; </a:t>
            </a:r>
          </a:p>
          <a:p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Tested: 2-tile partition with in-loop filter disabled when across tile boundary</a:t>
            </a:r>
          </a:p>
          <a:p>
            <a:endParaRPr lang="zh-TW" altLang="zh-TW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36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1713</TotalTime>
  <Words>862</Words>
  <Application>Microsoft Office PowerPoint</Application>
  <PresentationFormat>On-screen Show (4:3)</PresentationFormat>
  <Paragraphs>278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AHG8: Compact Cube Layout with Tile Partition</vt:lpstr>
      <vt:lpstr>Overall Summary</vt:lpstr>
      <vt:lpstr>Compact Cube Layout</vt:lpstr>
      <vt:lpstr>Compact layout  (3x2 vs. 1x6)</vt:lpstr>
      <vt:lpstr>Experimental Results </vt:lpstr>
      <vt:lpstr>2nd Issue: In-loop Filter Control</vt:lpstr>
      <vt:lpstr>Tile Partition</vt:lpstr>
      <vt:lpstr>Experimental Results (Compact 3x2 layout) </vt:lpstr>
      <vt:lpstr>Experimental Results (Compact 1x6 layout) </vt:lpstr>
      <vt:lpstr>Subjective Quality (Blurring Artifact)</vt:lpstr>
      <vt:lpstr>Subjective Quality (Blurring Artifact)</vt:lpstr>
      <vt:lpstr>Subjective Quality (Blurring Artifact)</vt:lpstr>
      <vt:lpstr>Conclusions</vt:lpstr>
      <vt:lpstr>Slide 14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136</cp:revision>
  <dcterms:created xsi:type="dcterms:W3CDTF">2014-03-11T04:25:26Z</dcterms:created>
  <dcterms:modified xsi:type="dcterms:W3CDTF">2016-10-16T00:56:09Z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