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57" r:id="rId4"/>
    <p:sldId id="262" r:id="rId5"/>
    <p:sldId id="260" r:id="rId6"/>
    <p:sldId id="259" r:id="rId7"/>
    <p:sldId id="263" r:id="rId8"/>
    <p:sldId id="264" r:id="rId9"/>
    <p:sldId id="265" r:id="rId10"/>
    <p:sldId id="266" r:id="rId11"/>
    <p:sldId id="267" r:id="rId12"/>
    <p:sldId id="261" r:id="rId13"/>
  </p:sldIdLst>
  <p:sldSz cx="9906000" cy="6858000" type="A4"/>
  <p:notesSz cx="9939338" cy="68072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1" autoAdjust="0"/>
    <p:restoredTop sz="96429" autoAdjust="0"/>
  </p:normalViewPr>
  <p:slideViewPr>
    <p:cSldViewPr snapToGrid="0">
      <p:cViewPr varScale="1">
        <p:scale>
          <a:sx n="116" d="100"/>
          <a:sy n="116" d="100"/>
        </p:scale>
        <p:origin x="1104" y="108"/>
      </p:cViewPr>
      <p:guideLst/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7046" cy="3419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30567" y="0"/>
            <a:ext cx="4307046" cy="34193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2629B3-5152-4C5D-A078-B377943606A1}" type="datetimeFigureOut">
              <a:rPr lang="ko-KR" altLang="en-US" smtClean="0"/>
              <a:t>2016-10-16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65265"/>
            <a:ext cx="4307046" cy="341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30567" y="6465265"/>
            <a:ext cx="4307046" cy="34193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4D73C0-AB05-449C-B524-A327F1E93C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22042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7046" cy="3415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992" y="1"/>
            <a:ext cx="4307046" cy="3415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2016-10-16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309938" y="850900"/>
            <a:ext cx="3319462" cy="2297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934" y="3275965"/>
            <a:ext cx="7951470" cy="268033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65659"/>
            <a:ext cx="4307046" cy="3415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992" y="6465659"/>
            <a:ext cx="4307046" cy="3415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07499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71347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7842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41055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25213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00781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en-US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09371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244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037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7981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7291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October 2016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2016-10-16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2016-10-16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2016-10-16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2016-10-16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2016-10-16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2016-10-16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2016-10-16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2016-10-16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2016-10-16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2016-10-16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m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m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Parallel </a:t>
            </a:r>
            <a:r>
              <a:rPr lang="en-US" altLang="ko-KR" dirty="0" err="1"/>
              <a:t>deblocking</a:t>
            </a:r>
            <a:r>
              <a:rPr lang="en-US" altLang="ko-KR" dirty="0"/>
              <a:t> filter for </a:t>
            </a:r>
            <a:r>
              <a:rPr lang="en-US" altLang="ko-KR" dirty="0" smtClean="0"/>
              <a:t>QTBT</a:t>
            </a:r>
            <a:br>
              <a:rPr lang="en-US" altLang="ko-KR" dirty="0" smtClean="0"/>
            </a:br>
            <a:r>
              <a:rPr lang="en-US" altLang="ko-KR" dirty="0" smtClean="0"/>
              <a:t>(JVET-D0044)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err="1" smtClean="0"/>
              <a:t>Hyeongmoon</a:t>
            </a:r>
            <a:r>
              <a:rPr lang="en-US" altLang="ko-KR" dirty="0" smtClean="0"/>
              <a:t> Jang (hyeongmoon.jang@lge.com)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pic>
        <p:nvPicPr>
          <p:cNvPr id="7" name="내용 개체 틀 6" descr="화면 캡처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10" y="1124835"/>
            <a:ext cx="8640381" cy="5039428"/>
          </a:xfrm>
        </p:spPr>
      </p:pic>
      <p:sp>
        <p:nvSpPr>
          <p:cNvPr id="8" name="내용 개체 틀 2"/>
          <p:cNvSpPr txBox="1">
            <a:spLocks/>
          </p:cNvSpPr>
          <p:nvPr/>
        </p:nvSpPr>
        <p:spPr>
          <a:xfrm>
            <a:off x="280737" y="631825"/>
            <a:ext cx="9344528" cy="554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Reconstructed picture by JEM3.1 (ClassA1, </a:t>
            </a:r>
            <a:r>
              <a:rPr lang="en-US" altLang="ko-KR" dirty="0" err="1" smtClean="0"/>
              <a:t>ToddlerFountain</a:t>
            </a:r>
            <a:r>
              <a:rPr lang="en-US" altLang="ko-KR" dirty="0" smtClean="0"/>
              <a:t>, QP22)</a:t>
            </a:r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4763330" y="2781300"/>
            <a:ext cx="3347207" cy="3017351"/>
          </a:xfrm>
          <a:prstGeom prst="ellipse">
            <a:avLst/>
          </a:prstGeom>
          <a:noFill/>
          <a:ln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7689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/>
          </a:p>
        </p:txBody>
      </p:sp>
      <p:pic>
        <p:nvPicPr>
          <p:cNvPr id="5" name="내용 개체 틀 4" descr="화면 캡처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10" y="1128008"/>
            <a:ext cx="8640381" cy="5048955"/>
          </a:xfrm>
        </p:spPr>
      </p:pic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280737" y="631825"/>
            <a:ext cx="9344528" cy="554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Reconstructed picture by proposed method (ClassA1, </a:t>
            </a:r>
            <a:r>
              <a:rPr lang="en-US" altLang="ko-KR" dirty="0" err="1" smtClean="0"/>
              <a:t>ToddlerFountain</a:t>
            </a:r>
            <a:r>
              <a:rPr lang="en-US" altLang="ko-KR" dirty="0" smtClean="0"/>
              <a:t>, QP22)</a:t>
            </a:r>
            <a:endParaRPr lang="ko-KR" altLang="en-US"/>
          </a:p>
        </p:txBody>
      </p:sp>
      <p:sp>
        <p:nvSpPr>
          <p:cNvPr id="7" name="타원 6"/>
          <p:cNvSpPr/>
          <p:nvPr/>
        </p:nvSpPr>
        <p:spPr>
          <a:xfrm>
            <a:off x="4763330" y="2781300"/>
            <a:ext cx="3347207" cy="3017351"/>
          </a:xfrm>
          <a:prstGeom prst="ellipse">
            <a:avLst/>
          </a:prstGeom>
          <a:noFill/>
          <a:ln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15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Recommendation</a:t>
            </a:r>
          </a:p>
          <a:p>
            <a:pPr lvl="1"/>
            <a:r>
              <a:rPr lang="en-US" altLang="ko-KR" dirty="0" smtClean="0"/>
              <a:t>It is recommended to parallel </a:t>
            </a:r>
            <a:r>
              <a:rPr lang="en-US" altLang="ko-KR" dirty="0" err="1" smtClean="0"/>
              <a:t>deblocking</a:t>
            </a:r>
            <a:r>
              <a:rPr lang="en-US" altLang="ko-KR" dirty="0" smtClean="0"/>
              <a:t> filter which is only applied to block boundaries</a:t>
            </a:r>
          </a:p>
          <a:p>
            <a:pPr lvl="2"/>
            <a:r>
              <a:rPr lang="en-US" altLang="ko-KR" dirty="0" smtClean="0"/>
              <a:t>Block width is a greater than 4 samples for vertical boundaries</a:t>
            </a:r>
          </a:p>
          <a:p>
            <a:pPr lvl="2"/>
            <a:r>
              <a:rPr lang="en-US" altLang="ko-KR" dirty="0" smtClean="0"/>
              <a:t>Block height </a:t>
            </a:r>
            <a:r>
              <a:rPr lang="en-US" altLang="ko-KR" dirty="0"/>
              <a:t>is a greater than 4 samples for </a:t>
            </a:r>
            <a:r>
              <a:rPr lang="en-US" altLang="ko-KR" dirty="0" smtClean="0"/>
              <a:t>horizontal boundaries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837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718641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Parallel </a:t>
            </a:r>
            <a:r>
              <a:rPr lang="en-US" altLang="ko-KR" dirty="0" err="1" smtClean="0"/>
              <a:t>deblocking</a:t>
            </a:r>
            <a:r>
              <a:rPr lang="en-US" altLang="ko-KR" dirty="0" smtClean="0"/>
              <a:t> filter for QTBT</a:t>
            </a:r>
          </a:p>
          <a:p>
            <a:r>
              <a:rPr lang="en-US" altLang="ko-KR" dirty="0" smtClean="0"/>
              <a:t>Disable </a:t>
            </a:r>
            <a:r>
              <a:rPr lang="en-US" altLang="ko-KR" dirty="0" err="1" smtClean="0"/>
              <a:t>deblock</a:t>
            </a:r>
            <a:r>
              <a:rPr lang="en-US" altLang="ko-KR" dirty="0" smtClean="0"/>
              <a:t> filtering on block boundaries</a:t>
            </a:r>
          </a:p>
          <a:p>
            <a:pPr lvl="1"/>
            <a:r>
              <a:rPr lang="en-US" altLang="ko-KR" dirty="0" smtClean="0"/>
              <a:t>Block width &lt; 8 (for vertical boundaries)</a:t>
            </a:r>
          </a:p>
          <a:p>
            <a:pPr lvl="1"/>
            <a:r>
              <a:rPr lang="en-US" altLang="ko-KR" dirty="0" smtClean="0"/>
              <a:t>Block height &lt; 8 (for horizontal boundaries)</a:t>
            </a:r>
          </a:p>
          <a:p>
            <a:r>
              <a:rPr lang="en-US" altLang="ko-KR" dirty="0" smtClean="0"/>
              <a:t>Experimental results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Crosscheck</a:t>
            </a:r>
          </a:p>
          <a:p>
            <a:pPr lvl="1"/>
            <a:r>
              <a:rPr lang="en-US" altLang="ko-KR" dirty="0" smtClean="0"/>
              <a:t>JVET-D0080 (</a:t>
            </a:r>
            <a:r>
              <a:rPr lang="en-US" altLang="ko-KR" dirty="0" err="1" smtClean="0"/>
              <a:t>MediaTek</a:t>
            </a:r>
            <a:r>
              <a:rPr lang="en-US" altLang="ko-KR" dirty="0" smtClean="0"/>
              <a:t>)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400746"/>
              </p:ext>
            </p:extLst>
          </p:nvPr>
        </p:nvGraphicFramePr>
        <p:xfrm>
          <a:off x="798374" y="2577838"/>
          <a:ext cx="5585539" cy="231014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397611"/>
                <a:gridCol w="1046982"/>
                <a:gridCol w="1046982"/>
                <a:gridCol w="1046982"/>
                <a:gridCol w="1046982"/>
              </a:tblGrid>
              <a:tr h="283642">
                <a:tc>
                  <a:txBody>
                    <a:bodyPr/>
                    <a:lstStyle/>
                    <a:p>
                      <a:endParaRPr lang="ko-KR" sz="10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AI10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RA10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LDB10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LDP10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251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A1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251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A2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251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B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-0.2%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</a:tr>
              <a:tr h="2251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C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</a:tr>
              <a:tr h="2251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D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/>
                </a:tc>
              </a:tr>
              <a:tr h="2251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E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　</a:t>
                      </a:r>
                    </a:p>
                  </a:txBody>
                  <a:tcPr marL="62865" marR="62865" marT="0" marB="0"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0.2%</a:t>
                      </a:r>
                      <a:endParaRPr lang="ko-KR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51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Overall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-0.1%</a:t>
                      </a:r>
                      <a:endParaRPr lang="ko-KR" sz="1100" b="1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0.0%</a:t>
                      </a:r>
                      <a:endParaRPr lang="ko-KR" sz="1100" b="1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100" b="1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0.1%</a:t>
                      </a:r>
                      <a:endParaRPr lang="ko-KR" sz="1100" b="1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51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dirty="0" err="1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Enc</a:t>
                      </a:r>
                      <a:r>
                        <a:rPr lang="en-US" altLang="ko-KR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[T]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100" b="1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1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1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102%</a:t>
                      </a:r>
                      <a:endParaRPr lang="ko-KR" sz="11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</a:tr>
              <a:tr h="22516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Dec[T]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100%</a:t>
                      </a:r>
                      <a:endParaRPr lang="ko-KR" sz="1100" b="1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101%</a:t>
                      </a:r>
                      <a:endParaRPr lang="ko-KR" sz="11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104%</a:t>
                      </a:r>
                      <a:endParaRPr lang="ko-KR" sz="1100" b="1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kern="12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99%</a:t>
                      </a:r>
                      <a:endParaRPr lang="ko-KR" sz="1100" b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686261"/>
          </a:xfrm>
        </p:spPr>
        <p:txBody>
          <a:bodyPr>
            <a:normAutofit/>
          </a:bodyPr>
          <a:lstStyle/>
          <a:p>
            <a:r>
              <a:rPr lang="en-US" altLang="ko-KR" dirty="0"/>
              <a:t>In HEVC</a:t>
            </a:r>
          </a:p>
          <a:p>
            <a:pPr lvl="1"/>
            <a:r>
              <a:rPr lang="en-US" altLang="ko-KR" dirty="0"/>
              <a:t>Parallel processing for </a:t>
            </a:r>
            <a:r>
              <a:rPr lang="en-US" altLang="ko-KR" dirty="0" err="1"/>
              <a:t>deblocking</a:t>
            </a:r>
            <a:r>
              <a:rPr lang="en-US" altLang="ko-KR" dirty="0"/>
              <a:t> filter </a:t>
            </a:r>
            <a:r>
              <a:rPr lang="en-US" altLang="ko-KR" dirty="0" smtClean="0"/>
              <a:t>is already used</a:t>
            </a:r>
          </a:p>
          <a:p>
            <a:pPr lvl="2"/>
            <a:r>
              <a:rPr lang="en-US" altLang="ko-KR" dirty="0" err="1" smtClean="0"/>
              <a:t>Deblocking</a:t>
            </a:r>
            <a:r>
              <a:rPr lang="en-US" altLang="ko-KR" dirty="0" smtClean="0"/>
              <a:t> </a:t>
            </a:r>
            <a:r>
              <a:rPr lang="en-US" altLang="ko-KR" dirty="0"/>
              <a:t>filter </a:t>
            </a:r>
            <a:r>
              <a:rPr lang="en-US" altLang="ko-KR" dirty="0" smtClean="0"/>
              <a:t>is </a:t>
            </a:r>
            <a:r>
              <a:rPr lang="en-US" altLang="ko-KR" dirty="0"/>
              <a:t>not applied to 4x4 TU and PU </a:t>
            </a:r>
            <a:r>
              <a:rPr lang="en-US" altLang="ko-KR" dirty="0" smtClean="0"/>
              <a:t>boundaries</a:t>
            </a:r>
          </a:p>
          <a:p>
            <a:pPr lvl="2"/>
            <a:endParaRPr lang="en-US" altLang="ko-KR" dirty="0" smtClean="0"/>
          </a:p>
          <a:p>
            <a:r>
              <a:rPr lang="en-US" altLang="ko-KR" dirty="0" smtClean="0"/>
              <a:t> In current JEM</a:t>
            </a:r>
          </a:p>
          <a:p>
            <a:pPr lvl="1"/>
            <a:r>
              <a:rPr lang="en-US" altLang="ko-KR" dirty="0" err="1" smtClean="0"/>
              <a:t>Deblocking</a:t>
            </a:r>
            <a:r>
              <a:rPr lang="en-US" altLang="ko-KR" dirty="0" smtClean="0"/>
              <a:t> filter is applied to all CU block boundaries</a:t>
            </a:r>
          </a:p>
          <a:p>
            <a:pPr lvl="1"/>
            <a:r>
              <a:rPr lang="en-US" altLang="ko-KR" dirty="0" smtClean="0"/>
              <a:t>Effect of filtering on Nx4, 4xN block </a:t>
            </a:r>
            <a:r>
              <a:rPr lang="en-US" altLang="ko-KR" dirty="0" smtClean="0"/>
              <a:t>boundaries</a:t>
            </a:r>
          </a:p>
          <a:p>
            <a:pPr lvl="2"/>
            <a:r>
              <a:rPr lang="en-US" altLang="ko-KR" dirty="0"/>
              <a:t>Filtered pixels </a:t>
            </a:r>
            <a:r>
              <a:rPr lang="en-US" altLang="ko-KR" dirty="0" smtClean="0"/>
              <a:t>can </a:t>
            </a:r>
            <a:r>
              <a:rPr lang="en-US" altLang="ko-KR" dirty="0"/>
              <a:t>affect filtering decision of consecutive block boundary</a:t>
            </a:r>
            <a:endParaRPr lang="en-US" altLang="ko-KR" dirty="0" smtClean="0"/>
          </a:p>
          <a:p>
            <a:pPr lvl="2"/>
            <a:r>
              <a:rPr lang="en-US" altLang="ko-KR" dirty="0"/>
              <a:t>A</a:t>
            </a:r>
            <a:r>
              <a:rPr lang="en-US" altLang="ko-KR" dirty="0" smtClean="0"/>
              <a:t>djacent </a:t>
            </a:r>
            <a:r>
              <a:rPr lang="en-US" altLang="ko-KR" dirty="0"/>
              <a:t>boundaries cannot be processed in parallel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76" y="3577041"/>
            <a:ext cx="8998488" cy="274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52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Proposed method</a:t>
            </a:r>
          </a:p>
          <a:p>
            <a:pPr lvl="1"/>
            <a:r>
              <a:rPr lang="en-US" altLang="ko-KR" dirty="0"/>
              <a:t>Disable </a:t>
            </a:r>
            <a:r>
              <a:rPr lang="en-US" altLang="ko-KR" dirty="0" err="1"/>
              <a:t>deblock</a:t>
            </a:r>
            <a:r>
              <a:rPr lang="en-US" altLang="ko-KR" dirty="0"/>
              <a:t> filtering on block boundaries </a:t>
            </a:r>
          </a:p>
          <a:p>
            <a:pPr lvl="2"/>
            <a:r>
              <a:rPr lang="en-US" altLang="ko-KR" dirty="0"/>
              <a:t>Block width &lt; 8 (for vertical boundaries)</a:t>
            </a:r>
          </a:p>
          <a:p>
            <a:pPr lvl="2"/>
            <a:r>
              <a:rPr lang="en-US" altLang="ko-KR" dirty="0"/>
              <a:t>Block height &lt; 8 (for horizontal boundaries)</a:t>
            </a:r>
          </a:p>
          <a:p>
            <a:endParaRPr lang="en-US" altLang="ko-KR" dirty="0" smtClean="0"/>
          </a:p>
          <a:p>
            <a:r>
              <a:rPr lang="en-US" altLang="ko-KR" dirty="0" smtClean="0"/>
              <a:t>Example </a:t>
            </a:r>
            <a:r>
              <a:rPr lang="en-US" altLang="ko-KR" dirty="0" smtClean="0"/>
              <a:t>of proposed parallel filtering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744" y="2681801"/>
            <a:ext cx="6981762" cy="3824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54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77183979"/>
              </p:ext>
            </p:extLst>
          </p:nvPr>
        </p:nvGraphicFramePr>
        <p:xfrm>
          <a:off x="453006" y="1870748"/>
          <a:ext cx="9093666" cy="292776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910326"/>
                <a:gridCol w="681945"/>
                <a:gridCol w="681945"/>
                <a:gridCol w="681945"/>
                <a:gridCol w="681945"/>
                <a:gridCol w="681945"/>
                <a:gridCol w="681945"/>
                <a:gridCol w="681945"/>
                <a:gridCol w="681945"/>
                <a:gridCol w="681945"/>
                <a:gridCol w="681945"/>
                <a:gridCol w="681945"/>
                <a:gridCol w="681945"/>
              </a:tblGrid>
              <a:tr h="266160">
                <a:tc>
                  <a:txBody>
                    <a:bodyPr/>
                    <a:lstStyle/>
                    <a:p>
                      <a:endParaRPr lang="ko-KR" sz="10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Al</a:t>
                      </a:r>
                      <a:r>
                        <a:rPr lang="en-US" altLang="ko-KR" sz="1100" b="1" baseline="0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l Intra main10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Random Access </a:t>
                      </a: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Main10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Low-delay </a:t>
                      </a: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B mian10</a:t>
                      </a:r>
                      <a:endParaRPr lang="ko-KR" sz="1100" b="1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Low-delay </a:t>
                      </a: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P main10</a:t>
                      </a:r>
                      <a:endParaRPr lang="ko-KR" sz="1100" b="1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6160">
                <a:tc>
                  <a:txBody>
                    <a:bodyPr/>
                    <a:lstStyle/>
                    <a:p>
                      <a:endParaRPr lang="ko-KR" sz="10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Y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U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V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Y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U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V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Y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U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V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Y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U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V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6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A1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66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A2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  <a:tr h="266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B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266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C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266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D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266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Class E</a:t>
                      </a:r>
                      <a:endParaRPr lang="ko-KR" sz="1100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1.4%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/>
                </a:tc>
              </a:tr>
              <a:tr h="266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Overall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0.3%</a:t>
                      </a:r>
                      <a:endParaRPr lang="ko-KR" sz="1100" b="1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noFill/>
                  </a:tcPr>
                </a:tc>
              </a:tr>
              <a:tr h="266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 err="1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Enc</a:t>
                      </a: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 [%]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100%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100%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101%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102%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6616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Dec [%]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altLang="ko-KR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100%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101%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104%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100" b="1" dirty="0" smtClean="0">
                          <a:effectLst/>
                          <a:latin typeface="Arial" panose="020B0604020202020204" pitchFamily="34" charset="0"/>
                          <a:ea typeface="돋움" panose="020B0600000101010101" pitchFamily="50" charset="-127"/>
                          <a:cs typeface="Arial" panose="020B0604020202020204" pitchFamily="34" charset="0"/>
                        </a:rPr>
                        <a:t>99%</a:t>
                      </a:r>
                      <a:endParaRPr lang="ko-KR" sz="1100" b="1" dirty="0">
                        <a:effectLst/>
                        <a:latin typeface="Arial" panose="020B0604020202020204" pitchFamily="34" charset="0"/>
                        <a:ea typeface="돋움" panose="020B0600000101010101" pitchFamily="50" charset="-127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610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E</a:t>
            </a:r>
            <a:r>
              <a:rPr lang="en-US" altLang="ko-KR" dirty="0" smtClean="0"/>
              <a:t>ncoded QTBT structure by JEM3.1 (ClassA1, Campfire, QP22)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8" name="타원 7"/>
          <p:cNvSpPr/>
          <p:nvPr/>
        </p:nvSpPr>
        <p:spPr>
          <a:xfrm>
            <a:off x="3125031" y="1517943"/>
            <a:ext cx="3347207" cy="1796758"/>
          </a:xfrm>
          <a:prstGeom prst="ellipse">
            <a:avLst/>
          </a:prstGeom>
          <a:noFill/>
          <a:ln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/>
        </p:nvSpPr>
        <p:spPr>
          <a:xfrm>
            <a:off x="6795331" y="2416322"/>
            <a:ext cx="1739069" cy="1796758"/>
          </a:xfrm>
          <a:prstGeom prst="ellipse">
            <a:avLst/>
          </a:prstGeom>
          <a:noFill/>
          <a:ln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" name="그림 9" descr="화면 캡처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126677"/>
            <a:ext cx="9906000" cy="5153410"/>
          </a:xfrm>
          <a:prstGeom prst="rect">
            <a:avLst/>
          </a:prstGeom>
        </p:spPr>
      </p:pic>
      <p:sp>
        <p:nvSpPr>
          <p:cNvPr id="11" name="타원 10"/>
          <p:cNvSpPr/>
          <p:nvPr/>
        </p:nvSpPr>
        <p:spPr>
          <a:xfrm>
            <a:off x="3167388" y="1195729"/>
            <a:ext cx="6573512" cy="3017351"/>
          </a:xfrm>
          <a:prstGeom prst="ellipse">
            <a:avLst/>
          </a:prstGeom>
          <a:noFill/>
          <a:ln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899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Reconstructed picture by JEM3.1 (ClassA1, Campfire, QP22)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pic>
        <p:nvPicPr>
          <p:cNvPr id="7" name="그림 6" descr="화면 캡처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099"/>
          <a:stretch/>
        </p:blipFill>
        <p:spPr>
          <a:xfrm>
            <a:off x="0" y="1133441"/>
            <a:ext cx="9906000" cy="5127659"/>
          </a:xfrm>
          <a:prstGeom prst="rect">
            <a:avLst/>
          </a:prstGeom>
        </p:spPr>
      </p:pic>
      <p:sp>
        <p:nvSpPr>
          <p:cNvPr id="8" name="타원 7"/>
          <p:cNvSpPr/>
          <p:nvPr/>
        </p:nvSpPr>
        <p:spPr>
          <a:xfrm>
            <a:off x="3167388" y="1195729"/>
            <a:ext cx="6573512" cy="3017351"/>
          </a:xfrm>
          <a:prstGeom prst="ellipse">
            <a:avLst/>
          </a:prstGeom>
          <a:noFill/>
          <a:ln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884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6" y="623094"/>
            <a:ext cx="9344528" cy="5545138"/>
          </a:xfrm>
        </p:spPr>
        <p:txBody>
          <a:bodyPr/>
          <a:lstStyle/>
          <a:p>
            <a:r>
              <a:rPr lang="en-US" altLang="ko-KR" dirty="0" smtClean="0"/>
              <a:t>Reconstructed picture by proposed method </a:t>
            </a:r>
            <a:r>
              <a:rPr lang="en-US" altLang="ko-KR" dirty="0"/>
              <a:t>(</a:t>
            </a:r>
            <a:r>
              <a:rPr lang="en-US" altLang="ko-KR" dirty="0" smtClean="0"/>
              <a:t>ClassA1, Campfire, QP22)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pic>
        <p:nvPicPr>
          <p:cNvPr id="6" name="그림 5" descr="화면 캡처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30728"/>
            <a:ext cx="9906000" cy="5153621"/>
          </a:xfrm>
          <a:prstGeom prst="rect">
            <a:avLst/>
          </a:prstGeom>
        </p:spPr>
      </p:pic>
      <p:sp>
        <p:nvSpPr>
          <p:cNvPr id="9" name="타원 8"/>
          <p:cNvSpPr/>
          <p:nvPr/>
        </p:nvSpPr>
        <p:spPr>
          <a:xfrm>
            <a:off x="3167388" y="1195729"/>
            <a:ext cx="6573512" cy="3017351"/>
          </a:xfrm>
          <a:prstGeom prst="ellipse">
            <a:avLst/>
          </a:prstGeom>
          <a:noFill/>
          <a:ln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957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pic>
        <p:nvPicPr>
          <p:cNvPr id="7" name="내용 개체 틀 6" descr="화면 캡처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47" y="1128008"/>
            <a:ext cx="8649907" cy="5048955"/>
          </a:xfrm>
        </p:spPr>
      </p:pic>
      <p:sp>
        <p:nvSpPr>
          <p:cNvPr id="9" name="내용 개체 틀 2"/>
          <p:cNvSpPr txBox="1">
            <a:spLocks/>
          </p:cNvSpPr>
          <p:nvPr/>
        </p:nvSpPr>
        <p:spPr>
          <a:xfrm>
            <a:off x="280737" y="631825"/>
            <a:ext cx="9344528" cy="554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 smtClean="0"/>
              <a:t>Encoded QTBT structure by JEM3.1 (ClassA1, </a:t>
            </a:r>
            <a:r>
              <a:rPr lang="en-US" altLang="ko-KR" dirty="0" err="1" smtClean="0"/>
              <a:t>ToddlerFountain</a:t>
            </a:r>
            <a:r>
              <a:rPr lang="en-US" altLang="ko-KR" dirty="0" smtClean="0"/>
              <a:t>, QP22)</a:t>
            </a:r>
            <a:endParaRPr lang="ko-KR" altLang="en-US"/>
          </a:p>
        </p:txBody>
      </p:sp>
      <p:sp>
        <p:nvSpPr>
          <p:cNvPr id="10" name="타원 9"/>
          <p:cNvSpPr/>
          <p:nvPr/>
        </p:nvSpPr>
        <p:spPr>
          <a:xfrm>
            <a:off x="4763330" y="2781300"/>
            <a:ext cx="3347207" cy="3017351"/>
          </a:xfrm>
          <a:prstGeom prst="ellipse">
            <a:avLst/>
          </a:prstGeom>
          <a:noFill/>
          <a:ln>
            <a:solidFill>
              <a:srgbClr val="FFFF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680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2982</TotalTime>
  <Words>604</Words>
  <Application>Microsoft Office PowerPoint</Application>
  <PresentationFormat>A4 용지(210x297mm)</PresentationFormat>
  <Paragraphs>244</Paragraphs>
  <Slides>12</Slides>
  <Notes>12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9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Parallel deblocking filter for QTBT (JVET-D0044)</vt:lpstr>
      <vt:lpstr>Summary</vt:lpstr>
      <vt:lpstr>Introduction</vt:lpstr>
      <vt:lpstr>Proposed method</vt:lpstr>
      <vt:lpstr>Experimental results</vt:lpstr>
      <vt:lpstr>Experimental results</vt:lpstr>
      <vt:lpstr>Experimental results</vt:lpstr>
      <vt:lpstr>Experimental results</vt:lpstr>
      <vt:lpstr>Experimental results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장형문/주임연구원〉차세대표준(연)ABM팀(hyeongmoon.jang@lge.com)</cp:lastModifiedBy>
  <cp:revision>127</cp:revision>
  <dcterms:created xsi:type="dcterms:W3CDTF">2016-10-06T06:23:02Z</dcterms:created>
  <dcterms:modified xsi:type="dcterms:W3CDTF">2016-10-16T08:34:10Z</dcterms:modified>
</cp:coreProperties>
</file>