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731" r:id="rId2"/>
    <p:sldId id="763" r:id="rId3"/>
    <p:sldId id="794" r:id="rId4"/>
    <p:sldId id="793" r:id="rId5"/>
    <p:sldId id="788" r:id="rId6"/>
    <p:sldId id="787" r:id="rId7"/>
    <p:sldId id="778" r:id="rId8"/>
    <p:sldId id="789" r:id="rId9"/>
    <p:sldId id="790" r:id="rId10"/>
    <p:sldId id="791" r:id="rId11"/>
    <p:sldId id="792" r:id="rId12"/>
    <p:sldId id="782" r:id="rId13"/>
    <p:sldId id="783" r:id="rId14"/>
    <p:sldId id="784" r:id="rId15"/>
    <p:sldId id="779" r:id="rId16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CC"/>
    <a:srgbClr val="CCECFF"/>
    <a:srgbClr val="CCFFFF"/>
    <a:srgbClr val="CCFFCC"/>
    <a:srgbClr val="FFCCFF"/>
    <a:srgbClr val="66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9" autoAdjust="0"/>
    <p:restoredTop sz="76975" autoAdjust="0"/>
  </p:normalViewPr>
  <p:slideViewPr>
    <p:cSldViewPr>
      <p:cViewPr varScale="1">
        <p:scale>
          <a:sx n="113" d="100"/>
          <a:sy n="113" d="100"/>
        </p:scale>
        <p:origin x="96" y="91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908" y="-72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963A7D5-91CD-4243-B490-BD9DCC669F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075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CAAD19B5-DAD0-4B14-A98A-EC22E0CD79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543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CCDE87A-4A3C-42F9-B816-36B7449FB1BA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264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CCDE87A-4A3C-42F9-B816-36B7449FB1BA}" type="slidenum">
              <a:rPr lang="en-US" smtClean="0">
                <a:cs typeface="Arial" charset="0"/>
              </a:rPr>
              <a:pPr/>
              <a:t>15</a:t>
            </a:fld>
            <a:endParaRPr 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099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0375" y="0"/>
            <a:ext cx="2233613" cy="46053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0"/>
            <a:ext cx="6553200" cy="46053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4000500" cy="3833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771525"/>
            <a:ext cx="4000500" cy="3833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3" descr="SLATITLEPAGE.jpg copy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819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819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8198" name="Picture 10" descr="SLA Logo Horizontal 110728 copy.png"/>
          <p:cNvPicPr>
            <a:picLocks noChangeAspect="1"/>
          </p:cNvPicPr>
          <p:nvPr/>
        </p:nvPicPr>
        <p:blipFill>
          <a:blip r:embed="rId15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3FDD789-E8EB-4518-B578-DC39178D8F9D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81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5pPr>
      <a:lvl6pPr marL="4572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6pPr>
      <a:lvl7pPr marL="9144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7pPr>
      <a:lvl8pPr marL="13716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8pPr>
      <a:lvl9pPr marL="18288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914400" y="742950"/>
            <a:ext cx="7467600" cy="1103313"/>
          </a:xfrm>
        </p:spPr>
        <p:txBody>
          <a:bodyPr/>
          <a:lstStyle/>
          <a:p>
            <a:pPr marL="325438" indent="-325438">
              <a:spcBef>
                <a:spcPct val="20000"/>
              </a:spcBef>
            </a:pPr>
            <a:r>
              <a:rPr lang="en-CA" sz="4000" dirty="0" smtClean="0">
                <a:cs typeface="Arial" charset="0"/>
              </a:rPr>
              <a:t/>
            </a:r>
            <a:br>
              <a:rPr lang="en-CA" sz="4000" dirty="0" smtClean="0">
                <a:cs typeface="Arial" charset="0"/>
              </a:rPr>
            </a:br>
            <a:r>
              <a:rPr lang="en-CA" sz="4000" dirty="0" smtClean="0">
                <a:cs typeface="Arial" charset="0"/>
              </a:rPr>
              <a:t>EE2.4: </a:t>
            </a:r>
            <a:r>
              <a:rPr lang="en-CA" sz="4000" dirty="0" err="1" smtClean="0">
                <a:cs typeface="Arial" charset="0"/>
              </a:rPr>
              <a:t>Dequantization</a:t>
            </a:r>
            <a:r>
              <a:rPr lang="en-CA" sz="4000" dirty="0" smtClean="0">
                <a:cs typeface="Arial" charset="0"/>
              </a:rPr>
              <a:t> and scaling for next generation containers</a:t>
            </a:r>
            <a:endParaRPr altLang="ko-KR" sz="4000" dirty="0" smtClean="0">
              <a:ea typeface="굴림" pitchFamily="34" charset="-127"/>
            </a:endParaRPr>
          </a:p>
        </p:txBody>
      </p:sp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057400" y="3562350"/>
            <a:ext cx="53340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Jie Zhao, Andrew Segall</a:t>
            </a:r>
            <a:r>
              <a:rPr lang="en-US" dirty="0"/>
              <a:t> </a:t>
            </a:r>
            <a:r>
              <a:rPr lang="en-US" dirty="0" smtClean="0"/>
              <a:t>and Seung-Hwan Kim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Q3</a:t>
            </a:r>
            <a:r>
              <a:rPr lang="en-US" sz="2400" dirty="0"/>
              <a:t>. </a:t>
            </a:r>
            <a:r>
              <a:rPr lang="en-US" sz="2400" dirty="0" smtClean="0"/>
              <a:t>Performance </a:t>
            </a:r>
            <a:r>
              <a:rPr lang="en-US" sz="2400" dirty="0"/>
              <a:t>for SDR content in an ST-2084 container </a:t>
            </a:r>
            <a:r>
              <a:rPr lang="en-US" sz="2400" dirty="0" smtClean="0"/>
              <a:t>(Cont.)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4"/>
            <a:ext cx="4838700" cy="3781425"/>
          </a:xfrm>
        </p:spPr>
        <p:txBody>
          <a:bodyPr/>
          <a:lstStyle/>
          <a:p>
            <a:r>
              <a:rPr lang="en-US" sz="2000" dirty="0" smtClean="0"/>
              <a:t>For </a:t>
            </a:r>
            <a:r>
              <a:rPr lang="en-US" sz="2000" dirty="0" err="1" smtClean="0"/>
              <a:t>sqrt</a:t>
            </a:r>
            <a:r>
              <a:rPr lang="en-US" sz="2000" dirty="0" smtClean="0"/>
              <a:t> of MSE ratio Y, use fitted curve and obtain weight LUT </a:t>
            </a:r>
          </a:p>
          <a:p>
            <a:pPr lvl="1"/>
            <a:r>
              <a:rPr lang="en-US" sz="1600" dirty="0"/>
              <a:t>y = p1*x^2 + p2*x + p3 </a:t>
            </a:r>
          </a:p>
          <a:p>
            <a:pPr lvl="1"/>
            <a:r>
              <a:rPr lang="en-US" sz="1600" dirty="0"/>
              <a:t>where p1 = 9.5743e-006, p2 = 0.00061068, and p3 = 0.90209</a:t>
            </a:r>
            <a:endParaRPr lang="en-US" sz="1600" dirty="0" smtClean="0"/>
          </a:p>
          <a:p>
            <a:r>
              <a:rPr lang="en-US" sz="2000" dirty="0" smtClean="0"/>
              <a:t>Incorporate Weighted SSE in encoder RD cost calculation</a:t>
            </a:r>
          </a:p>
          <a:p>
            <a:pPr lvl="1"/>
            <a:r>
              <a:rPr lang="en-US" sz="1600" i="1" dirty="0"/>
              <a:t>weight = LUT</a:t>
            </a:r>
            <a:r>
              <a:rPr lang="en-US" sz="1600" i="1" baseline="-25000" dirty="0"/>
              <a:t>W</a:t>
            </a:r>
            <a:r>
              <a:rPr lang="en-US" sz="1600" i="1" dirty="0"/>
              <a:t>[org[</a:t>
            </a:r>
            <a:r>
              <a:rPr lang="en-US" sz="1600" i="1" dirty="0" err="1"/>
              <a:t>i</a:t>
            </a:r>
            <a:r>
              <a:rPr lang="en-US" sz="1600" i="1" dirty="0"/>
              <a:t>]];</a:t>
            </a:r>
            <a:endParaRPr lang="en-US" sz="1600" dirty="0"/>
          </a:p>
          <a:p>
            <a:pPr lvl="1"/>
            <a:r>
              <a:rPr lang="en-US" sz="1600" i="1" dirty="0"/>
              <a:t>Diff = org[</a:t>
            </a:r>
            <a:r>
              <a:rPr lang="en-US" sz="1600" i="1" dirty="0" err="1"/>
              <a:t>i</a:t>
            </a:r>
            <a:r>
              <a:rPr lang="en-US" sz="1600" i="1" dirty="0"/>
              <a:t>]-rec[</a:t>
            </a:r>
            <a:r>
              <a:rPr lang="en-US" sz="1600" i="1" dirty="0" err="1"/>
              <a:t>i</a:t>
            </a:r>
            <a:r>
              <a:rPr lang="en-US" sz="1600" i="1" dirty="0"/>
              <a:t>];</a:t>
            </a:r>
            <a:endParaRPr lang="en-US" sz="1600" dirty="0"/>
          </a:p>
          <a:p>
            <a:pPr lvl="1"/>
            <a:r>
              <a:rPr lang="en-US" sz="1600" i="1" dirty="0" err="1"/>
              <a:t>weightedSSE</a:t>
            </a:r>
            <a:r>
              <a:rPr lang="en-US" sz="1600" i="1" dirty="0"/>
              <a:t> = weight* (Diff^2</a:t>
            </a:r>
            <a:r>
              <a:rPr lang="en-US" sz="1600" i="1" dirty="0" smtClean="0"/>
              <a:t>);</a:t>
            </a:r>
          </a:p>
          <a:p>
            <a:r>
              <a:rPr lang="en-US" sz="2000" dirty="0" smtClean="0"/>
              <a:t>Calculate the weighted PSNR of the output.</a:t>
            </a:r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123950"/>
            <a:ext cx="2401887" cy="257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34000" y="3943350"/>
            <a:ext cx="3352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400" dirty="0" smtClean="0"/>
              <a:t>Fig. </a:t>
            </a:r>
            <a:r>
              <a:rPr lang="en-US" sz="1400" dirty="0"/>
              <a:t>3. Fitted curve for </a:t>
            </a:r>
            <a:r>
              <a:rPr lang="en-US" sz="1400" dirty="0" err="1"/>
              <a:t>sqrt</a:t>
            </a:r>
            <a:r>
              <a:rPr lang="en-US" sz="1400" dirty="0"/>
              <a:t>(MSE ratio Y)</a:t>
            </a:r>
          </a:p>
        </p:txBody>
      </p:sp>
    </p:spTree>
    <p:extLst>
      <p:ext uri="{BB962C8B-B14F-4D97-AF65-F5344CB8AC3E}">
        <p14:creationId xmlns:p14="http://schemas.microsoft.com/office/powerpoint/2010/main" val="511237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Q3</a:t>
            </a:r>
            <a:r>
              <a:rPr lang="en-US" sz="2400" dirty="0"/>
              <a:t>. </a:t>
            </a:r>
            <a:r>
              <a:rPr lang="en-US" sz="2400" dirty="0" smtClean="0"/>
              <a:t>Performance </a:t>
            </a:r>
            <a:r>
              <a:rPr lang="en-US" sz="2400" dirty="0"/>
              <a:t>for SDR content in an ST-2084 container </a:t>
            </a:r>
            <a:r>
              <a:rPr lang="en-US" sz="2400" dirty="0" smtClean="0"/>
              <a:t>(Cont.)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8039100" cy="1419226"/>
          </a:xfrm>
        </p:spPr>
        <p:txBody>
          <a:bodyPr/>
          <a:lstStyle/>
          <a:p>
            <a:r>
              <a:rPr lang="en-US" sz="1800" dirty="0" smtClean="0"/>
              <a:t>To confirm the weighted PSNR calculation, we computed PSNR measured in BT.1886 (i.e. A vs. A’), and PSNR in ST-2084 (i.e. B vs. A”) and their differences. </a:t>
            </a:r>
          </a:p>
          <a:p>
            <a:r>
              <a:rPr lang="en-US" sz="1800" dirty="0" smtClean="0"/>
              <a:t>Without weighting PSNR difference in two domains is around 5 to 6 </a:t>
            </a:r>
            <a:r>
              <a:rPr lang="en-US" sz="1800" dirty="0" err="1" smtClean="0"/>
              <a:t>dB.</a:t>
            </a:r>
            <a:r>
              <a:rPr lang="en-US" sz="1800" dirty="0" smtClean="0"/>
              <a:t> </a:t>
            </a:r>
          </a:p>
          <a:p>
            <a:r>
              <a:rPr lang="en-US" sz="1800" dirty="0"/>
              <a:t>With the weighted PSNR, the PSNR </a:t>
            </a:r>
            <a:r>
              <a:rPr lang="en-US" sz="1800" dirty="0" smtClean="0"/>
              <a:t>difference averages only </a:t>
            </a:r>
            <a:r>
              <a:rPr lang="en-US" sz="1800" dirty="0"/>
              <a:t>0.15dB </a:t>
            </a:r>
          </a:p>
          <a:p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4267200" y="2286655"/>
            <a:ext cx="449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400" dirty="0" smtClean="0"/>
              <a:t>Fig. </a:t>
            </a:r>
            <a:r>
              <a:rPr lang="en-US" sz="1400" dirty="0"/>
              <a:t>3. PSNR differences in ST-2084 vs. </a:t>
            </a:r>
            <a:r>
              <a:rPr lang="en-US" sz="1400" dirty="0" smtClean="0"/>
              <a:t>BT.1886</a:t>
            </a:r>
            <a:endParaRPr lang="en-US" sz="1400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349" y="2647950"/>
            <a:ext cx="5554651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P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66950"/>
            <a:ext cx="3429000" cy="2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7980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4457700" cy="3833813"/>
          </a:xfrm>
        </p:spPr>
        <p:txBody>
          <a:bodyPr/>
          <a:lstStyle/>
          <a:p>
            <a:r>
              <a:rPr lang="en-US" sz="1800" dirty="0" smtClean="0"/>
              <a:t>Coded </a:t>
            </a:r>
            <a:r>
              <a:rPr lang="en-CA" sz="1800" dirty="0"/>
              <a:t>JVET sequences in </a:t>
            </a:r>
            <a:r>
              <a:rPr lang="en-CA" sz="1800" dirty="0" smtClean="0"/>
              <a:t>ST-2084 </a:t>
            </a:r>
            <a:r>
              <a:rPr lang="en-CA" sz="1800" dirty="0"/>
              <a:t>using the EE2.4 software with the following two </a:t>
            </a:r>
            <a:r>
              <a:rPr lang="en-CA" sz="1800" dirty="0" smtClean="0"/>
              <a:t>configurations</a:t>
            </a:r>
            <a:endParaRPr lang="en-US" sz="1800" dirty="0" smtClean="0"/>
          </a:p>
          <a:p>
            <a:pPr marL="490538" lvl="1" indent="0">
              <a:buNone/>
            </a:pPr>
            <a:r>
              <a:rPr lang="en-CA" sz="1600" dirty="0" smtClean="0"/>
              <a:t>1) </a:t>
            </a:r>
            <a:r>
              <a:rPr lang="en-CA" sz="1600" dirty="0" err="1" smtClean="0"/>
              <a:t>Luma</a:t>
            </a:r>
            <a:r>
              <a:rPr lang="en-CA" sz="1600" dirty="0" smtClean="0"/>
              <a:t>-adaptive </a:t>
            </a:r>
            <a:r>
              <a:rPr lang="en-CA" sz="1600" dirty="0"/>
              <a:t>QP approach which explicitly signalling Delta QP at CTU level</a:t>
            </a:r>
            <a:endParaRPr lang="en-US" sz="1600" dirty="0"/>
          </a:p>
          <a:p>
            <a:pPr marL="490538" lvl="1" indent="0">
              <a:buNone/>
            </a:pPr>
            <a:r>
              <a:rPr lang="en-US" sz="1600" dirty="0" smtClean="0"/>
              <a:t>2) Proposed </a:t>
            </a:r>
            <a:r>
              <a:rPr lang="en-CA" sz="1600" dirty="0" err="1" smtClean="0"/>
              <a:t>Luma</a:t>
            </a:r>
            <a:r>
              <a:rPr lang="en-CA" sz="1600" dirty="0" smtClean="0"/>
              <a:t> </a:t>
            </a:r>
            <a:r>
              <a:rPr lang="en-CA" sz="1600" dirty="0"/>
              <a:t>adaptive coefficient scaling</a:t>
            </a:r>
            <a:endParaRPr lang="en-US" sz="1600" dirty="0"/>
          </a:p>
          <a:p>
            <a:r>
              <a:rPr lang="en-US" sz="1800" dirty="0" smtClean="0"/>
              <a:t>Note</a:t>
            </a:r>
          </a:p>
          <a:p>
            <a:pPr lvl="1"/>
            <a:r>
              <a:rPr lang="en-US" sz="1600" dirty="0" smtClean="0"/>
              <a:t>For 1) </a:t>
            </a:r>
            <a:r>
              <a:rPr lang="en-US" sz="1600" dirty="0" smtClean="0"/>
              <a:t>QP </a:t>
            </a:r>
            <a:r>
              <a:rPr lang="en-US" sz="1600" dirty="0" smtClean="0"/>
              <a:t>LUT ranges [0 </a:t>
            </a:r>
            <a:r>
              <a:rPr lang="en-US" sz="1600" dirty="0"/>
              <a:t>to -12] </a:t>
            </a:r>
            <a:r>
              <a:rPr lang="en-US" sz="1600" dirty="0" smtClean="0"/>
              <a:t>as shown in the Fig. 4, </a:t>
            </a:r>
            <a:r>
              <a:rPr lang="en-US" sz="1600" dirty="0" smtClean="0"/>
              <a:t>input </a:t>
            </a:r>
            <a:r>
              <a:rPr lang="en-US" sz="1600" dirty="0"/>
              <a:t>slice QP 22, 27, 32, 37</a:t>
            </a:r>
            <a:endParaRPr lang="en-US" sz="1600" dirty="0" smtClean="0"/>
          </a:p>
          <a:p>
            <a:pPr lvl="1"/>
            <a:r>
              <a:rPr lang="en-US" sz="1600" dirty="0" smtClean="0"/>
              <a:t>For 2) </a:t>
            </a:r>
            <a:r>
              <a:rPr lang="en-US" sz="1600" dirty="0" smtClean="0"/>
              <a:t>We </a:t>
            </a:r>
            <a:r>
              <a:rPr lang="en-US" sz="1600" dirty="0"/>
              <a:t>added 6 to </a:t>
            </a:r>
            <a:r>
              <a:rPr lang="en-US" sz="1600" dirty="0" smtClean="0"/>
              <a:t>LUT </a:t>
            </a:r>
            <a:r>
              <a:rPr lang="en-US" sz="1600" dirty="0" smtClean="0"/>
              <a:t>QP, </a:t>
            </a:r>
            <a:r>
              <a:rPr lang="en-US" sz="1600" dirty="0" smtClean="0"/>
              <a:t>and reduced  </a:t>
            </a:r>
            <a:r>
              <a:rPr lang="en-US" sz="1600" dirty="0"/>
              <a:t>slice QP </a:t>
            </a:r>
            <a:r>
              <a:rPr lang="en-US" sz="1600" dirty="0" smtClean="0"/>
              <a:t>by 6 in </a:t>
            </a:r>
            <a:r>
              <a:rPr lang="en-US" sz="1600" dirty="0"/>
              <a:t>order to adjust the DC quantization in the proposed </a:t>
            </a:r>
            <a:r>
              <a:rPr lang="en-US" sz="1600" dirty="0" smtClean="0"/>
              <a:t>system</a:t>
            </a:r>
            <a:endParaRPr lang="en-US" sz="1400" dirty="0" smtClean="0"/>
          </a:p>
        </p:txBody>
      </p:sp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819150"/>
            <a:ext cx="3048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638800" y="3562350"/>
            <a:ext cx="32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400" i="1" dirty="0" smtClean="0"/>
              <a:t>Fig.4</a:t>
            </a:r>
            <a:r>
              <a:rPr lang="en-US" sz="1400" i="1" dirty="0"/>
              <a:t>. </a:t>
            </a:r>
            <a:r>
              <a:rPr lang="en-US" sz="1400" i="1" dirty="0" err="1"/>
              <a:t>QpOffset</a:t>
            </a:r>
            <a:r>
              <a:rPr lang="en-US" sz="1400" i="1" dirty="0"/>
              <a:t> </a:t>
            </a:r>
            <a:r>
              <a:rPr lang="en-US" sz="1400" i="1" dirty="0" err="1"/>
              <a:t>Luma</a:t>
            </a:r>
            <a:r>
              <a:rPr lang="en-US" sz="1400" i="1" dirty="0"/>
              <a:t> relation for SDR data in ST-2084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9980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200" y="971510"/>
            <a:ext cx="3886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kumimoji="0" lang="en-CA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All Intra Results:</a:t>
            </a:r>
            <a:r>
              <a:rPr kumimoji="0" lang="en-CA" altLang="zh-CN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CA" sz="1200" b="1" dirty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explicit delta QP approach vs. CTC (converted to ST-2084, and using </a:t>
            </a:r>
            <a:r>
              <a:rPr lang="en-CA" sz="1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weighted </a:t>
            </a:r>
            <a:r>
              <a:rPr lang="en-CA" sz="1200" b="1" dirty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PSNR)</a:t>
            </a:r>
            <a:endParaRPr lang="en-US" altLang="zh-CN" sz="12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7649" y="1581150"/>
            <a:ext cx="6108700" cy="275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25" y="1619249"/>
            <a:ext cx="6108700" cy="268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724400" y="971510"/>
            <a:ext cx="4038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kumimoji="0" lang="en-CA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All Intra Results:</a:t>
            </a:r>
            <a:r>
              <a:rPr kumimoji="0" lang="en-CA" altLang="zh-CN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CA" sz="1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Proposed coefficient scaling approach </a:t>
            </a:r>
            <a:r>
              <a:rPr lang="en-CA" sz="1200" b="1" dirty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vs. CTC </a:t>
            </a:r>
            <a:r>
              <a:rPr lang="en-CA" sz="1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(converted to ST-2084</a:t>
            </a:r>
            <a:r>
              <a:rPr lang="en-CA" sz="1200" b="1" dirty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and using </a:t>
            </a:r>
            <a:r>
              <a:rPr lang="en-CA" sz="1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weighted </a:t>
            </a:r>
            <a:r>
              <a:rPr lang="en-CA" sz="1200" b="1" dirty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PSNR)</a:t>
            </a:r>
            <a:endParaRPr lang="en-US" altLang="zh-CN" sz="12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4267198"/>
            <a:ext cx="7839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As shown in the result, the proposed coefficient scaling method has </a:t>
            </a:r>
            <a:r>
              <a:rPr lang="en-CA" sz="1600" dirty="0" smtClean="0"/>
              <a:t>a </a:t>
            </a:r>
            <a:r>
              <a:rPr lang="en-CA" sz="1600" dirty="0"/>
              <a:t>bit-rate savings </a:t>
            </a:r>
            <a:r>
              <a:rPr lang="en-CA" sz="1600" dirty="0" smtClean="0"/>
              <a:t>of ~1.9</a:t>
            </a:r>
            <a:r>
              <a:rPr lang="en-CA" sz="1600" dirty="0"/>
              <a:t>% compared to a delta QP based </a:t>
            </a:r>
            <a:r>
              <a:rPr lang="en-CA" sz="1600" dirty="0" smtClean="0"/>
              <a:t>approach</a:t>
            </a:r>
            <a:r>
              <a:rPr lang="en-US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33598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</a:rPr>
              <a:t>Conclusion</a:t>
            </a:r>
            <a:endParaRPr lang="en-US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09600" y="819150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2400" dirty="0" smtClean="0"/>
              <a:t>Addressed </a:t>
            </a:r>
            <a:r>
              <a:rPr lang="en-CA" sz="2400" dirty="0"/>
              <a:t>questions previously recommended in EE document. </a:t>
            </a:r>
            <a:endParaRPr lang="en-CA" sz="2400" dirty="0" smtClean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2400" dirty="0" smtClean="0"/>
              <a:t>Moreover</a:t>
            </a:r>
            <a:r>
              <a:rPr lang="en-CA" sz="2400" dirty="0"/>
              <a:t>, </a:t>
            </a:r>
            <a:r>
              <a:rPr lang="en-CA" sz="2400" dirty="0" smtClean="0"/>
              <a:t>provide </a:t>
            </a:r>
            <a:r>
              <a:rPr lang="en-CA" sz="2400" dirty="0"/>
              <a:t>more analysis and result for coding SDR data in ST-2084 </a:t>
            </a:r>
            <a:r>
              <a:rPr lang="en-CA" sz="2400" dirty="0" smtClean="0"/>
              <a:t>container.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2400" dirty="0" smtClean="0"/>
              <a:t>Shows </a:t>
            </a:r>
            <a:r>
              <a:rPr lang="en-CA" sz="2400" dirty="0"/>
              <a:t>the method proposed in JVET-B0054 outperforms explicit, delta QP signaling by approximately 1.9% for </a:t>
            </a:r>
            <a:r>
              <a:rPr lang="en-CA" sz="2400" dirty="0" smtClean="0"/>
              <a:t>AI.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2400" dirty="0" smtClean="0"/>
              <a:t>Propose to further </a:t>
            </a:r>
            <a:r>
              <a:rPr lang="en-CA" sz="2400" dirty="0"/>
              <a:t>investigate this technology and continue to include it in </a:t>
            </a:r>
            <a:r>
              <a:rPr lang="en-CA" sz="2400"/>
              <a:t>EE </a:t>
            </a:r>
            <a:r>
              <a:rPr lang="en-CA" sz="2400" smtClean="0"/>
              <a:t>study.</a:t>
            </a:r>
            <a:endParaRPr lang="en-GB" altLang="ja-JP" sz="24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951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914400" y="742950"/>
            <a:ext cx="7467600" cy="1103313"/>
          </a:xfrm>
        </p:spPr>
        <p:txBody>
          <a:bodyPr/>
          <a:lstStyle/>
          <a:p>
            <a:pPr marL="325438" indent="-325438">
              <a:spcBef>
                <a:spcPct val="20000"/>
              </a:spcBef>
            </a:pPr>
            <a:r>
              <a:rPr lang="en-CA" sz="4000" dirty="0" smtClean="0">
                <a:cs typeface="Arial" charset="0"/>
              </a:rPr>
              <a:t/>
            </a:r>
            <a:br>
              <a:rPr lang="en-CA" sz="4000" dirty="0" smtClean="0">
                <a:cs typeface="Arial" charset="0"/>
              </a:rPr>
            </a:br>
            <a:r>
              <a:rPr lang="en-CA" sz="4000" dirty="0" smtClean="0">
                <a:cs typeface="Arial" charset="0"/>
              </a:rPr>
              <a:t>EE2.4 </a:t>
            </a:r>
            <a:r>
              <a:rPr lang="en-CA" sz="4000" dirty="0" err="1" smtClean="0">
                <a:cs typeface="Arial" charset="0"/>
              </a:rPr>
              <a:t>Dequantization</a:t>
            </a:r>
            <a:r>
              <a:rPr lang="en-CA" sz="4000" dirty="0" smtClean="0">
                <a:cs typeface="Arial" charset="0"/>
              </a:rPr>
              <a:t> and scaling for next generation containers</a:t>
            </a:r>
            <a:endParaRPr altLang="ko-KR" sz="4000" dirty="0" smtClean="0">
              <a:ea typeface="굴림" pitchFamily="34" charset="-127"/>
            </a:endParaRPr>
          </a:p>
        </p:txBody>
      </p:sp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057400" y="3562350"/>
            <a:ext cx="53340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Jie Zhao, Andrew Segall</a:t>
            </a:r>
            <a:r>
              <a:rPr lang="en-US" dirty="0"/>
              <a:t> </a:t>
            </a:r>
            <a:r>
              <a:rPr lang="en-US" dirty="0" smtClean="0"/>
              <a:t>and Seung-Hwan Kim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411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Overview</a:t>
            </a: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09600" y="819150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sz="2400" dirty="0" smtClean="0">
                <a:ea typeface="ＭＳ Ｐゴシック" pitchFamily="34" charset="-128"/>
              </a:rPr>
              <a:t>Response to EE2.4 – “</a:t>
            </a:r>
            <a:r>
              <a:rPr lang="en-CA" sz="2400" dirty="0" smtClean="0"/>
              <a:t>De-quantization </a:t>
            </a:r>
            <a:r>
              <a:rPr lang="en-CA" sz="2400" dirty="0"/>
              <a:t>and scaling for next generation </a:t>
            </a:r>
            <a:r>
              <a:rPr lang="en-CA" sz="2400" dirty="0" smtClean="0"/>
              <a:t>containers”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altLang="ja-JP" sz="2400" dirty="0" smtClean="0">
                <a:ea typeface="ＭＳ Ｐゴシック" pitchFamily="34" charset="-128"/>
              </a:rPr>
              <a:t>Answers to </a:t>
            </a:r>
            <a:r>
              <a:rPr lang="en-CA" sz="2400" dirty="0"/>
              <a:t>some of the questions raised as part of the EE </a:t>
            </a:r>
            <a:r>
              <a:rPr lang="en-CA" sz="2400" dirty="0" smtClean="0"/>
              <a:t>process.</a:t>
            </a:r>
            <a:endParaRPr lang="en-GB" altLang="ja-JP" sz="2400" dirty="0" smtClean="0">
              <a:ea typeface="ＭＳ Ｐゴシック" pitchFamily="34" charset="-128"/>
            </a:endParaRP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sz="2400" dirty="0" smtClean="0">
                <a:ea typeface="ＭＳ Ｐゴシック" pitchFamily="34" charset="-128"/>
              </a:rPr>
              <a:t>Additionally, </a:t>
            </a:r>
            <a:r>
              <a:rPr lang="en-GB" altLang="ja-JP" sz="2400" dirty="0" smtClean="0">
                <a:ea typeface="ＭＳ Ｐゴシック" pitchFamily="34" charset="-128"/>
              </a:rPr>
              <a:t>report/propose </a:t>
            </a:r>
            <a:r>
              <a:rPr lang="en-GB" altLang="ja-JP" sz="2400" dirty="0" smtClean="0">
                <a:ea typeface="ＭＳ Ｐゴシック" pitchFamily="34" charset="-128"/>
              </a:rPr>
              <a:t>a new weighted PSNR metric </a:t>
            </a:r>
            <a:r>
              <a:rPr lang="en-CA" sz="2400" dirty="0" smtClean="0"/>
              <a:t>to </a:t>
            </a:r>
            <a:r>
              <a:rPr lang="en-CA" sz="2400" dirty="0"/>
              <a:t>measure the performance of the EE2.4-like tools that attempt to re-shape the quantization </a:t>
            </a:r>
            <a:r>
              <a:rPr lang="en-CA" sz="2400" dirty="0" smtClean="0"/>
              <a:t>noise.</a:t>
            </a:r>
            <a:endParaRPr lang="en-GB" altLang="ja-JP" sz="2400" dirty="0" smtClean="0">
              <a:ea typeface="ＭＳ Ｐゴシック" pitchFamily="34" charset="-128"/>
            </a:endParaRP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sz="2400" dirty="0" smtClean="0">
                <a:ea typeface="ＭＳ Ｐゴシック" pitchFamily="34" charset="-128"/>
              </a:rPr>
              <a:t>Using this weighted PSNR, obtained gains of ~1.9% vs. </a:t>
            </a:r>
            <a:r>
              <a:rPr lang="en-GB" altLang="ja-JP" sz="2400" dirty="0" err="1" smtClean="0">
                <a:ea typeface="ＭＳ Ｐゴシック" pitchFamily="34" charset="-128"/>
              </a:rPr>
              <a:t>luma</a:t>
            </a:r>
            <a:r>
              <a:rPr lang="en-GB" altLang="ja-JP" sz="2400" dirty="0" smtClean="0">
                <a:ea typeface="ＭＳ Ｐゴシック" pitchFamily="34" charset="-128"/>
              </a:rPr>
              <a:t> adaptive quantization with </a:t>
            </a:r>
            <a:r>
              <a:rPr lang="en-GB" altLang="ja-JP" sz="2400" dirty="0" err="1" smtClean="0">
                <a:ea typeface="ＭＳ Ｐゴシック" pitchFamily="34" charset="-128"/>
              </a:rPr>
              <a:t>deltaQP</a:t>
            </a:r>
            <a:r>
              <a:rPr lang="en-GB" altLang="ja-JP" sz="2400" dirty="0" smtClean="0">
                <a:ea typeface="ＭＳ Ｐゴシック" pitchFamily="34" charset="-128"/>
              </a:rPr>
              <a:t> </a:t>
            </a:r>
            <a:r>
              <a:rPr lang="en-GB" altLang="ja-JP" sz="2400" dirty="0">
                <a:ea typeface="ＭＳ Ｐゴシック" pitchFamily="34" charset="-128"/>
              </a:rPr>
              <a:t>signalling for SDR content in ST-2084 </a:t>
            </a:r>
            <a:r>
              <a:rPr lang="en-GB" altLang="ja-JP" sz="2400" dirty="0" smtClean="0">
                <a:ea typeface="ＭＳ Ｐゴシック" pitchFamily="34" charset="-128"/>
              </a:rPr>
              <a:t>container (AI coding)</a:t>
            </a:r>
            <a:endParaRPr lang="en-GB" altLang="ja-JP" sz="24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4229100" cy="3833813"/>
          </a:xfrm>
        </p:spPr>
        <p:txBody>
          <a:bodyPr/>
          <a:lstStyle/>
          <a:p>
            <a:r>
              <a:rPr lang="en-US" sz="1800" dirty="0" smtClean="0"/>
              <a:t>In Oct. 2015 meeting, a study was presented suggesting that QP should vary relative to </a:t>
            </a:r>
            <a:r>
              <a:rPr lang="en-US" sz="1800" dirty="0" err="1" smtClean="0"/>
              <a:t>luma</a:t>
            </a:r>
            <a:r>
              <a:rPr lang="en-US" sz="1800" dirty="0" smtClean="0"/>
              <a:t> value when coding content in a ST-2084 container</a:t>
            </a:r>
          </a:p>
          <a:p>
            <a:r>
              <a:rPr lang="en-US" sz="1800" dirty="0" smtClean="0"/>
              <a:t>Tested and confirmed by MPEG/JCT-VC CE1 to provide (significant) benefit</a:t>
            </a:r>
          </a:p>
          <a:p>
            <a:r>
              <a:rPr lang="en-US" sz="1800" dirty="0" smtClean="0"/>
              <a:t>Incorporated </a:t>
            </a:r>
            <a:r>
              <a:rPr lang="en-US" sz="1800" dirty="0"/>
              <a:t>into the MPEG/JCT-VC HDR </a:t>
            </a:r>
            <a:r>
              <a:rPr lang="en-US" sz="1800" dirty="0" smtClean="0"/>
              <a:t>anchors</a:t>
            </a:r>
          </a:p>
          <a:p>
            <a:r>
              <a:rPr lang="en-US" sz="1800" dirty="0"/>
              <a:t>QP adaptation has draw backs</a:t>
            </a:r>
          </a:p>
          <a:p>
            <a:pPr lvl="1"/>
            <a:r>
              <a:rPr lang="en-US" sz="1800" dirty="0" smtClean="0"/>
              <a:t>Bit-rate </a:t>
            </a:r>
            <a:r>
              <a:rPr lang="en-US" sz="1800" dirty="0"/>
              <a:t>overhead</a:t>
            </a:r>
          </a:p>
          <a:p>
            <a:pPr lvl="1"/>
            <a:r>
              <a:rPr lang="en-US" sz="1800" dirty="0"/>
              <a:t>Limited </a:t>
            </a:r>
            <a:r>
              <a:rPr lang="en-US" sz="1800" dirty="0" smtClean="0"/>
              <a:t>granularity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220672" y="3943350"/>
            <a:ext cx="33137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i="1" dirty="0" smtClean="0"/>
              <a:t>Relationship </a:t>
            </a:r>
            <a:r>
              <a:rPr lang="en-GB" sz="900" i="1" dirty="0"/>
              <a:t>between Y</a:t>
            </a:r>
            <a:r>
              <a:rPr lang="en-GB" sz="900" i="1" baseline="-25000" dirty="0"/>
              <a:t>2020</a:t>
            </a:r>
            <a:r>
              <a:rPr lang="en-GB" sz="900" i="1" dirty="0"/>
              <a:t> and Y</a:t>
            </a:r>
            <a:r>
              <a:rPr lang="en-GB" sz="900" i="1" baseline="-25000" dirty="0"/>
              <a:t>709</a:t>
            </a:r>
            <a:r>
              <a:rPr lang="en-GB" sz="900" i="1" dirty="0"/>
              <a:t> for a collection of 20 </a:t>
            </a:r>
            <a:r>
              <a:rPr lang="en-GB" sz="900" i="1" dirty="0" smtClean="0"/>
              <a:t>sequences</a:t>
            </a:r>
            <a:endParaRPr lang="en-US" sz="900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007324"/>
            <a:ext cx="3944134" cy="295634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181600" y="4349919"/>
            <a:ext cx="3733800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GB" sz="900" i="1" dirty="0" smtClean="0">
                <a:solidFill>
                  <a:schemeClr val="bg1"/>
                </a:solidFill>
              </a:rPr>
              <a:t>Source: COM16-C1030 </a:t>
            </a:r>
            <a:r>
              <a:rPr lang="en-GB" sz="900" i="1" dirty="0">
                <a:solidFill>
                  <a:schemeClr val="bg1"/>
                </a:solidFill>
              </a:rPr>
              <a:t>/ </a:t>
            </a:r>
            <a:r>
              <a:rPr lang="en-GB" sz="900" i="1" dirty="0" smtClean="0">
                <a:solidFill>
                  <a:schemeClr val="bg1"/>
                </a:solidFill>
              </a:rPr>
              <a:t>m37439 “Performance Investigation of high dynamic range and wide </a:t>
            </a:r>
            <a:r>
              <a:rPr lang="en-GB" sz="900" i="1" dirty="0" err="1" smtClean="0">
                <a:solidFill>
                  <a:schemeClr val="bg1"/>
                </a:solidFill>
              </a:rPr>
              <a:t>color</a:t>
            </a:r>
            <a:r>
              <a:rPr lang="en-GB" sz="900" i="1" dirty="0" smtClean="0">
                <a:solidFill>
                  <a:schemeClr val="bg1"/>
                </a:solidFill>
              </a:rPr>
              <a:t> gamut video coding techniques”</a:t>
            </a:r>
          </a:p>
        </p:txBody>
      </p:sp>
    </p:spTree>
    <p:extLst>
      <p:ext uri="{BB962C8B-B14F-4D97-AF65-F5344CB8AC3E}">
        <p14:creationId xmlns:p14="http://schemas.microsoft.com/office/powerpoint/2010/main" val="74056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4762500" cy="3833813"/>
          </a:xfrm>
        </p:spPr>
        <p:txBody>
          <a:bodyPr/>
          <a:lstStyle/>
          <a:p>
            <a:r>
              <a:rPr lang="en-US" sz="2000" dirty="0" smtClean="0"/>
              <a:t>Proposal </a:t>
            </a:r>
            <a:r>
              <a:rPr lang="en-US" sz="2000" dirty="0" smtClean="0"/>
              <a:t>- </a:t>
            </a:r>
            <a:r>
              <a:rPr lang="en-US" sz="2000" dirty="0" smtClean="0"/>
              <a:t>JCTVC-B0054</a:t>
            </a:r>
          </a:p>
          <a:p>
            <a:pPr lvl="1"/>
            <a:r>
              <a:rPr lang="en-US" sz="1800" dirty="0" smtClean="0"/>
              <a:t>Allow decoder to infer quantization change</a:t>
            </a:r>
          </a:p>
          <a:p>
            <a:pPr lvl="1"/>
            <a:r>
              <a:rPr lang="en-US" sz="1800" dirty="0" smtClean="0"/>
              <a:t>Estimate </a:t>
            </a:r>
            <a:r>
              <a:rPr lang="en-US" sz="1800" dirty="0" smtClean="0"/>
              <a:t>the mean of the reconstructed TU at the decoder</a:t>
            </a:r>
          </a:p>
          <a:p>
            <a:pPr lvl="2"/>
            <a:r>
              <a:rPr lang="en-US" sz="1600" dirty="0" smtClean="0"/>
              <a:t>Use reconstructed DC coefficient</a:t>
            </a:r>
          </a:p>
          <a:p>
            <a:pPr lvl="2"/>
            <a:r>
              <a:rPr lang="en-US" sz="1600" dirty="0" smtClean="0"/>
              <a:t>Mean of prediction</a:t>
            </a:r>
          </a:p>
          <a:p>
            <a:pPr lvl="1"/>
            <a:r>
              <a:rPr lang="en-US" sz="1800" dirty="0" smtClean="0"/>
              <a:t>Determine scale factor from LUT</a:t>
            </a:r>
          </a:p>
          <a:p>
            <a:pPr lvl="1"/>
            <a:r>
              <a:rPr lang="en-US" sz="1800" dirty="0" smtClean="0"/>
              <a:t>Scale the coefficients after the secondary </a:t>
            </a:r>
            <a:r>
              <a:rPr lang="en-US" sz="1800" dirty="0"/>
              <a:t>transform (Scaling applied to </a:t>
            </a:r>
            <a:r>
              <a:rPr lang="en-US" sz="1800" dirty="0" err="1"/>
              <a:t>luma</a:t>
            </a:r>
            <a:r>
              <a:rPr lang="en-US" sz="1800" dirty="0"/>
              <a:t> AC coefficients and all </a:t>
            </a:r>
            <a:r>
              <a:rPr lang="en-US" sz="1800" dirty="0" err="1"/>
              <a:t>chroma</a:t>
            </a:r>
            <a:r>
              <a:rPr lang="en-US" sz="1800" dirty="0"/>
              <a:t> coefficients)</a:t>
            </a:r>
          </a:p>
          <a:p>
            <a:pPr lvl="1"/>
            <a:r>
              <a:rPr lang="en-US" sz="1800" dirty="0"/>
              <a:t>Showed 2.0% gain comparing to delta QP </a:t>
            </a:r>
            <a:r>
              <a:rPr lang="en-US" sz="1800" dirty="0" smtClean="0"/>
              <a:t>approach </a:t>
            </a:r>
            <a:r>
              <a:rPr lang="en-US" sz="1800" dirty="0"/>
              <a:t>at CTU16x16 granularity. </a:t>
            </a:r>
          </a:p>
          <a:p>
            <a:pPr lvl="2"/>
            <a:endParaRPr lang="en-US" sz="1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066119"/>
            <a:ext cx="3124200" cy="348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534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sz="2800" dirty="0"/>
              <a:t>Questions raised in EE </a:t>
            </a:r>
            <a:r>
              <a:rPr lang="en-US" sz="2800" dirty="0" smtClean="0"/>
              <a:t>Process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8115300" cy="3833813"/>
          </a:xfrm>
        </p:spPr>
        <p:txBody>
          <a:bodyPr/>
          <a:lstStyle/>
          <a:p>
            <a:r>
              <a:rPr lang="en-US" dirty="0" smtClean="0"/>
              <a:t>How </a:t>
            </a:r>
            <a:r>
              <a:rPr lang="en-US" dirty="0"/>
              <a:t>complex is the function </a:t>
            </a:r>
            <a:r>
              <a:rPr lang="en-US" i="1" dirty="0"/>
              <a:t>f</a:t>
            </a:r>
            <a:r>
              <a:rPr lang="en-US" dirty="0"/>
              <a:t>() in the proposal?</a:t>
            </a:r>
          </a:p>
          <a:p>
            <a:r>
              <a:rPr lang="en-US" dirty="0" smtClean="0"/>
              <a:t>How </a:t>
            </a:r>
            <a:r>
              <a:rPr lang="en-US" dirty="0"/>
              <a:t>much overhead is required for delta QP signaling at different granularities?</a:t>
            </a:r>
          </a:p>
          <a:p>
            <a:r>
              <a:rPr lang="en-US" dirty="0" smtClean="0"/>
              <a:t>What </a:t>
            </a:r>
            <a:r>
              <a:rPr lang="en-US" dirty="0"/>
              <a:t>is performance of tool for SDR content in an ST-2084 container?</a:t>
            </a:r>
          </a:p>
          <a:p>
            <a:r>
              <a:rPr lang="en-US" dirty="0" smtClean="0"/>
              <a:t>Compare </a:t>
            </a:r>
            <a:r>
              <a:rPr lang="en-US" dirty="0"/>
              <a:t>with other techniques studied in HDR JCTVC activity. </a:t>
            </a:r>
          </a:p>
          <a:p>
            <a:pPr marL="436563" lvl="1" indent="0">
              <a:buNone/>
            </a:pPr>
            <a:endParaRPr lang="en-US" sz="1800" dirty="0" smtClean="0"/>
          </a:p>
          <a:p>
            <a:pPr lvl="2"/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00338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Q1: How complex is the function f() in the proposal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</a:rPr>
              <a:t>?</a:t>
            </a:r>
            <a:endParaRPr lang="en-US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09600" y="819150"/>
            <a:ext cx="7391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1800" dirty="0" smtClean="0"/>
              <a:t>The f() function converts </a:t>
            </a:r>
            <a:r>
              <a:rPr lang="en-US" sz="1800" dirty="0"/>
              <a:t>DC transform coefficient to DC pixel value. It consists compare, add and shift, which we assert that the </a:t>
            </a:r>
            <a:r>
              <a:rPr lang="en-US" sz="1800" dirty="0" smtClean="0"/>
              <a:t>complexity </a:t>
            </a:r>
            <a:r>
              <a:rPr lang="en-US" sz="1800" dirty="0"/>
              <a:t>is low. 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sz="1400" b="1" i="1" dirty="0" smtClean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sz="1400" b="1" i="1" dirty="0"/>
          </a:p>
        </p:txBody>
      </p:sp>
      <p:sp>
        <p:nvSpPr>
          <p:cNvPr id="2" name="TextBox 1"/>
          <p:cNvSpPr txBox="1"/>
          <p:nvPr/>
        </p:nvSpPr>
        <p:spPr>
          <a:xfrm>
            <a:off x="1031081" y="1809750"/>
            <a:ext cx="7086600" cy="27238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dirty="0" err="1" smtClean="0"/>
              <a:t>Int</a:t>
            </a:r>
            <a:r>
              <a:rPr lang="en-US" sz="900" dirty="0" smtClean="0"/>
              <a:t> </a:t>
            </a:r>
            <a:r>
              <a:rPr lang="en-US" sz="900" dirty="0" err="1"/>
              <a:t>TComTrQuant</a:t>
            </a:r>
            <a:r>
              <a:rPr lang="en-US" sz="900" dirty="0"/>
              <a:t>::</a:t>
            </a:r>
            <a:r>
              <a:rPr lang="en-US" sz="900" dirty="0" err="1" smtClean="0"/>
              <a:t>x</a:t>
            </a:r>
            <a:r>
              <a:rPr lang="en-US" sz="900" b="1" dirty="0" err="1" smtClean="0"/>
              <a:t>ConvertDCCoeffToDCVal</a:t>
            </a:r>
            <a:r>
              <a:rPr lang="en-US" sz="900" b="1" dirty="0" smtClean="0"/>
              <a:t> </a:t>
            </a:r>
            <a:r>
              <a:rPr lang="en-US" sz="900" dirty="0" smtClean="0"/>
              <a:t>(</a:t>
            </a:r>
            <a:r>
              <a:rPr lang="en-US" sz="900" dirty="0" err="1"/>
              <a:t>TComTU</a:t>
            </a:r>
            <a:r>
              <a:rPr lang="en-US" sz="900" dirty="0"/>
              <a:t>       &amp;</a:t>
            </a:r>
            <a:r>
              <a:rPr lang="en-US" sz="900" dirty="0" err="1"/>
              <a:t>rTu</a:t>
            </a:r>
            <a:r>
              <a:rPr lang="en-US" sz="900" dirty="0"/>
              <a:t>, </a:t>
            </a:r>
            <a:r>
              <a:rPr lang="en-US" sz="900" dirty="0" err="1"/>
              <a:t>Int</a:t>
            </a:r>
            <a:r>
              <a:rPr lang="en-US" sz="900" dirty="0"/>
              <a:t> </a:t>
            </a:r>
            <a:r>
              <a:rPr lang="en-US" sz="900" dirty="0" err="1"/>
              <a:t>DCCoeff</a:t>
            </a:r>
            <a:r>
              <a:rPr lang="en-US" sz="900" dirty="0"/>
              <a:t>, </a:t>
            </a:r>
            <a:r>
              <a:rPr lang="en-US" sz="900" dirty="0" err="1"/>
              <a:t>Int</a:t>
            </a:r>
            <a:r>
              <a:rPr lang="en-US" sz="900" dirty="0"/>
              <a:t> </a:t>
            </a:r>
            <a:r>
              <a:rPr lang="en-US" sz="900" dirty="0" err="1"/>
              <a:t>uiWidth</a:t>
            </a:r>
            <a:r>
              <a:rPr lang="en-US" sz="900" dirty="0"/>
              <a:t>, </a:t>
            </a:r>
            <a:r>
              <a:rPr lang="en-US" sz="900" dirty="0" err="1"/>
              <a:t>const</a:t>
            </a:r>
            <a:r>
              <a:rPr lang="en-US" sz="900" dirty="0"/>
              <a:t> </a:t>
            </a:r>
            <a:r>
              <a:rPr lang="en-US" sz="900" dirty="0" err="1"/>
              <a:t>ComponentID</a:t>
            </a:r>
            <a:r>
              <a:rPr lang="en-US" sz="900" dirty="0"/>
              <a:t> </a:t>
            </a:r>
            <a:r>
              <a:rPr lang="en-US" sz="900" dirty="0" err="1"/>
              <a:t>compID</a:t>
            </a:r>
            <a:r>
              <a:rPr lang="en-US" sz="900" dirty="0"/>
              <a:t>)</a:t>
            </a:r>
          </a:p>
          <a:p>
            <a:r>
              <a:rPr lang="en-US" sz="900" dirty="0"/>
              <a:t>{</a:t>
            </a:r>
          </a:p>
          <a:p>
            <a:r>
              <a:rPr lang="en-US" sz="900" dirty="0"/>
              <a:t>  </a:t>
            </a:r>
            <a:r>
              <a:rPr lang="en-US" sz="900" dirty="0" err="1"/>
              <a:t>Int</a:t>
            </a:r>
            <a:r>
              <a:rPr lang="en-US" sz="900" dirty="0"/>
              <a:t> </a:t>
            </a:r>
            <a:r>
              <a:rPr lang="en-US" sz="900" dirty="0" err="1"/>
              <a:t>DCVal</a:t>
            </a:r>
            <a:r>
              <a:rPr lang="en-US" sz="900" dirty="0"/>
              <a:t>;</a:t>
            </a:r>
          </a:p>
          <a:p>
            <a:r>
              <a:rPr lang="en-US" sz="900" dirty="0"/>
              <a:t>  </a:t>
            </a:r>
            <a:r>
              <a:rPr lang="en-US" sz="900" dirty="0" err="1"/>
              <a:t>const</a:t>
            </a:r>
            <a:r>
              <a:rPr lang="en-US" sz="900" dirty="0"/>
              <a:t> </a:t>
            </a:r>
            <a:r>
              <a:rPr lang="en-US" sz="900" dirty="0" err="1"/>
              <a:t>TComSPS</a:t>
            </a:r>
            <a:r>
              <a:rPr lang="en-US" sz="900" dirty="0"/>
              <a:t> *</a:t>
            </a:r>
            <a:r>
              <a:rPr lang="en-US" sz="900" dirty="0" err="1"/>
              <a:t>pSPS</a:t>
            </a:r>
            <a:r>
              <a:rPr lang="en-US" sz="900" dirty="0"/>
              <a:t> = </a:t>
            </a:r>
            <a:r>
              <a:rPr lang="en-US" sz="900" dirty="0" err="1"/>
              <a:t>rTu.getCU</a:t>
            </a:r>
            <a:r>
              <a:rPr lang="en-US" sz="900" dirty="0"/>
              <a:t>()-&gt;</a:t>
            </a:r>
            <a:r>
              <a:rPr lang="en-US" sz="900" dirty="0" err="1"/>
              <a:t>getSlice</a:t>
            </a:r>
            <a:r>
              <a:rPr lang="en-US" sz="900" dirty="0"/>
              <a:t>()-&gt;</a:t>
            </a:r>
            <a:r>
              <a:rPr lang="en-US" sz="900" dirty="0" err="1"/>
              <a:t>getSPS</a:t>
            </a:r>
            <a:r>
              <a:rPr lang="en-US" sz="900" dirty="0"/>
              <a:t>();</a:t>
            </a:r>
          </a:p>
          <a:p>
            <a:endParaRPr lang="en-US" sz="900" dirty="0"/>
          </a:p>
          <a:p>
            <a:r>
              <a:rPr lang="en-US" sz="900" dirty="0"/>
              <a:t>  </a:t>
            </a:r>
            <a:r>
              <a:rPr lang="en-US" sz="900" dirty="0" err="1"/>
              <a:t>const</a:t>
            </a:r>
            <a:r>
              <a:rPr lang="en-US" sz="900" dirty="0"/>
              <a:t> </a:t>
            </a:r>
            <a:r>
              <a:rPr lang="en-US" sz="900" dirty="0" err="1"/>
              <a:t>Int</a:t>
            </a:r>
            <a:r>
              <a:rPr lang="en-US" sz="900" dirty="0"/>
              <a:t> </a:t>
            </a:r>
            <a:r>
              <a:rPr lang="en-US" sz="900" dirty="0" err="1"/>
              <a:t>channelBitDepth</a:t>
            </a:r>
            <a:r>
              <a:rPr lang="en-US" sz="900" dirty="0"/>
              <a:t> = </a:t>
            </a:r>
            <a:r>
              <a:rPr lang="en-US" sz="900" dirty="0" err="1"/>
              <a:t>pSPS</a:t>
            </a:r>
            <a:r>
              <a:rPr lang="en-US" sz="900" dirty="0"/>
              <a:t>-&gt;</a:t>
            </a:r>
            <a:r>
              <a:rPr lang="en-US" sz="900" dirty="0" err="1"/>
              <a:t>getBitDepth</a:t>
            </a:r>
            <a:r>
              <a:rPr lang="en-US" sz="900" dirty="0"/>
              <a:t>(</a:t>
            </a:r>
            <a:r>
              <a:rPr lang="en-US" sz="900" dirty="0" err="1"/>
              <a:t>toChannelType</a:t>
            </a:r>
            <a:r>
              <a:rPr lang="en-US" sz="900" dirty="0"/>
              <a:t>(</a:t>
            </a:r>
            <a:r>
              <a:rPr lang="en-US" sz="900" dirty="0" err="1"/>
              <a:t>compID</a:t>
            </a:r>
            <a:r>
              <a:rPr lang="en-US" sz="900" dirty="0"/>
              <a:t>));</a:t>
            </a:r>
          </a:p>
          <a:p>
            <a:r>
              <a:rPr lang="en-US" sz="900" dirty="0"/>
              <a:t>  </a:t>
            </a:r>
            <a:r>
              <a:rPr lang="en-US" sz="900" dirty="0" err="1"/>
              <a:t>const</a:t>
            </a:r>
            <a:r>
              <a:rPr lang="en-US" sz="900" dirty="0"/>
              <a:t> </a:t>
            </a:r>
            <a:r>
              <a:rPr lang="en-US" sz="900" dirty="0" err="1"/>
              <a:t>Int</a:t>
            </a:r>
            <a:r>
              <a:rPr lang="en-US" sz="900" dirty="0"/>
              <a:t>  maxLog2TrDynamicRange = </a:t>
            </a:r>
            <a:r>
              <a:rPr lang="en-US" sz="900" dirty="0" err="1"/>
              <a:t>pSPS</a:t>
            </a:r>
            <a:r>
              <a:rPr lang="en-US" sz="900" dirty="0"/>
              <a:t>-&gt;getMaxLog2TrDynamicRange(</a:t>
            </a:r>
            <a:r>
              <a:rPr lang="en-US" sz="900" dirty="0" err="1"/>
              <a:t>toChannelType</a:t>
            </a:r>
            <a:r>
              <a:rPr lang="en-US" sz="900" dirty="0"/>
              <a:t>(</a:t>
            </a:r>
            <a:r>
              <a:rPr lang="en-US" sz="900" dirty="0" err="1"/>
              <a:t>compID</a:t>
            </a:r>
            <a:r>
              <a:rPr lang="en-US" sz="900" dirty="0"/>
              <a:t>));</a:t>
            </a:r>
          </a:p>
          <a:p>
            <a:r>
              <a:rPr lang="en-US" sz="900" dirty="0"/>
              <a:t>  </a:t>
            </a:r>
            <a:r>
              <a:rPr lang="en-US" sz="900" b="1" dirty="0" err="1"/>
              <a:t>Int</a:t>
            </a:r>
            <a:r>
              <a:rPr lang="en-US" sz="900" b="1" dirty="0"/>
              <a:t> </a:t>
            </a:r>
            <a:r>
              <a:rPr lang="en-US" sz="900" b="1" dirty="0" err="1"/>
              <a:t>iTransformShift</a:t>
            </a:r>
            <a:r>
              <a:rPr lang="en-US" sz="900" b="1" dirty="0"/>
              <a:t> = </a:t>
            </a:r>
            <a:r>
              <a:rPr lang="en-US" sz="900" b="1" dirty="0" err="1" smtClean="0"/>
              <a:t>getTransformShift</a:t>
            </a:r>
            <a:r>
              <a:rPr lang="en-US" sz="900" b="1" dirty="0" smtClean="0"/>
              <a:t> </a:t>
            </a:r>
            <a:r>
              <a:rPr lang="en-US" sz="900" dirty="0" smtClean="0"/>
              <a:t>(</a:t>
            </a:r>
            <a:r>
              <a:rPr lang="en-US" sz="900" dirty="0" err="1"/>
              <a:t>channelBitDepth</a:t>
            </a:r>
            <a:r>
              <a:rPr lang="en-US" sz="900" dirty="0"/>
              <a:t>, rTu.GetEquivalentLog2TrSize(</a:t>
            </a:r>
            <a:r>
              <a:rPr lang="en-US" sz="900" dirty="0" err="1"/>
              <a:t>compID</a:t>
            </a:r>
            <a:r>
              <a:rPr lang="en-US" sz="900" dirty="0"/>
              <a:t>), maxLog2TrDynamicRange);</a:t>
            </a:r>
          </a:p>
          <a:p>
            <a:endParaRPr lang="en-US" sz="900" dirty="0"/>
          </a:p>
          <a:p>
            <a:r>
              <a:rPr lang="en-US" sz="900" dirty="0"/>
              <a:t>  if (</a:t>
            </a:r>
            <a:r>
              <a:rPr lang="en-US" sz="900" dirty="0" err="1"/>
              <a:t>iTransformShift</a:t>
            </a:r>
            <a:r>
              <a:rPr lang="en-US" sz="900" dirty="0"/>
              <a:t> &gt; 0)</a:t>
            </a:r>
          </a:p>
          <a:p>
            <a:r>
              <a:rPr lang="en-US" sz="900" dirty="0"/>
              <a:t>    </a:t>
            </a:r>
            <a:r>
              <a:rPr lang="en-US" sz="900" b="1" dirty="0" err="1"/>
              <a:t>DCVal</a:t>
            </a:r>
            <a:r>
              <a:rPr lang="en-US" sz="900" b="1" dirty="0"/>
              <a:t> = (</a:t>
            </a:r>
            <a:r>
              <a:rPr lang="en-US" sz="900" b="1" dirty="0" err="1"/>
              <a:t>DCCoeff</a:t>
            </a:r>
            <a:r>
              <a:rPr lang="en-US" sz="900" b="1" dirty="0"/>
              <a:t> + (1&lt;&lt;(iTransformShift-1)) ) &gt;&gt; </a:t>
            </a:r>
            <a:r>
              <a:rPr lang="en-US" sz="900" b="1" dirty="0" err="1"/>
              <a:t>iTransformShift</a:t>
            </a:r>
            <a:r>
              <a:rPr lang="en-US" sz="900" b="1" dirty="0"/>
              <a:t>;</a:t>
            </a:r>
          </a:p>
          <a:p>
            <a:r>
              <a:rPr lang="en-US" sz="900" dirty="0"/>
              <a:t>  else</a:t>
            </a:r>
          </a:p>
          <a:p>
            <a:r>
              <a:rPr lang="en-US" sz="900" b="1" dirty="0"/>
              <a:t>    </a:t>
            </a:r>
            <a:r>
              <a:rPr lang="en-US" sz="900" b="1" dirty="0" err="1"/>
              <a:t>DCVal</a:t>
            </a:r>
            <a:r>
              <a:rPr lang="en-US" sz="900" b="1" dirty="0"/>
              <a:t> = </a:t>
            </a:r>
            <a:r>
              <a:rPr lang="en-US" sz="900" b="1" dirty="0" err="1"/>
              <a:t>DCCoeff</a:t>
            </a:r>
            <a:r>
              <a:rPr lang="en-US" sz="900" b="1" dirty="0"/>
              <a:t> &lt;&lt; </a:t>
            </a:r>
            <a:r>
              <a:rPr lang="en-US" sz="900" b="1" dirty="0" err="1"/>
              <a:t>iTransformShift</a:t>
            </a:r>
            <a:r>
              <a:rPr lang="en-US" sz="900" b="1" dirty="0"/>
              <a:t>;</a:t>
            </a:r>
          </a:p>
          <a:p>
            <a:endParaRPr lang="en-US" sz="900" dirty="0"/>
          </a:p>
          <a:p>
            <a:r>
              <a:rPr lang="en-US" sz="900" dirty="0"/>
              <a:t>  </a:t>
            </a:r>
            <a:r>
              <a:rPr lang="en-US" sz="900" dirty="0" err="1"/>
              <a:t>Int</a:t>
            </a:r>
            <a:r>
              <a:rPr lang="en-US" sz="900" dirty="0"/>
              <a:t> rounding = 1&lt;&lt;(</a:t>
            </a:r>
            <a:r>
              <a:rPr lang="en-US" sz="900" dirty="0" err="1"/>
              <a:t>g_aucConvertToBit</a:t>
            </a:r>
            <a:r>
              <a:rPr lang="en-US" sz="900" dirty="0"/>
              <a:t>[</a:t>
            </a:r>
            <a:r>
              <a:rPr lang="en-US" sz="900" dirty="0" err="1"/>
              <a:t>uiWidth</a:t>
            </a:r>
            <a:r>
              <a:rPr lang="en-US" sz="900" dirty="0"/>
              <a:t>]+1);</a:t>
            </a:r>
          </a:p>
          <a:p>
            <a:r>
              <a:rPr lang="en-US" sz="900" dirty="0"/>
              <a:t>  </a:t>
            </a:r>
            <a:r>
              <a:rPr lang="en-US" sz="900" b="1" dirty="0" err="1"/>
              <a:t>DCVal</a:t>
            </a:r>
            <a:r>
              <a:rPr lang="en-US" sz="900" b="1" dirty="0"/>
              <a:t> = (</a:t>
            </a:r>
            <a:r>
              <a:rPr lang="en-US" sz="900" b="1" dirty="0" err="1"/>
              <a:t>DCVal+rounding</a:t>
            </a:r>
            <a:r>
              <a:rPr lang="en-US" sz="900" b="1" dirty="0"/>
              <a:t>)&gt;&gt;(</a:t>
            </a:r>
            <a:r>
              <a:rPr lang="en-US" sz="900" b="1" dirty="0" err="1"/>
              <a:t>g_aucConvertToBit</a:t>
            </a:r>
            <a:r>
              <a:rPr lang="en-US" sz="900" b="1" dirty="0"/>
              <a:t>[</a:t>
            </a:r>
            <a:r>
              <a:rPr lang="en-US" sz="900" b="1" dirty="0" err="1"/>
              <a:t>uiWidth</a:t>
            </a:r>
            <a:r>
              <a:rPr lang="en-US" sz="900" b="1" dirty="0"/>
              <a:t>]+2);   </a:t>
            </a:r>
            <a:r>
              <a:rPr lang="en-US" sz="900" b="1" dirty="0" smtClean="0"/>
              <a:t>                   // </a:t>
            </a:r>
            <a:r>
              <a:rPr lang="en-US" sz="900" b="1" dirty="0" err="1"/>
              <a:t>DCVal</a:t>
            </a:r>
            <a:r>
              <a:rPr lang="en-US" sz="900" b="1" dirty="0"/>
              <a:t>/</a:t>
            </a:r>
            <a:r>
              <a:rPr lang="en-US" sz="900" b="1" dirty="0" err="1"/>
              <a:t>uiWidth</a:t>
            </a:r>
            <a:endParaRPr lang="en-US" sz="900" b="1" dirty="0"/>
          </a:p>
          <a:p>
            <a:endParaRPr lang="en-US" sz="900" dirty="0"/>
          </a:p>
          <a:p>
            <a:r>
              <a:rPr lang="en-US" sz="900" dirty="0"/>
              <a:t>  return </a:t>
            </a:r>
            <a:r>
              <a:rPr lang="en-US" sz="900" b="1" dirty="0" err="1"/>
              <a:t>DCVal</a:t>
            </a:r>
            <a:r>
              <a:rPr lang="en-US" sz="900" dirty="0" smtClean="0"/>
              <a:t>;</a:t>
            </a:r>
            <a:endParaRPr lang="en-US" sz="900" dirty="0"/>
          </a:p>
          <a:p>
            <a:r>
              <a:rPr lang="en-US" sz="900" dirty="0" smtClean="0"/>
              <a:t>}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29068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Q2. </a:t>
            </a:r>
            <a:r>
              <a:rPr lang="en-US" sz="2400" dirty="0" smtClean="0"/>
              <a:t>What is overhead </a:t>
            </a:r>
            <a:r>
              <a:rPr lang="en-US" sz="2400" dirty="0" smtClean="0"/>
              <a:t>for </a:t>
            </a:r>
            <a:r>
              <a:rPr lang="en-US" sz="2400" dirty="0" smtClean="0"/>
              <a:t>delta </a:t>
            </a:r>
            <a:r>
              <a:rPr lang="en-US" sz="2400" dirty="0"/>
              <a:t>QP signaling at different granularities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4076700" cy="3833813"/>
          </a:xfrm>
        </p:spPr>
        <p:txBody>
          <a:bodyPr/>
          <a:lstStyle/>
          <a:p>
            <a:r>
              <a:rPr lang="en-US" sz="2000" dirty="0" smtClean="0"/>
              <a:t>Incorporated </a:t>
            </a:r>
            <a:r>
              <a:rPr lang="en-US" sz="2000" dirty="0"/>
              <a:t>a bit-count of the delta QP signaling bits </a:t>
            </a:r>
            <a:r>
              <a:rPr lang="en-US" sz="2000" dirty="0" smtClean="0"/>
              <a:t>the </a:t>
            </a:r>
            <a:r>
              <a:rPr lang="en-US" sz="2000" dirty="0" err="1"/>
              <a:t>luma</a:t>
            </a:r>
            <a:r>
              <a:rPr lang="en-US" sz="2000" dirty="0"/>
              <a:t> adaptive, delta QP </a:t>
            </a:r>
            <a:r>
              <a:rPr lang="en-US" sz="2000" dirty="0" smtClean="0"/>
              <a:t>decoder in our EE software.</a:t>
            </a:r>
          </a:p>
          <a:p>
            <a:r>
              <a:rPr lang="en-US" sz="2000" dirty="0" smtClean="0"/>
              <a:t>Test:</a:t>
            </a:r>
          </a:p>
          <a:p>
            <a:pPr lvl="1"/>
            <a:r>
              <a:rPr lang="en-US" sz="1800" dirty="0" smtClean="0"/>
              <a:t>JCT-VC </a:t>
            </a:r>
            <a:r>
              <a:rPr lang="en-US" sz="1800" dirty="0"/>
              <a:t>HDR test </a:t>
            </a:r>
            <a:r>
              <a:rPr lang="en-US" sz="1800" dirty="0" smtClean="0"/>
              <a:t>sequences; </a:t>
            </a:r>
          </a:p>
          <a:p>
            <a:pPr lvl="1"/>
            <a:r>
              <a:rPr lang="en-US" sz="1800" dirty="0" smtClean="0"/>
              <a:t>Random Access with fixed QP </a:t>
            </a:r>
            <a:r>
              <a:rPr lang="en-US" sz="1800" dirty="0"/>
              <a:t>fixed QP 21, 25, 29 and 33</a:t>
            </a:r>
            <a:r>
              <a:rPr lang="en-US" sz="1800" dirty="0" smtClean="0"/>
              <a:t>; </a:t>
            </a:r>
          </a:p>
          <a:p>
            <a:pPr lvl="1"/>
            <a:r>
              <a:rPr lang="en-US" sz="1800" dirty="0"/>
              <a:t>D</a:t>
            </a:r>
            <a:r>
              <a:rPr lang="en-US" sz="1800" dirty="0" smtClean="0"/>
              <a:t>elta </a:t>
            </a:r>
            <a:r>
              <a:rPr lang="en-US" sz="1800" dirty="0"/>
              <a:t>QP </a:t>
            </a:r>
            <a:r>
              <a:rPr lang="en-US" sz="1800" dirty="0" smtClean="0"/>
              <a:t>signaled </a:t>
            </a:r>
            <a:r>
              <a:rPr lang="en-US" sz="1800" dirty="0"/>
              <a:t>at a CTU </a:t>
            </a:r>
            <a:r>
              <a:rPr lang="en-US" sz="1800" dirty="0" smtClean="0"/>
              <a:t>level</a:t>
            </a:r>
          </a:p>
          <a:p>
            <a:pPr lvl="1"/>
            <a:r>
              <a:rPr lang="en-US" sz="1800" dirty="0" smtClean="0"/>
              <a:t>CTU size of </a:t>
            </a:r>
            <a:r>
              <a:rPr lang="en-US" sz="1800" dirty="0"/>
              <a:t>64x64, 32x32 and 16x16, </a:t>
            </a:r>
            <a:r>
              <a:rPr lang="en-US" sz="1800" dirty="0" smtClean="0"/>
              <a:t>respectively</a:t>
            </a:r>
            <a:endParaRPr lang="en-US" sz="18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819150"/>
            <a:ext cx="5791200" cy="421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102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Q3. </a:t>
            </a:r>
            <a:r>
              <a:rPr lang="en-US" sz="2400" dirty="0" smtClean="0"/>
              <a:t>What is performance </a:t>
            </a:r>
            <a:r>
              <a:rPr lang="en-US" sz="2400" dirty="0" smtClean="0"/>
              <a:t>for </a:t>
            </a:r>
            <a:r>
              <a:rPr lang="en-US" sz="2400" dirty="0"/>
              <a:t>SDR content in an ST-2084 container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3619500" cy="3833813"/>
          </a:xfrm>
        </p:spPr>
        <p:txBody>
          <a:bodyPr/>
          <a:lstStyle/>
          <a:p>
            <a:r>
              <a:rPr lang="en-CA" sz="2000" dirty="0"/>
              <a:t>W</a:t>
            </a:r>
            <a:r>
              <a:rPr lang="en-CA" sz="2000" dirty="0" smtClean="0"/>
              <a:t>e </a:t>
            </a:r>
            <a:r>
              <a:rPr lang="en-CA" sz="2000" dirty="0"/>
              <a:t>converted the JVET sequences to ST-2084 using </a:t>
            </a:r>
            <a:r>
              <a:rPr lang="en-CA" sz="2000" dirty="0" err="1" smtClean="0"/>
              <a:t>HDRTools</a:t>
            </a:r>
            <a:endParaRPr lang="en-CA" sz="2000" dirty="0" smtClean="0"/>
          </a:p>
          <a:p>
            <a:r>
              <a:rPr lang="en-CA" sz="2000" dirty="0" smtClean="0"/>
              <a:t>Evaluated </a:t>
            </a:r>
            <a:r>
              <a:rPr lang="en-CA" sz="2000" dirty="0"/>
              <a:t>the performance of the proposed method versus the delta QP approach</a:t>
            </a:r>
            <a:r>
              <a:rPr lang="en-US" sz="2000" dirty="0" smtClean="0"/>
              <a:t>.</a:t>
            </a:r>
          </a:p>
          <a:p>
            <a:r>
              <a:rPr lang="en-CA" sz="2000" dirty="0" smtClean="0"/>
              <a:t>Developed a test </a:t>
            </a:r>
            <a:r>
              <a:rPr lang="en-CA" sz="2000" dirty="0"/>
              <a:t>methodology </a:t>
            </a:r>
            <a:r>
              <a:rPr lang="en-CA" sz="2000" dirty="0" smtClean="0"/>
              <a:t>that uses </a:t>
            </a:r>
            <a:r>
              <a:rPr lang="en-CA" sz="2000" dirty="0"/>
              <a:t>a weighted PSNR calculation, where the weights capture the target weighting of the QP </a:t>
            </a:r>
            <a:r>
              <a:rPr lang="en-CA" sz="2000" dirty="0" smtClean="0"/>
              <a:t>variation.</a:t>
            </a:r>
            <a:endParaRPr lang="en-US" sz="2000" dirty="0" smtClean="0"/>
          </a:p>
          <a:p>
            <a:endParaRPr lang="en-US" sz="1800" dirty="0"/>
          </a:p>
        </p:txBody>
      </p:sp>
      <p:pic>
        <p:nvPicPr>
          <p:cNvPr id="2050" name="Picture 4" descr="P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971550"/>
            <a:ext cx="4241236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25867" y="3952875"/>
            <a:ext cx="44181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Fig. </a:t>
            </a:r>
            <a:r>
              <a:rPr lang="en-US" sz="1200" i="1" dirty="0"/>
              <a:t>System for testing the models developed in the document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42867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Q3</a:t>
            </a:r>
            <a:r>
              <a:rPr lang="en-US" sz="2400" dirty="0"/>
              <a:t>. </a:t>
            </a:r>
            <a:r>
              <a:rPr lang="en-US" sz="2400" dirty="0" smtClean="0"/>
              <a:t>Performance </a:t>
            </a:r>
            <a:r>
              <a:rPr lang="en-US" sz="2400" dirty="0"/>
              <a:t>for SDR content in an ST-2084 container </a:t>
            </a:r>
            <a:r>
              <a:rPr lang="en-US" sz="2400" dirty="0" smtClean="0"/>
              <a:t>(Cont.)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771524"/>
            <a:ext cx="7772400" cy="2181225"/>
          </a:xfrm>
        </p:spPr>
        <p:txBody>
          <a:bodyPr/>
          <a:lstStyle/>
          <a:p>
            <a:r>
              <a:rPr lang="en-CA" sz="2000" dirty="0" smtClean="0"/>
              <a:t>Observe </a:t>
            </a:r>
            <a:r>
              <a:rPr lang="en-CA" sz="2000" dirty="0"/>
              <a:t>that the quantization noise in the original BT.1886/BT.709 domain is changed when converted to the ST-2084/BT.709 </a:t>
            </a:r>
            <a:r>
              <a:rPr lang="en-CA" sz="2000" dirty="0" smtClean="0"/>
              <a:t>domain</a:t>
            </a:r>
          </a:p>
          <a:p>
            <a:r>
              <a:rPr lang="en-US" sz="2000" dirty="0"/>
              <a:t>Derive weighting function to convert distortion in ST-2084 to BT.1886. </a:t>
            </a:r>
          </a:p>
          <a:p>
            <a:r>
              <a:rPr lang="en-CA" sz="2000" dirty="0" smtClean="0"/>
              <a:t>Collected </a:t>
            </a:r>
            <a:r>
              <a:rPr lang="en-CA" sz="2000" dirty="0"/>
              <a:t>the MSE in the BT.1886/BT.709 domain and MSE in the ST-2084/BT.709 domain according </a:t>
            </a:r>
            <a:r>
              <a:rPr lang="en-CA" sz="2000" dirty="0" err="1" smtClean="0"/>
              <a:t>luma</a:t>
            </a:r>
            <a:r>
              <a:rPr lang="en-CA" sz="2000" dirty="0" smtClean="0"/>
              <a:t> value, and plotted their ratios.</a:t>
            </a:r>
          </a:p>
          <a:p>
            <a:r>
              <a:rPr lang="en-CA" sz="2000" dirty="0" smtClean="0"/>
              <a:t>There is a clear trend between the MSE ratio and </a:t>
            </a:r>
            <a:r>
              <a:rPr lang="en-CA" sz="2000" dirty="0" err="1" smtClean="0"/>
              <a:t>luma</a:t>
            </a:r>
            <a:r>
              <a:rPr lang="en-CA" sz="2000" dirty="0" smtClean="0"/>
              <a:t>. 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2057400" y="4552950"/>
            <a:ext cx="4690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Fig 2. </a:t>
            </a:r>
            <a:r>
              <a:rPr lang="en-US" sz="1200" dirty="0"/>
              <a:t>MSE ratio in BT.1886/ST-2084 vs. pixel value in </a:t>
            </a:r>
            <a:r>
              <a:rPr lang="en-US" sz="1200" dirty="0" err="1"/>
              <a:t>luma</a:t>
            </a:r>
            <a:r>
              <a:rPr lang="en-US" sz="1200" dirty="0"/>
              <a:t>, </a:t>
            </a:r>
            <a:r>
              <a:rPr lang="en-US" sz="1200" dirty="0" err="1"/>
              <a:t>Cb</a:t>
            </a:r>
            <a:r>
              <a:rPr lang="en-US" sz="1200" dirty="0"/>
              <a:t>, Cr</a:t>
            </a:r>
          </a:p>
        </p:txBody>
      </p:sp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2814638"/>
            <a:ext cx="7096125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318084"/>
      </p:ext>
    </p:extLst>
  </p:cSld>
  <p:clrMapOvr>
    <a:masterClrMapping/>
  </p:clrMapOvr>
</p:sld>
</file>

<file path=ppt/theme/theme1.xml><?xml version="1.0" encoding="utf-8"?>
<a:theme xmlns:a="http://schemas.openxmlformats.org/drawingml/2006/main" name="1_CST July Monthly Dept Meeting 073008">
  <a:themeElements>
    <a:clrScheme name="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5F5F5F"/>
      </a:hlink>
      <a:folHlink>
        <a:srgbClr val="919191"/>
      </a:folHlink>
    </a:clrScheme>
    <a:fontScheme name="1_CST July Monthly Dept Meeting 073008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27652</TotalTime>
  <Words>1110</Words>
  <Application>Microsoft Office PowerPoint</Application>
  <PresentationFormat>On-screen Show (16:9)</PresentationFormat>
  <Paragraphs>108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굴림</vt:lpstr>
      <vt:lpstr>ＭＳ Ｐゴシック</vt:lpstr>
      <vt:lpstr>SimSun</vt:lpstr>
      <vt:lpstr>Arial</vt:lpstr>
      <vt:lpstr>Calibri</vt:lpstr>
      <vt:lpstr>Tahoma</vt:lpstr>
      <vt:lpstr>Times New Roman</vt:lpstr>
      <vt:lpstr>Verdana</vt:lpstr>
      <vt:lpstr>Wingdings</vt:lpstr>
      <vt:lpstr>1_CST July Monthly Dept Meeting 073008</vt:lpstr>
      <vt:lpstr> EE2.4: Dequantization and scaling for next generation containers</vt:lpstr>
      <vt:lpstr>PowerPoint Presentation</vt:lpstr>
      <vt:lpstr>Background</vt:lpstr>
      <vt:lpstr>Background</vt:lpstr>
      <vt:lpstr>Questions raised in EE Process</vt:lpstr>
      <vt:lpstr>PowerPoint Presentation</vt:lpstr>
      <vt:lpstr>Q2. What is overhead for delta QP signaling at different granularities</vt:lpstr>
      <vt:lpstr>Q3. What is performance for SDR content in an ST-2084 container</vt:lpstr>
      <vt:lpstr>Q3. Performance for SDR content in an ST-2084 container (Cont.)</vt:lpstr>
      <vt:lpstr>Q3. Performance for SDR content in an ST-2084 container (Cont.)</vt:lpstr>
      <vt:lpstr>Q3. Performance for SDR content in an ST-2084 container (Cont.)</vt:lpstr>
      <vt:lpstr>Experimental Results</vt:lpstr>
      <vt:lpstr>Experimental Results</vt:lpstr>
      <vt:lpstr>PowerPoint Presentation</vt:lpstr>
      <vt:lpstr> EE2.4 Dequantization and scaling for next generation containers</vt:lpstr>
    </vt:vector>
  </TitlesOfParts>
  <Company>Sharp Labs of America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Segall, Andrew</cp:lastModifiedBy>
  <cp:revision>1410</cp:revision>
  <cp:lastPrinted>2012-05-17T23:57:45Z</cp:lastPrinted>
  <dcterms:created xsi:type="dcterms:W3CDTF">2008-07-29T15:54:01Z</dcterms:created>
  <dcterms:modified xsi:type="dcterms:W3CDTF">2016-05-26T14:30:54Z</dcterms:modified>
</cp:coreProperties>
</file>