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bookmarkIdSeed="5">
  <p:sldMasterIdLst>
    <p:sldMasterId id="2147483648" r:id="rId1"/>
  </p:sldMasterIdLst>
  <p:notesMasterIdLst>
    <p:notesMasterId r:id="rId8"/>
  </p:notesMasterIdLst>
  <p:handoutMasterIdLst>
    <p:handoutMasterId r:id="rId9"/>
  </p:handoutMasterIdLst>
  <p:sldIdLst>
    <p:sldId id="350" r:id="rId2"/>
    <p:sldId id="399" r:id="rId3"/>
    <p:sldId id="403" r:id="rId4"/>
    <p:sldId id="405" r:id="rId5"/>
    <p:sldId id="406" r:id="rId6"/>
    <p:sldId id="377" r:id="rId7"/>
  </p:sldIdLst>
  <p:sldSz cx="9144000" cy="6858000" type="screen4x3"/>
  <p:notesSz cx="6997700" cy="92837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4031">
          <p15:clr>
            <a:srgbClr val="A4A3A4"/>
          </p15:clr>
        </p15:guide>
        <p15:guide id="2" pos="171">
          <p15:clr>
            <a:srgbClr val="A4A3A4"/>
          </p15:clr>
        </p15:guide>
      </p15:sldGuideLst>
    </p:ext>
    <p:ext uri="{2D200454-40CA-4A62-9FC3-DE9A4176ACB9}">
      <p15:notesGuideLst xmlns:p15="http://schemas.microsoft.com/office/powerpoint/2012/main">
        <p15:guide id="1" orient="horz" pos="2924">
          <p15:clr>
            <a:srgbClr val="A4A3A4"/>
          </p15:clr>
        </p15:guide>
        <p15:guide id="2" pos="22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_sperki" initials="c" lastIdx="1" clrIdx="0"/>
  <p:cmAuthor id="1" name="Karczewicz, Marta" initials="KM"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92C3"/>
    <a:srgbClr val="A2A2A2"/>
    <a:srgbClr val="BC443A"/>
    <a:srgbClr val="C13535"/>
    <a:srgbClr val="3E3233"/>
    <a:srgbClr val="333333"/>
    <a:srgbClr val="7C7570"/>
    <a:srgbClr val="678D32"/>
    <a:srgbClr val="89B259"/>
    <a:srgbClr val="97C0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91" autoAdjust="0"/>
    <p:restoredTop sz="91367" autoAdjust="0"/>
  </p:normalViewPr>
  <p:slideViewPr>
    <p:cSldViewPr snapToGrid="0">
      <p:cViewPr varScale="1">
        <p:scale>
          <a:sx n="82" d="100"/>
          <a:sy n="82" d="100"/>
        </p:scale>
        <p:origin x="60" y="84"/>
      </p:cViewPr>
      <p:guideLst>
        <p:guide orient="horz" pos="4031"/>
        <p:guide pos="171"/>
      </p:guideLst>
    </p:cSldViewPr>
  </p:slideViewPr>
  <p:outlineViewPr>
    <p:cViewPr>
      <p:scale>
        <a:sx n="33" d="100"/>
        <a:sy n="33" d="100"/>
      </p:scale>
      <p:origin x="0" y="894"/>
    </p:cViewPr>
    <p:sldLst>
      <p:sld r:id="rId1" collapse="1"/>
      <p:sld r:id="rId2" collapse="1"/>
      <p:sld r:id="rId3" collapse="1"/>
      <p:sld r:id="rId4" collapse="1"/>
      <p:sld r:id="rId5" collapse="1"/>
    </p:sldLst>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79" d="100"/>
          <a:sy n="79" d="100"/>
        </p:scale>
        <p:origin x="-2010" y="-84"/>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_rels/viewProps.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 Target="slides/slide1.xml"/><Relationship Id="rId5" Type="http://schemas.openxmlformats.org/officeDocument/2006/relationships/slide" Target="slides/slide5.xml"/><Relationship Id="rId4"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4" Type="http://schemas.openxmlformats.org/officeDocument/2006/relationships/image" Target="../media/image1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defTabSz="930275">
              <a:defRPr sz="1200"/>
            </a:lvl1pPr>
          </a:lstStyle>
          <a:p>
            <a:endParaRPr lang="en-US"/>
          </a:p>
        </p:txBody>
      </p:sp>
      <p:sp>
        <p:nvSpPr>
          <p:cNvPr id="8195" name="Rectangle 3"/>
          <p:cNvSpPr>
            <a:spLocks noGrp="1" noChangeArrowheads="1"/>
          </p:cNvSpPr>
          <p:nvPr>
            <p:ph type="dt" sz="quarter" idx="1"/>
          </p:nvPr>
        </p:nvSpPr>
        <p:spPr bwMode="auto">
          <a:xfrm>
            <a:off x="3965575"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algn="r" defTabSz="930275">
              <a:defRPr sz="1200"/>
            </a:lvl1pPr>
          </a:lstStyle>
          <a:p>
            <a:endParaRPr lang="en-US"/>
          </a:p>
        </p:txBody>
      </p:sp>
      <p:sp>
        <p:nvSpPr>
          <p:cNvPr id="8196" name="Rectangle 4"/>
          <p:cNvSpPr>
            <a:spLocks noGrp="1" noChangeArrowheads="1"/>
          </p:cNvSpPr>
          <p:nvPr>
            <p:ph type="ftr" sz="quarter" idx="2"/>
          </p:nvPr>
        </p:nvSpPr>
        <p:spPr bwMode="auto">
          <a:xfrm>
            <a:off x="0"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defTabSz="930275">
              <a:defRPr sz="1200"/>
            </a:lvl1pPr>
          </a:lstStyle>
          <a:p>
            <a:endParaRPr lang="en-US"/>
          </a:p>
        </p:txBody>
      </p:sp>
      <p:sp>
        <p:nvSpPr>
          <p:cNvPr id="8197" name="Rectangle 5"/>
          <p:cNvSpPr>
            <a:spLocks noGrp="1" noChangeArrowheads="1"/>
          </p:cNvSpPr>
          <p:nvPr>
            <p:ph type="sldNum" sz="quarter" idx="3"/>
          </p:nvPr>
        </p:nvSpPr>
        <p:spPr bwMode="auto">
          <a:xfrm>
            <a:off x="3965575"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algn="r" defTabSz="930275">
              <a:defRPr sz="1200"/>
            </a:lvl1pPr>
          </a:lstStyle>
          <a:p>
            <a:fld id="{89E858B9-9622-41D4-B86C-CC604D6D2293}" type="slidenum">
              <a:rPr lang="en-US"/>
              <a:pPr/>
              <a:t>‹#›</a:t>
            </a:fld>
            <a:endParaRPr lang="en-US"/>
          </a:p>
        </p:txBody>
      </p:sp>
    </p:spTree>
    <p:extLst>
      <p:ext uri="{BB962C8B-B14F-4D97-AF65-F5344CB8AC3E}">
        <p14:creationId xmlns:p14="http://schemas.microsoft.com/office/powerpoint/2010/main" val="6025840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defTabSz="930275">
              <a:defRPr sz="1200"/>
            </a:lvl1pPr>
          </a:lstStyle>
          <a:p>
            <a:endParaRPr lang="en-US"/>
          </a:p>
        </p:txBody>
      </p:sp>
      <p:sp>
        <p:nvSpPr>
          <p:cNvPr id="13315" name="Rectangle 3"/>
          <p:cNvSpPr>
            <a:spLocks noGrp="1" noChangeArrowheads="1"/>
          </p:cNvSpPr>
          <p:nvPr>
            <p:ph type="dt" idx="1"/>
          </p:nvPr>
        </p:nvSpPr>
        <p:spPr bwMode="auto">
          <a:xfrm>
            <a:off x="3965575"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algn="r" defTabSz="930275">
              <a:defRPr sz="1200"/>
            </a:lvl1pPr>
          </a:lstStyle>
          <a:p>
            <a:endParaRPr lang="en-US"/>
          </a:p>
        </p:txBody>
      </p:sp>
      <p:sp>
        <p:nvSpPr>
          <p:cNvPr id="13316" name="Rectangle 4"/>
          <p:cNvSpPr>
            <a:spLocks noGrp="1" noRot="1" noChangeAspect="1" noChangeArrowheads="1" noTextEdit="1"/>
          </p:cNvSpPr>
          <p:nvPr>
            <p:ph type="sldImg" idx="2"/>
          </p:nvPr>
        </p:nvSpPr>
        <p:spPr bwMode="auto">
          <a:xfrm>
            <a:off x="1177925" y="696913"/>
            <a:ext cx="4641850" cy="3481387"/>
          </a:xfrm>
          <a:prstGeom prst="rect">
            <a:avLst/>
          </a:prstGeom>
          <a:noFill/>
          <a:ln w="9525">
            <a:solidFill>
              <a:srgbClr val="000000"/>
            </a:solidFill>
            <a:miter lim="800000"/>
            <a:headEnd/>
            <a:tailEnd/>
          </a:ln>
          <a:effectLst/>
        </p:spPr>
      </p:sp>
      <p:sp>
        <p:nvSpPr>
          <p:cNvPr id="13317" name="Rectangle 5"/>
          <p:cNvSpPr>
            <a:spLocks noGrp="1" noChangeArrowheads="1"/>
          </p:cNvSpPr>
          <p:nvPr>
            <p:ph type="body" sz="quarter" idx="3"/>
          </p:nvPr>
        </p:nvSpPr>
        <p:spPr bwMode="auto">
          <a:xfrm>
            <a:off x="933450" y="4410075"/>
            <a:ext cx="5130800" cy="4176713"/>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318" name="Rectangle 6"/>
          <p:cNvSpPr>
            <a:spLocks noGrp="1" noChangeArrowheads="1"/>
          </p:cNvSpPr>
          <p:nvPr>
            <p:ph type="ftr" sz="quarter" idx="4"/>
          </p:nvPr>
        </p:nvSpPr>
        <p:spPr bwMode="auto">
          <a:xfrm>
            <a:off x="0"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defTabSz="930275">
              <a:defRPr sz="1200"/>
            </a:lvl1pPr>
          </a:lstStyle>
          <a:p>
            <a:endParaRPr lang="en-US"/>
          </a:p>
        </p:txBody>
      </p:sp>
      <p:sp>
        <p:nvSpPr>
          <p:cNvPr id="13319" name="Rectangle 7"/>
          <p:cNvSpPr>
            <a:spLocks noGrp="1" noChangeArrowheads="1"/>
          </p:cNvSpPr>
          <p:nvPr>
            <p:ph type="sldNum" sz="quarter" idx="5"/>
          </p:nvPr>
        </p:nvSpPr>
        <p:spPr bwMode="auto">
          <a:xfrm>
            <a:off x="3965575"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algn="r" defTabSz="930275">
              <a:defRPr sz="1200"/>
            </a:lvl1pPr>
          </a:lstStyle>
          <a:p>
            <a:fld id="{E391298E-09D2-4F98-B954-86421036320A}" type="slidenum">
              <a:rPr lang="en-US"/>
              <a:pPr/>
              <a:t>‹#›</a:t>
            </a:fld>
            <a:endParaRPr lang="en-US"/>
          </a:p>
        </p:txBody>
      </p:sp>
    </p:spTree>
    <p:extLst>
      <p:ext uri="{BB962C8B-B14F-4D97-AF65-F5344CB8AC3E}">
        <p14:creationId xmlns:p14="http://schemas.microsoft.com/office/powerpoint/2010/main" val="387364287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391298E-09D2-4F98-B954-86421036320A}" type="slidenum">
              <a:rPr lang="en-US" smtClean="0"/>
              <a:pPr/>
              <a:t>1</a:t>
            </a:fld>
            <a:endParaRPr lang="en-US" dirty="0"/>
          </a:p>
        </p:txBody>
      </p:sp>
    </p:spTree>
    <p:extLst>
      <p:ext uri="{BB962C8B-B14F-4D97-AF65-F5344CB8AC3E}">
        <p14:creationId xmlns:p14="http://schemas.microsoft.com/office/powerpoint/2010/main" val="14688463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6" name="Picture 5" descr="QCT_PPT_collage_7b.jpg"/>
          <p:cNvPicPr>
            <a:picLocks noChangeAspect="1"/>
          </p:cNvPicPr>
          <p:nvPr userDrawn="1"/>
        </p:nvPicPr>
        <p:blipFill>
          <a:blip r:embed="rId2" cstate="print"/>
          <a:stretch>
            <a:fillRect/>
          </a:stretch>
        </p:blipFill>
        <p:spPr>
          <a:xfrm>
            <a:off x="-1" y="78291"/>
            <a:ext cx="9144001" cy="4452890"/>
          </a:xfrm>
          <a:prstGeom prst="rect">
            <a:avLst/>
          </a:prstGeom>
        </p:spPr>
      </p:pic>
      <p:pic>
        <p:nvPicPr>
          <p:cNvPr id="9" name="Picture 8" descr="Stacked_Chips_022309.png"/>
          <p:cNvPicPr>
            <a:picLocks noChangeAspect="1"/>
          </p:cNvPicPr>
          <p:nvPr userDrawn="1"/>
        </p:nvPicPr>
        <p:blipFill>
          <a:blip r:embed="rId3" cstate="print"/>
          <a:stretch>
            <a:fillRect/>
          </a:stretch>
        </p:blipFill>
        <p:spPr>
          <a:xfrm>
            <a:off x="8124057" y="2945578"/>
            <a:ext cx="798210" cy="762025"/>
          </a:xfrm>
          <a:prstGeom prst="rect">
            <a:avLst/>
          </a:prstGeom>
        </p:spPr>
      </p:pic>
      <p:pic>
        <p:nvPicPr>
          <p:cNvPr id="10" name="Picture 9" descr="qlogo.eps"/>
          <p:cNvPicPr>
            <a:picLocks noChangeAspect="1"/>
          </p:cNvPicPr>
          <p:nvPr userDrawn="1"/>
        </p:nvPicPr>
        <p:blipFill>
          <a:blip r:embed="rId4" cstate="print"/>
          <a:stretch>
            <a:fillRect/>
          </a:stretch>
        </p:blipFill>
        <p:spPr>
          <a:xfrm>
            <a:off x="280962" y="3244230"/>
            <a:ext cx="1545840" cy="349364"/>
          </a:xfrm>
          <a:prstGeom prst="rect">
            <a:avLst/>
          </a:prstGeom>
        </p:spPr>
      </p:pic>
      <p:sp>
        <p:nvSpPr>
          <p:cNvPr id="12" name="Rectangle 11"/>
          <p:cNvSpPr/>
          <p:nvPr userDrawn="1"/>
        </p:nvSpPr>
        <p:spPr bwMode="auto">
          <a:xfrm>
            <a:off x="0" y="6418812"/>
            <a:ext cx="9144000" cy="439188"/>
          </a:xfrm>
          <a:prstGeom prst="rect">
            <a:avLst/>
          </a:prstGeom>
          <a:solidFill>
            <a:srgbClr val="3333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4" name="TextBox 13"/>
          <p:cNvSpPr txBox="1"/>
          <p:nvPr userDrawn="1"/>
        </p:nvSpPr>
        <p:spPr>
          <a:xfrm>
            <a:off x="188183" y="201945"/>
            <a:ext cx="3140233" cy="215444"/>
          </a:xfrm>
          <a:prstGeom prst="rect">
            <a:avLst/>
          </a:prstGeom>
          <a:noFill/>
        </p:spPr>
        <p:txBody>
          <a:bodyPr wrap="square" anchor="b">
            <a:spAutoFit/>
          </a:bodyPr>
          <a:lstStyle/>
          <a:p>
            <a:pPr fontAlgn="auto">
              <a:spcBef>
                <a:spcPts val="0"/>
              </a:spcBef>
              <a:spcAft>
                <a:spcPts val="0"/>
              </a:spcAft>
              <a:defRPr/>
            </a:pPr>
            <a:r>
              <a:rPr lang="en-US" sz="800" b="1" u="none" kern="1200" spc="30" baseline="0" dirty="0" smtClean="0">
                <a:solidFill>
                  <a:schemeClr val="tx2"/>
                </a:solidFill>
                <a:latin typeface="Arial" charset="0"/>
                <a:ea typeface="+mn-ea"/>
                <a:cs typeface="Arial" charset="0"/>
              </a:rPr>
              <a:t>www.qualcomm.com/qct</a:t>
            </a:r>
            <a:endParaRPr lang="en-US" sz="800" b="1" u="none" spc="30" baseline="0" dirty="0">
              <a:solidFill>
                <a:schemeClr val="tx2"/>
              </a:solidFill>
              <a:latin typeface="Arial"/>
              <a:cs typeface="Arial"/>
            </a:endParaRPr>
          </a:p>
        </p:txBody>
      </p:sp>
      <p:sp>
        <p:nvSpPr>
          <p:cNvPr id="2" name="Title 1"/>
          <p:cNvSpPr>
            <a:spLocks noGrp="1"/>
          </p:cNvSpPr>
          <p:nvPr>
            <p:ph type="ctrTitle"/>
          </p:nvPr>
        </p:nvSpPr>
        <p:spPr>
          <a:xfrm>
            <a:off x="2093485" y="3601821"/>
            <a:ext cx="6927070" cy="1470025"/>
          </a:xfrm>
        </p:spPr>
        <p:txBody>
          <a:bodyPr anchor="b"/>
          <a:lstStyle>
            <a:lvl1pPr algn="l">
              <a:defRPr sz="2800" baseline="0">
                <a:solidFill>
                  <a:srgbClr val="333333"/>
                </a:solidFill>
              </a:defRPr>
            </a:lvl1pPr>
          </a:lstStyle>
          <a:p>
            <a:endParaRPr lang="en-US" dirty="0"/>
          </a:p>
        </p:txBody>
      </p:sp>
      <p:sp>
        <p:nvSpPr>
          <p:cNvPr id="3" name="Subtitle 2"/>
          <p:cNvSpPr>
            <a:spLocks noGrp="1"/>
          </p:cNvSpPr>
          <p:nvPr>
            <p:ph type="subTitle" idx="1"/>
          </p:nvPr>
        </p:nvSpPr>
        <p:spPr>
          <a:xfrm>
            <a:off x="2093485" y="5085081"/>
            <a:ext cx="5704646" cy="364390"/>
          </a:xfrm>
        </p:spPr>
        <p:txBody>
          <a:bodyPr/>
          <a:lstStyle>
            <a:lvl1pPr marL="0" indent="0" algn="l">
              <a:lnSpc>
                <a:spcPct val="100000"/>
              </a:lnSpc>
              <a:spcBef>
                <a:spcPts val="0"/>
              </a:spcBef>
              <a:buNone/>
              <a:defRPr sz="1600" baseline="0">
                <a:solidFill>
                  <a:srgbClr val="33333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pic>
        <p:nvPicPr>
          <p:cNvPr id="11" name="Picture 10" descr="RedefiningMobility_cover.png"/>
          <p:cNvPicPr>
            <a:picLocks noChangeAspect="1"/>
          </p:cNvPicPr>
          <p:nvPr userDrawn="1"/>
        </p:nvPicPr>
        <p:blipFill>
          <a:blip r:embed="rId5" cstate="print"/>
          <a:stretch>
            <a:fillRect/>
          </a:stretch>
        </p:blipFill>
        <p:spPr>
          <a:xfrm>
            <a:off x="5054768" y="3070129"/>
            <a:ext cx="3136731" cy="54937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claimer Slide">
    <p:spTree>
      <p:nvGrpSpPr>
        <p:cNvPr id="1" name=""/>
        <p:cNvGrpSpPr/>
        <p:nvPr/>
      </p:nvGrpSpPr>
      <p:grpSpPr>
        <a:xfrm>
          <a:off x="0" y="0"/>
          <a:ext cx="0" cy="0"/>
          <a:chOff x="0" y="0"/>
          <a:chExt cx="0" cy="0"/>
        </a:xfrm>
      </p:grpSpPr>
      <p:sp>
        <p:nvSpPr>
          <p:cNvPr id="4" name="Text Box 6"/>
          <p:cNvSpPr txBox="1">
            <a:spLocks noChangeArrowheads="1"/>
          </p:cNvSpPr>
          <p:nvPr userDrawn="1"/>
        </p:nvSpPr>
        <p:spPr bwMode="auto">
          <a:xfrm>
            <a:off x="188184" y="1389063"/>
            <a:ext cx="8782080" cy="1026563"/>
          </a:xfrm>
          <a:prstGeom prst="rect">
            <a:avLst/>
          </a:prstGeom>
          <a:noFill/>
          <a:ln w="9525">
            <a:noFill/>
            <a:miter lim="800000"/>
            <a:headEnd/>
            <a:tailEnd/>
          </a:ln>
          <a:effectLst/>
        </p:spPr>
        <p:txBody>
          <a:bodyPr wrap="square">
            <a:spAutoFit/>
          </a:bodyPr>
          <a:lstStyle/>
          <a:p>
            <a:pPr>
              <a:lnSpc>
                <a:spcPts val="2520"/>
              </a:lnSpc>
            </a:pPr>
            <a:r>
              <a:rPr lang="en-US" sz="1600" dirty="0" smtClean="0">
                <a:solidFill>
                  <a:schemeClr val="tx2"/>
                </a:solidFill>
              </a:rPr>
              <a:t>Nothing in these materials is an offer to sell any of the components or devices referenced herein. Certain components for use in the U.S. are available only through licensed suppliers.  Some components are not available for use in the U.S.</a:t>
            </a:r>
          </a:p>
        </p:txBody>
      </p:sp>
      <p:sp>
        <p:nvSpPr>
          <p:cNvPr id="5" name="Rectangle 2"/>
          <p:cNvSpPr>
            <a:spLocks noGrp="1" noChangeArrowheads="1"/>
          </p:cNvSpPr>
          <p:nvPr userDrawn="1">
            <p:ph type="title" hasCustomPrompt="1"/>
          </p:nvPr>
        </p:nvSpPr>
        <p:spPr>
          <a:xfrm>
            <a:off x="176779" y="273050"/>
            <a:ext cx="8729663" cy="561975"/>
          </a:xfrm>
        </p:spPr>
        <p:txBody>
          <a:bodyPr/>
          <a:lstStyle>
            <a:lvl1pPr>
              <a:defRPr/>
            </a:lvl1pPr>
          </a:lstStyle>
          <a:p>
            <a:r>
              <a:rPr lang="en-US" dirty="0" smtClean="0"/>
              <a:t>Disclaimer</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sp>
        <p:nvSpPr>
          <p:cNvPr id="3128" name="Rectangle 56"/>
          <p:cNvSpPr>
            <a:spLocks noChangeArrowheads="1"/>
          </p:cNvSpPr>
          <p:nvPr userDrawn="1"/>
        </p:nvSpPr>
        <p:spPr bwMode="auto">
          <a:xfrm>
            <a:off x="0" y="6284913"/>
            <a:ext cx="9144000" cy="573087"/>
          </a:xfrm>
          <a:prstGeom prst="rect">
            <a:avLst/>
          </a:prstGeom>
          <a:solidFill>
            <a:schemeClr val="bg1"/>
          </a:solidFill>
          <a:ln w="9525">
            <a:noFill/>
            <a:miter lim="800000"/>
            <a:headEnd/>
            <a:tailEnd/>
          </a:ln>
          <a:effectLst/>
        </p:spPr>
        <p:txBody>
          <a:bodyPr wrap="none" anchor="ctr"/>
          <a:lstStyle/>
          <a:p>
            <a:endParaRPr lang="en-US"/>
          </a:p>
        </p:txBody>
      </p:sp>
      <p:pic>
        <p:nvPicPr>
          <p:cNvPr id="8" name="Picture 7" descr="Final_Divider.png"/>
          <p:cNvPicPr>
            <a:picLocks noChangeAspect="1"/>
          </p:cNvPicPr>
          <p:nvPr userDrawn="1"/>
        </p:nvPicPr>
        <p:blipFill>
          <a:blip r:embed="rId2" cstate="print"/>
          <a:stretch>
            <a:fillRect/>
          </a:stretch>
        </p:blipFill>
        <p:spPr>
          <a:xfrm>
            <a:off x="377" y="1143189"/>
            <a:ext cx="9143245" cy="4571622"/>
          </a:xfrm>
          <a:prstGeom prst="rect">
            <a:avLst/>
          </a:prstGeom>
        </p:spPr>
      </p:pic>
      <p:sp>
        <p:nvSpPr>
          <p:cNvPr id="7" name="Content Placeholder 2"/>
          <p:cNvSpPr>
            <a:spLocks noGrp="1"/>
          </p:cNvSpPr>
          <p:nvPr userDrawn="1">
            <p:ph idx="1" hasCustomPrompt="1"/>
          </p:nvPr>
        </p:nvSpPr>
        <p:spPr>
          <a:xfrm>
            <a:off x="2438400" y="2057400"/>
            <a:ext cx="4800600" cy="1219200"/>
          </a:xfrm>
        </p:spPr>
        <p:txBody>
          <a:bodyPr/>
          <a:lstStyle>
            <a:lvl1pPr>
              <a:buClr>
                <a:schemeClr val="accent6"/>
              </a:buClr>
              <a:defRPr sz="2800" baseline="0"/>
            </a:lvl1pPr>
          </a:lstStyle>
          <a:p>
            <a:pPr eaLnBrk="1" hangingPunct="1">
              <a:buFont typeface="Wingdings" pitchFamily="1" charset="2"/>
              <a:buNone/>
            </a:pPr>
            <a:r>
              <a:rPr lang="en-US" dirty="0" smtClean="0">
                <a:solidFill>
                  <a:schemeClr val="bg1"/>
                </a:solidFill>
              </a:rPr>
              <a:t>Low-complexity 32x32 transform by partial frequency transform</a:t>
            </a:r>
          </a:p>
        </p:txBody>
      </p:sp>
      <p:sp>
        <p:nvSpPr>
          <p:cNvPr id="20" name="Text Box 49"/>
          <p:cNvSpPr txBox="1">
            <a:spLocks noChangeArrowheads="1"/>
          </p:cNvSpPr>
          <p:nvPr userDrawn="1"/>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tx2"/>
                </a:solidFill>
              </a:rPr>
              <a:t>PAGE</a:t>
            </a:r>
            <a:r>
              <a:rPr lang="en-US" sz="600" dirty="0" smtClean="0">
                <a:solidFill>
                  <a:schemeClr val="tx2"/>
                </a:solidFill>
              </a:rPr>
              <a:t>  </a:t>
            </a:r>
            <a:fld id="{DF573F04-0965-4020-B5B5-991C2993D9D9}" type="slidenum">
              <a:rPr lang="en-US" sz="600" smtClean="0">
                <a:solidFill>
                  <a:schemeClr val="tx2"/>
                </a:solidFill>
              </a:rPr>
              <a:pPr/>
              <a:t>‹#›</a:t>
            </a:fld>
            <a:endParaRPr lang="en-US" sz="600" dirty="0">
              <a:solidFill>
                <a:schemeClr val="tx2"/>
              </a:solidFill>
            </a:endParaRPr>
          </a:p>
        </p:txBody>
      </p:sp>
      <p:pic>
        <p:nvPicPr>
          <p:cNvPr id="22" name="Picture 21" descr="q_white.png"/>
          <p:cNvPicPr>
            <a:picLocks noChangeAspect="1"/>
          </p:cNvPicPr>
          <p:nvPr userDrawn="1"/>
        </p:nvPicPr>
        <p:blipFill>
          <a:blip r:embed="rId3" cstate="print">
            <a:lum bright="-100000"/>
          </a:blip>
          <a:srcRect/>
          <a:stretch>
            <a:fillRect/>
          </a:stretch>
        </p:blipFill>
        <p:spPr bwMode="auto">
          <a:xfrm>
            <a:off x="7790688" y="6451900"/>
            <a:ext cx="1216152" cy="338186"/>
          </a:xfrm>
          <a:prstGeom prst="rect">
            <a:avLst/>
          </a:prstGeom>
          <a:noFill/>
          <a:ln w="9525">
            <a:noFill/>
            <a:miter lim="800000"/>
            <a:headEnd/>
            <a:tailEnd/>
          </a:ln>
        </p:spPr>
      </p:pic>
      <p:pic>
        <p:nvPicPr>
          <p:cNvPr id="10" name="Picture 9" descr="RedefiningMobility_3.png"/>
          <p:cNvPicPr>
            <a:picLocks noChangeAspect="1"/>
          </p:cNvPicPr>
          <p:nvPr userDrawn="1"/>
        </p:nvPicPr>
        <p:blipFill>
          <a:blip r:embed="rId4" cstate="print"/>
          <a:stretch>
            <a:fillRect/>
          </a:stretch>
        </p:blipFill>
        <p:spPr>
          <a:xfrm>
            <a:off x="185619" y="6393484"/>
            <a:ext cx="2045517" cy="29821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chemeClr val="accent2"/>
              </a:buClr>
              <a:defRPr>
                <a:solidFill>
                  <a:srgbClr val="333333"/>
                </a:solidFill>
              </a:defRPr>
            </a:lvl1pPr>
            <a:lvl2pPr>
              <a:buClr>
                <a:schemeClr val="accent1"/>
              </a:buClr>
              <a:defRPr>
                <a:solidFill>
                  <a:srgbClr val="333333"/>
                </a:solidFill>
              </a:defRPr>
            </a:lvl2pPr>
            <a:lvl3pPr>
              <a:buClr>
                <a:schemeClr val="tx2"/>
              </a:buClr>
              <a:defRPr>
                <a:solidFill>
                  <a:srgbClr val="333333"/>
                </a:solidFill>
              </a:defRPr>
            </a:lvl3pPr>
            <a:lvl4pPr>
              <a:buClr>
                <a:schemeClr val="accent1"/>
              </a:buClr>
              <a:buFont typeface="Lucida Grande"/>
              <a:buChar char="»"/>
              <a:defRPr>
                <a:solidFill>
                  <a:srgbClr val="333333"/>
                </a:solidFill>
              </a:defRPr>
            </a:lvl4pPr>
            <a:lvl5pPr>
              <a:buClr>
                <a:schemeClr val="tx2"/>
              </a:buClr>
              <a:defRPr>
                <a:solidFill>
                  <a:srgbClr val="333333"/>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635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958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a:spLocks noChangeArrowheads="1"/>
          </p:cNvSpPr>
          <p:nvPr/>
        </p:nvSpPr>
        <p:spPr bwMode="auto">
          <a:xfrm>
            <a:off x="0" y="6400800"/>
            <a:ext cx="9144000" cy="457200"/>
          </a:xfrm>
          <a:prstGeom prst="rect">
            <a:avLst/>
          </a:prstGeom>
          <a:solidFill>
            <a:srgbClr val="333333"/>
          </a:solidFill>
          <a:ln w="9525" algn="ctr">
            <a:no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baseline="0">
              <a:solidFill>
                <a:schemeClr val="lt1"/>
              </a:solidFill>
              <a:latin typeface="+mn-lt"/>
            </a:endParaRPr>
          </a:p>
        </p:txBody>
      </p:sp>
      <p:sp>
        <p:nvSpPr>
          <p:cNvPr id="1071" name="Rectangle 47"/>
          <p:cNvSpPr>
            <a:spLocks noGrp="1" noChangeArrowheads="1"/>
          </p:cNvSpPr>
          <p:nvPr>
            <p:ph type="title"/>
          </p:nvPr>
        </p:nvSpPr>
        <p:spPr bwMode="auto">
          <a:xfrm>
            <a:off x="176779" y="273050"/>
            <a:ext cx="8729663"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076" name="Rectangle 52"/>
          <p:cNvSpPr>
            <a:spLocks noGrp="1" noChangeArrowheads="1"/>
          </p:cNvSpPr>
          <p:nvPr>
            <p:ph type="body" idx="1"/>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bg1"/>
                </a:solidFill>
              </a:rPr>
              <a:t>PAGE</a:t>
            </a:r>
            <a:r>
              <a:rPr lang="en-US" sz="600" dirty="0" smtClean="0">
                <a:solidFill>
                  <a:schemeClr val="bg1"/>
                </a:solidFill>
              </a:rPr>
              <a:t>  </a:t>
            </a:r>
            <a:fld id="{DF573F04-0965-4020-B5B5-991C2993D9D9}" type="slidenum">
              <a:rPr lang="en-US" sz="600" smtClean="0">
                <a:solidFill>
                  <a:schemeClr val="bg1"/>
                </a:solidFill>
              </a:rPr>
              <a:pPr/>
              <a:t>‹#›</a:t>
            </a:fld>
            <a:endParaRPr lang="en-US" sz="600" dirty="0">
              <a:solidFill>
                <a:schemeClr val="bg1"/>
              </a:solidFill>
            </a:endParaRPr>
          </a:p>
        </p:txBody>
      </p:sp>
      <p:pic>
        <p:nvPicPr>
          <p:cNvPr id="10" name="Picture 9" descr="q_white.png"/>
          <p:cNvPicPr>
            <a:picLocks noChangeAspect="1"/>
          </p:cNvPicPr>
          <p:nvPr/>
        </p:nvPicPr>
        <p:blipFill>
          <a:blip r:embed="rId9" cstate="print"/>
          <a:srcRect/>
          <a:stretch>
            <a:fillRect/>
          </a:stretch>
        </p:blipFill>
        <p:spPr bwMode="auto">
          <a:xfrm>
            <a:off x="7790688" y="6451900"/>
            <a:ext cx="1216152" cy="338186"/>
          </a:xfrm>
          <a:prstGeom prst="rect">
            <a:avLst/>
          </a:prstGeom>
          <a:noFill/>
          <a:ln w="9525">
            <a:noFill/>
            <a:miter lim="800000"/>
            <a:headEnd/>
            <a:tailEnd/>
          </a:ln>
        </p:spPr>
      </p:pic>
      <p:pic>
        <p:nvPicPr>
          <p:cNvPr id="14" name="Picture 13" descr="RedefiningMobility_black.png"/>
          <p:cNvPicPr>
            <a:picLocks noChangeAspect="1"/>
          </p:cNvPicPr>
          <p:nvPr/>
        </p:nvPicPr>
        <p:blipFill>
          <a:blip r:embed="rId10" cstate="print"/>
          <a:stretch>
            <a:fillRect/>
          </a:stretch>
        </p:blipFill>
        <p:spPr>
          <a:xfrm>
            <a:off x="186482" y="6391656"/>
            <a:ext cx="2081230" cy="303423"/>
          </a:xfrm>
          <a:prstGeom prst="rect">
            <a:avLst/>
          </a:prstGeom>
        </p:spPr>
      </p:pic>
    </p:spTree>
  </p:cSld>
  <p:clrMap bg1="lt1" tx1="dk1" bg2="lt2" tx2="dk2" accent1="accent1" accent2="accent2" accent3="accent3" accent4="accent4" accent5="accent5" accent6="accent6" hlink="hlink" folHlink="folHlink"/>
  <p:sldLayoutIdLst>
    <p:sldLayoutId id="2147483659" r:id="rId1"/>
    <p:sldLayoutId id="2147483651" r:id="rId2"/>
    <p:sldLayoutId id="2147483649" r:id="rId3"/>
    <p:sldLayoutId id="2147483650" r:id="rId4"/>
    <p:sldLayoutId id="2147483653" r:id="rId5"/>
    <p:sldLayoutId id="2147483655" r:id="rId6"/>
    <p:sldLayoutId id="2147483656" r:id="rId7"/>
  </p:sldLayoutIdLst>
  <p:txStyles>
    <p:titleStyle>
      <a:lvl1pPr algn="l" rtl="0" eaLnBrk="1" fontAlgn="base" hangingPunct="1">
        <a:lnSpc>
          <a:spcPct val="80000"/>
        </a:lnSpc>
        <a:spcBef>
          <a:spcPct val="0"/>
        </a:spcBef>
        <a:spcAft>
          <a:spcPct val="0"/>
        </a:spcAft>
        <a:defRPr sz="2800">
          <a:solidFill>
            <a:schemeClr val="tx2"/>
          </a:solidFill>
          <a:latin typeface="+mj-lt"/>
          <a:ea typeface="+mj-ea"/>
          <a:cs typeface="+mj-cs"/>
        </a:defRPr>
      </a:lvl1pPr>
      <a:lvl2pPr algn="l" rtl="0" eaLnBrk="1" fontAlgn="base" hangingPunct="1">
        <a:lnSpc>
          <a:spcPct val="80000"/>
        </a:lnSpc>
        <a:spcBef>
          <a:spcPct val="0"/>
        </a:spcBef>
        <a:spcAft>
          <a:spcPct val="0"/>
        </a:spcAft>
        <a:defRPr sz="2400">
          <a:solidFill>
            <a:schemeClr val="accent1"/>
          </a:solidFill>
          <a:latin typeface="Arial" charset="0"/>
          <a:cs typeface="Arial" charset="0"/>
        </a:defRPr>
      </a:lvl2pPr>
      <a:lvl3pPr algn="l" rtl="0" eaLnBrk="1" fontAlgn="base" hangingPunct="1">
        <a:lnSpc>
          <a:spcPct val="80000"/>
        </a:lnSpc>
        <a:spcBef>
          <a:spcPct val="0"/>
        </a:spcBef>
        <a:spcAft>
          <a:spcPct val="0"/>
        </a:spcAft>
        <a:defRPr sz="2400">
          <a:solidFill>
            <a:schemeClr val="accent1"/>
          </a:solidFill>
          <a:latin typeface="Arial" charset="0"/>
          <a:cs typeface="Arial" charset="0"/>
        </a:defRPr>
      </a:lvl3pPr>
      <a:lvl4pPr algn="l" rtl="0" eaLnBrk="1" fontAlgn="base" hangingPunct="1">
        <a:lnSpc>
          <a:spcPct val="80000"/>
        </a:lnSpc>
        <a:spcBef>
          <a:spcPct val="0"/>
        </a:spcBef>
        <a:spcAft>
          <a:spcPct val="0"/>
        </a:spcAft>
        <a:defRPr sz="2400">
          <a:solidFill>
            <a:schemeClr val="accent1"/>
          </a:solidFill>
          <a:latin typeface="Arial" charset="0"/>
          <a:cs typeface="Arial" charset="0"/>
        </a:defRPr>
      </a:lvl4pPr>
      <a:lvl5pPr algn="l" rtl="0" eaLnBrk="1" fontAlgn="base" hangingPunct="1">
        <a:lnSpc>
          <a:spcPct val="80000"/>
        </a:lnSpc>
        <a:spcBef>
          <a:spcPct val="0"/>
        </a:spcBef>
        <a:spcAft>
          <a:spcPct val="0"/>
        </a:spcAft>
        <a:defRPr sz="2400">
          <a:solidFill>
            <a:schemeClr val="accent1"/>
          </a:solidFill>
          <a:latin typeface="Arial" charset="0"/>
          <a:cs typeface="Arial" charset="0"/>
        </a:defRPr>
      </a:lvl5pPr>
      <a:lvl6pPr marL="457200" algn="l" rtl="0" eaLnBrk="1" fontAlgn="base" hangingPunct="1">
        <a:lnSpc>
          <a:spcPct val="80000"/>
        </a:lnSpc>
        <a:spcBef>
          <a:spcPct val="0"/>
        </a:spcBef>
        <a:spcAft>
          <a:spcPct val="0"/>
        </a:spcAft>
        <a:defRPr sz="2400">
          <a:solidFill>
            <a:schemeClr val="accent1"/>
          </a:solidFill>
          <a:latin typeface="Arial" charset="0"/>
          <a:cs typeface="Arial" charset="0"/>
        </a:defRPr>
      </a:lvl6pPr>
      <a:lvl7pPr marL="914400" algn="l" rtl="0" eaLnBrk="1" fontAlgn="base" hangingPunct="1">
        <a:lnSpc>
          <a:spcPct val="80000"/>
        </a:lnSpc>
        <a:spcBef>
          <a:spcPct val="0"/>
        </a:spcBef>
        <a:spcAft>
          <a:spcPct val="0"/>
        </a:spcAft>
        <a:defRPr sz="2400">
          <a:solidFill>
            <a:schemeClr val="accent1"/>
          </a:solidFill>
          <a:latin typeface="Arial" charset="0"/>
          <a:cs typeface="Arial" charset="0"/>
        </a:defRPr>
      </a:lvl7pPr>
      <a:lvl8pPr marL="1371600" algn="l" rtl="0" eaLnBrk="1" fontAlgn="base" hangingPunct="1">
        <a:lnSpc>
          <a:spcPct val="80000"/>
        </a:lnSpc>
        <a:spcBef>
          <a:spcPct val="0"/>
        </a:spcBef>
        <a:spcAft>
          <a:spcPct val="0"/>
        </a:spcAft>
        <a:defRPr sz="2400">
          <a:solidFill>
            <a:schemeClr val="accent1"/>
          </a:solidFill>
          <a:latin typeface="Arial" charset="0"/>
          <a:cs typeface="Arial" charset="0"/>
        </a:defRPr>
      </a:lvl8pPr>
      <a:lvl9pPr marL="1828800" algn="l" rtl="0" eaLnBrk="1" fontAlgn="base" hangingPunct="1">
        <a:lnSpc>
          <a:spcPct val="80000"/>
        </a:lnSpc>
        <a:spcBef>
          <a:spcPct val="0"/>
        </a:spcBef>
        <a:spcAft>
          <a:spcPct val="0"/>
        </a:spcAft>
        <a:defRPr sz="2400">
          <a:solidFill>
            <a:schemeClr val="accent1"/>
          </a:solidFill>
          <a:latin typeface="Arial" charset="0"/>
          <a:cs typeface="Arial" charset="0"/>
        </a:defRPr>
      </a:lvl9pPr>
    </p:titleStyle>
    <p:bodyStyle>
      <a:lvl1pPr marL="173038" indent="-173038" algn="l" rtl="0" eaLnBrk="1" fontAlgn="base" hangingPunct="1">
        <a:lnSpc>
          <a:spcPct val="95000"/>
        </a:lnSpc>
        <a:spcBef>
          <a:spcPct val="35000"/>
        </a:spcBef>
        <a:spcAft>
          <a:spcPct val="0"/>
        </a:spcAft>
        <a:buClr>
          <a:schemeClr val="accent2"/>
        </a:buClr>
        <a:buFont typeface="Wingdings" pitchFamily="2" charset="2"/>
        <a:buChar char="§"/>
        <a:defRPr sz="2000">
          <a:solidFill>
            <a:srgbClr val="333333"/>
          </a:solidFill>
          <a:latin typeface="+mn-lt"/>
          <a:ea typeface="+mn-ea"/>
          <a:cs typeface="+mn-cs"/>
        </a:defRPr>
      </a:lvl1pPr>
      <a:lvl2pPr marL="460375" indent="-173038" algn="l" rtl="0" eaLnBrk="1" fontAlgn="base" hangingPunct="1">
        <a:lnSpc>
          <a:spcPct val="95000"/>
        </a:lnSpc>
        <a:spcBef>
          <a:spcPct val="35000"/>
        </a:spcBef>
        <a:spcAft>
          <a:spcPct val="0"/>
        </a:spcAft>
        <a:buClr>
          <a:schemeClr val="accent1"/>
        </a:buClr>
        <a:buFont typeface="Wingdings" pitchFamily="2" charset="2"/>
        <a:buChar char="§"/>
        <a:defRPr>
          <a:solidFill>
            <a:srgbClr val="333333"/>
          </a:solidFill>
          <a:latin typeface="+mn-lt"/>
          <a:cs typeface="+mn-cs"/>
        </a:defRPr>
      </a:lvl2pPr>
      <a:lvl3pPr marL="798513" indent="-223838" algn="l" rtl="0" eaLnBrk="1" fontAlgn="base" hangingPunct="1">
        <a:lnSpc>
          <a:spcPct val="95000"/>
        </a:lnSpc>
        <a:spcBef>
          <a:spcPct val="35000"/>
        </a:spcBef>
        <a:spcAft>
          <a:spcPct val="0"/>
        </a:spcAft>
        <a:buClr>
          <a:schemeClr val="tx2"/>
        </a:buClr>
        <a:buSzPct val="125000"/>
        <a:buFont typeface="Arial" charset="0"/>
        <a:buChar char="–"/>
        <a:defRPr sz="1600">
          <a:solidFill>
            <a:srgbClr val="333333"/>
          </a:solidFill>
          <a:latin typeface="+mn-lt"/>
          <a:cs typeface="+mn-cs"/>
        </a:defRPr>
      </a:lvl3pPr>
      <a:lvl4pPr marL="1087438" indent="-174625" algn="l" rtl="0" eaLnBrk="1" fontAlgn="base" hangingPunct="1">
        <a:lnSpc>
          <a:spcPct val="95000"/>
        </a:lnSpc>
        <a:spcBef>
          <a:spcPct val="35000"/>
        </a:spcBef>
        <a:spcAft>
          <a:spcPct val="0"/>
        </a:spcAft>
        <a:buClr>
          <a:schemeClr val="accent1"/>
        </a:buClr>
        <a:buSzPct val="125000"/>
        <a:buFont typeface="Lucida Grande"/>
        <a:buChar char="»"/>
        <a:defRPr sz="1400">
          <a:solidFill>
            <a:srgbClr val="333333"/>
          </a:solidFill>
          <a:latin typeface="+mn-lt"/>
          <a:cs typeface="+mn-cs"/>
        </a:defRPr>
      </a:lvl4pPr>
      <a:lvl5pPr marL="1316038" indent="-114300" algn="l" rtl="0" eaLnBrk="1" fontAlgn="base" hangingPunct="1">
        <a:lnSpc>
          <a:spcPct val="95000"/>
        </a:lnSpc>
        <a:spcBef>
          <a:spcPct val="35000"/>
        </a:spcBef>
        <a:spcAft>
          <a:spcPct val="0"/>
        </a:spcAft>
        <a:buClr>
          <a:schemeClr val="tx2"/>
        </a:buClr>
        <a:buChar char="•"/>
        <a:defRPr sz="1200">
          <a:solidFill>
            <a:srgbClr val="333333"/>
          </a:solidFill>
          <a:latin typeface="+mn-lt"/>
          <a:cs typeface="+mn-cs"/>
        </a:defRPr>
      </a:lvl5pPr>
      <a:lvl6pPr marL="17732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10.w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1.emf"/><Relationship Id="rId4" Type="http://schemas.openxmlformats.org/officeDocument/2006/relationships/image" Target="../media/image9.wmf"/></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oleObject" Target="../embeddings/oleObject3.bin"/><Relationship Id="rId7" Type="http://schemas.openxmlformats.org/officeDocument/2006/relationships/image" Target="../media/image13.wmf"/><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oleObject" Target="../embeddings/oleObject4.bin"/><Relationship Id="rId11" Type="http://schemas.openxmlformats.org/officeDocument/2006/relationships/image" Target="../media/image15.wmf"/><Relationship Id="rId5" Type="http://schemas.openxmlformats.org/officeDocument/2006/relationships/image" Target="../media/image16.png"/><Relationship Id="rId10" Type="http://schemas.openxmlformats.org/officeDocument/2006/relationships/oleObject" Target="../embeddings/oleObject6.bin"/><Relationship Id="rId4" Type="http://schemas.openxmlformats.org/officeDocument/2006/relationships/image" Target="../media/image12.wmf"/><Relationship Id="rId9" Type="http://schemas.openxmlformats.org/officeDocument/2006/relationships/image" Target="../media/image14.wmf"/></Relationships>
</file>

<file path=ppt/slides/_rels/slide4.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4.xml"/><Relationship Id="rId4" Type="http://schemas.openxmlformats.org/officeDocument/2006/relationships/image" Target="../media/image19.emf"/></Relationships>
</file>

<file path=ppt/slides/_rels/slide5.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95003" y="3985957"/>
            <a:ext cx="8979333" cy="1540334"/>
          </a:xfrm>
        </p:spPr>
        <p:txBody>
          <a:bodyPr/>
          <a:lstStyle/>
          <a:p>
            <a:r>
              <a:rPr lang="en-US" sz="2400" b="1" dirty="0" smtClean="0"/>
              <a:t>JVET-C0062: Improved Affine Motion Prediction</a:t>
            </a:r>
            <a:br>
              <a:rPr lang="en-US" sz="2400" b="1" dirty="0" smtClean="0"/>
            </a:br>
            <a:r>
              <a:rPr lang="en-US" sz="2400" b="1" dirty="0"/>
              <a:t/>
            </a:r>
            <a:br>
              <a:rPr lang="en-US" sz="2400" b="1" dirty="0"/>
            </a:br>
            <a:r>
              <a:rPr lang="en-US" sz="1600" dirty="0"/>
              <a:t>Feng </a:t>
            </a:r>
            <a:r>
              <a:rPr lang="en-US" sz="1600" dirty="0" smtClean="0"/>
              <a:t>Zou, Jianle Chen, Marta Karczewicz, Xiang Li, Chuang</a:t>
            </a:r>
            <a:r>
              <a:rPr lang="en-US" sz="1600" dirty="0"/>
              <a:t>, </a:t>
            </a:r>
            <a:r>
              <a:rPr lang="en-US" sz="1600" dirty="0" smtClean="0"/>
              <a:t>Hsiao-Chiang, Wei-Jung </a:t>
            </a:r>
            <a:r>
              <a:rPr lang="en-US" sz="1600" dirty="0"/>
              <a:t>Chien</a:t>
            </a:r>
            <a:r>
              <a:rPr lang="en-US" sz="1800" dirty="0"/>
              <a:t/>
            </a:r>
            <a:br>
              <a:rPr lang="en-US" sz="1800" dirty="0"/>
            </a:br>
            <a:endParaRPr lang="en-US" sz="1800"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 affine motion prediction in JEM2.0</a:t>
            </a:r>
            <a:endParaRPr lang="en-US" dirty="0"/>
          </a:p>
        </p:txBody>
      </p:sp>
      <p:sp>
        <p:nvSpPr>
          <p:cNvPr id="3" name="Content Placeholder 2"/>
          <p:cNvSpPr>
            <a:spLocks noGrp="1"/>
          </p:cNvSpPr>
          <p:nvPr>
            <p:ph idx="1"/>
          </p:nvPr>
        </p:nvSpPr>
        <p:spPr>
          <a:xfrm>
            <a:off x="163513" y="904108"/>
            <a:ext cx="8780462" cy="5314950"/>
          </a:xfrm>
        </p:spPr>
        <p:txBody>
          <a:bodyPr/>
          <a:lstStyle/>
          <a:p>
            <a:r>
              <a:rPr lang="en-US" sz="2400" dirty="0" smtClean="0">
                <a:solidFill>
                  <a:schemeClr val="tx1"/>
                </a:solidFill>
              </a:rPr>
              <a:t>4-parameter affine in the current JEM2.0</a:t>
            </a:r>
          </a:p>
          <a:p>
            <a:pPr lvl="1" hangingPunct="0"/>
            <a:r>
              <a:rPr lang="en-US" sz="2400" dirty="0" smtClean="0"/>
              <a:t>Motion model</a:t>
            </a:r>
          </a:p>
          <a:p>
            <a:pPr lvl="1" hangingPunct="0"/>
            <a:endParaRPr lang="en-US" sz="2400" dirty="0"/>
          </a:p>
          <a:p>
            <a:pPr lvl="1" hangingPunct="0"/>
            <a:endParaRPr lang="en-US" sz="2400" dirty="0" smtClean="0"/>
          </a:p>
          <a:p>
            <a:pPr lvl="1" hangingPunct="0"/>
            <a:endParaRPr lang="en-US" sz="2400" dirty="0"/>
          </a:p>
          <a:p>
            <a:pPr lvl="1" hangingPunct="0"/>
            <a:r>
              <a:rPr lang="en-US" sz="2400" dirty="0"/>
              <a:t>Two motion vectors represent the motion model</a:t>
            </a:r>
          </a:p>
          <a:p>
            <a:pPr lvl="1" hangingPunct="0"/>
            <a:r>
              <a:rPr lang="en-US" sz="2400" dirty="0" smtClean="0"/>
              <a:t>  </a:t>
            </a:r>
          </a:p>
        </p:txBody>
      </p:sp>
      <p:sp>
        <p:nvSpPr>
          <p:cNvPr id="9" name="Rectangle 6"/>
          <p:cNvSpPr>
            <a:spLocks noChangeArrowheads="1"/>
          </p:cNvSpPr>
          <p:nvPr/>
        </p:nvSpPr>
        <p:spPr bwMode="auto">
          <a:xfrm>
            <a:off x="904143" y="4534485"/>
            <a:ext cx="1768891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0" name="Object 9"/>
          <p:cNvGraphicFramePr>
            <a:graphicFrameLocks noChangeAspect="1"/>
          </p:cNvGraphicFramePr>
          <p:nvPr>
            <p:extLst>
              <p:ext uri="{D42A27DB-BD31-4B8C-83A1-F6EECF244321}">
                <p14:modId xmlns:p14="http://schemas.microsoft.com/office/powerpoint/2010/main" val="3082618142"/>
              </p:ext>
            </p:extLst>
          </p:nvPr>
        </p:nvGraphicFramePr>
        <p:xfrm>
          <a:off x="728297" y="1967132"/>
          <a:ext cx="2360066" cy="1017270"/>
        </p:xfrm>
        <a:graphic>
          <a:graphicData uri="http://schemas.openxmlformats.org/presentationml/2006/ole">
            <mc:AlternateContent xmlns:mc="http://schemas.openxmlformats.org/markup-compatibility/2006">
              <mc:Choice xmlns:v="urn:schemas-microsoft-com:vml" Requires="v">
                <p:oleObj spid="_x0000_s1079" name="Equation" r:id="rId3" imgW="1104900" imgH="482600" progId="Equation.3">
                  <p:embed/>
                </p:oleObj>
              </mc:Choice>
              <mc:Fallback>
                <p:oleObj name="Equation" r:id="rId3" imgW="1104900" imgH="4826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8297" y="1967132"/>
                        <a:ext cx="2360066" cy="1017270"/>
                      </a:xfrm>
                      <a:prstGeom prst="rect">
                        <a:avLst/>
                      </a:prstGeom>
                      <a:noFill/>
                    </p:spPr>
                  </p:pic>
                </p:oleObj>
              </mc:Fallback>
            </mc:AlternateContent>
          </a:graphicData>
        </a:graphic>
      </p:graphicFrame>
      <p:pic>
        <p:nvPicPr>
          <p:cNvPr id="1032" name="图片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65425" y="3477724"/>
            <a:ext cx="2785330" cy="261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a:spLocks noChangeArrowheads="1"/>
          </p:cNvSpPr>
          <p:nvPr/>
        </p:nvSpPr>
        <p:spPr bwMode="auto">
          <a:xfrm>
            <a:off x="728297" y="4047425"/>
            <a:ext cx="1223302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2" name="Object 11"/>
          <p:cNvGraphicFramePr>
            <a:graphicFrameLocks noChangeAspect="1"/>
          </p:cNvGraphicFramePr>
          <p:nvPr>
            <p:extLst>
              <p:ext uri="{D42A27DB-BD31-4B8C-83A1-F6EECF244321}">
                <p14:modId xmlns:p14="http://schemas.microsoft.com/office/powerpoint/2010/main" val="1413717556"/>
              </p:ext>
            </p:extLst>
          </p:nvPr>
        </p:nvGraphicFramePr>
        <p:xfrm>
          <a:off x="728297" y="4047426"/>
          <a:ext cx="3690584" cy="1307082"/>
        </p:xfrm>
        <a:graphic>
          <a:graphicData uri="http://schemas.openxmlformats.org/presentationml/2006/ole">
            <mc:AlternateContent xmlns:mc="http://schemas.openxmlformats.org/markup-compatibility/2006">
              <mc:Choice xmlns:v="urn:schemas-microsoft-com:vml" Requires="v">
                <p:oleObj spid="_x0000_s1080" name="Equation" r:id="rId6" imgW="2286000" imgH="812800" progId="Equation.3">
                  <p:embed/>
                </p:oleObj>
              </mc:Choice>
              <mc:Fallback>
                <p:oleObj name="Equation" r:id="rId6" imgW="2286000" imgH="812800" progId="Equation.3">
                  <p:embed/>
                  <p:pic>
                    <p:nvPicPr>
                      <p:cNvPr id="0" name="Object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8297" y="4047426"/>
                        <a:ext cx="3690584" cy="1307082"/>
                      </a:xfrm>
                      <a:prstGeom prst="rect">
                        <a:avLst/>
                      </a:prstGeom>
                      <a:noFill/>
                    </p:spPr>
                  </p:pic>
                </p:oleObj>
              </mc:Fallback>
            </mc:AlternateContent>
          </a:graphicData>
        </a:graphic>
      </p:graphicFrame>
    </p:spTree>
    <p:extLst>
      <p:ext uri="{BB962C8B-B14F-4D97-AF65-F5344CB8AC3E}">
        <p14:creationId xmlns:p14="http://schemas.microsoft.com/office/powerpoint/2010/main" val="4464352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improved affine motion prediction</a:t>
            </a:r>
            <a:endParaRPr lang="en-US" dirty="0"/>
          </a:p>
        </p:txBody>
      </p:sp>
      <p:sp>
        <p:nvSpPr>
          <p:cNvPr id="3" name="Content Placeholder 2"/>
          <p:cNvSpPr>
            <a:spLocks noGrp="1"/>
          </p:cNvSpPr>
          <p:nvPr>
            <p:ph idx="1"/>
          </p:nvPr>
        </p:nvSpPr>
        <p:spPr>
          <a:xfrm>
            <a:off x="163513" y="904108"/>
            <a:ext cx="8780462" cy="5314950"/>
          </a:xfrm>
        </p:spPr>
        <p:txBody>
          <a:bodyPr/>
          <a:lstStyle/>
          <a:p>
            <a:r>
              <a:rPr lang="en-US" sz="2400" dirty="0" smtClean="0">
                <a:solidFill>
                  <a:schemeClr val="tx1"/>
                </a:solidFill>
              </a:rPr>
              <a:t>Proposed 6-parameter affine </a:t>
            </a:r>
          </a:p>
          <a:p>
            <a:pPr lvl="1"/>
            <a:r>
              <a:rPr lang="en-US" sz="2200" dirty="0" smtClean="0"/>
              <a:t>Additionally 6-parameter affine motion model</a:t>
            </a:r>
          </a:p>
          <a:p>
            <a:pPr lvl="1" hangingPunct="0"/>
            <a:endParaRPr lang="en-US" sz="2400" dirty="0" smtClean="0"/>
          </a:p>
          <a:p>
            <a:pPr lvl="1" hangingPunct="0"/>
            <a:endParaRPr lang="en-US" sz="2400" dirty="0"/>
          </a:p>
          <a:p>
            <a:pPr lvl="1" hangingPunct="0"/>
            <a:r>
              <a:rPr lang="en-US" sz="2400" dirty="0" smtClean="0"/>
              <a:t>Three motion vectors represent the motion model</a:t>
            </a:r>
          </a:p>
          <a:p>
            <a:pPr lvl="1" hangingPunct="0"/>
            <a:endParaRPr lang="en-US" sz="2400" dirty="0"/>
          </a:p>
          <a:p>
            <a:pPr lvl="1" hangingPunct="0"/>
            <a:endParaRPr lang="en-US" sz="2400" dirty="0" smtClean="0"/>
          </a:p>
          <a:p>
            <a:pPr lvl="1" hangingPunct="0"/>
            <a:endParaRPr lang="en-US" sz="2400" dirty="0"/>
          </a:p>
          <a:p>
            <a:pPr hangingPunct="0"/>
            <a:r>
              <a:rPr lang="en-US" sz="2600" dirty="0" smtClean="0"/>
              <a:t>Switch between </a:t>
            </a:r>
          </a:p>
          <a:p>
            <a:pPr lvl="1" hangingPunct="0"/>
            <a:r>
              <a:rPr lang="en-US" sz="2400" dirty="0" smtClean="0"/>
              <a:t>4-params and 6-params</a:t>
            </a:r>
            <a:endParaRPr lang="en-US" sz="2600" dirty="0" smtClean="0"/>
          </a:p>
        </p:txBody>
      </p:sp>
      <p:sp>
        <p:nvSpPr>
          <p:cNvPr id="9" name="Rectangle 6"/>
          <p:cNvSpPr>
            <a:spLocks noChangeArrowheads="1"/>
          </p:cNvSpPr>
          <p:nvPr/>
        </p:nvSpPr>
        <p:spPr bwMode="auto">
          <a:xfrm>
            <a:off x="904143" y="4534485"/>
            <a:ext cx="1768891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1" name="Rectangle 10"/>
          <p:cNvSpPr>
            <a:spLocks noChangeArrowheads="1"/>
          </p:cNvSpPr>
          <p:nvPr/>
        </p:nvSpPr>
        <p:spPr bwMode="auto">
          <a:xfrm>
            <a:off x="728297" y="4047425"/>
            <a:ext cx="1223302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1184344" y="254793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2258304797"/>
              </p:ext>
            </p:extLst>
          </p:nvPr>
        </p:nvGraphicFramePr>
        <p:xfrm>
          <a:off x="728296" y="1799714"/>
          <a:ext cx="2167304" cy="926198"/>
        </p:xfrm>
        <a:graphic>
          <a:graphicData uri="http://schemas.openxmlformats.org/presentationml/2006/ole">
            <mc:AlternateContent xmlns:mc="http://schemas.openxmlformats.org/markup-compatibility/2006">
              <mc:Choice xmlns:v="urn:schemas-microsoft-com:vml" Requires="v">
                <p:oleObj spid="_x0000_s2146" name="Equation" r:id="rId3" imgW="1117115" imgH="482391" progId="Equation.3">
                  <p:embed/>
                </p:oleObj>
              </mc:Choice>
              <mc:Fallback>
                <p:oleObj name="Equation" r:id="rId3" imgW="1117115" imgH="482391"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8296" y="1799714"/>
                        <a:ext cx="2167304" cy="926198"/>
                      </a:xfrm>
                      <a:prstGeom prst="rect">
                        <a:avLst/>
                      </a:prstGeom>
                      <a:noFill/>
                    </p:spPr>
                  </p:pic>
                </p:oleObj>
              </mc:Fallback>
            </mc:AlternateContent>
          </a:graphicData>
        </a:graphic>
      </p:graphicFrame>
      <p:pic>
        <p:nvPicPr>
          <p:cNvPr id="2051" name="Picture 3" descr="Affine_MV"/>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52440" y="3293669"/>
            <a:ext cx="3600450" cy="299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a:spLocks noChangeArrowheads="1"/>
          </p:cNvSpPr>
          <p:nvPr/>
        </p:nvSpPr>
        <p:spPr bwMode="auto">
          <a:xfrm>
            <a:off x="728297" y="3318090"/>
            <a:ext cx="1134883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3" name="Object 12"/>
          <p:cNvGraphicFramePr>
            <a:graphicFrameLocks noChangeAspect="1"/>
          </p:cNvGraphicFramePr>
          <p:nvPr>
            <p:extLst>
              <p:ext uri="{D42A27DB-BD31-4B8C-83A1-F6EECF244321}">
                <p14:modId xmlns:p14="http://schemas.microsoft.com/office/powerpoint/2010/main" val="2708810056"/>
              </p:ext>
            </p:extLst>
          </p:nvPr>
        </p:nvGraphicFramePr>
        <p:xfrm>
          <a:off x="728297" y="3318090"/>
          <a:ext cx="1373322" cy="660251"/>
        </p:xfrm>
        <a:graphic>
          <a:graphicData uri="http://schemas.openxmlformats.org/presentationml/2006/ole">
            <mc:AlternateContent xmlns:mc="http://schemas.openxmlformats.org/markup-compatibility/2006">
              <mc:Choice xmlns:v="urn:schemas-microsoft-com:vml" Requires="v">
                <p:oleObj spid="_x0000_s2147" name="Equation" r:id="rId6" imgW="990170" imgH="482391" progId="Equation.3">
                  <p:embed/>
                </p:oleObj>
              </mc:Choice>
              <mc:Fallback>
                <p:oleObj name="Equation" r:id="rId6" imgW="990170" imgH="482391" progId="Equation.3">
                  <p:embed/>
                  <p:pic>
                    <p:nvPicPr>
                      <p:cNvPr id="0"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8297" y="3318090"/>
                        <a:ext cx="1373322" cy="660251"/>
                      </a:xfrm>
                      <a:prstGeom prst="rect">
                        <a:avLst/>
                      </a:prstGeom>
                      <a:noFill/>
                    </p:spPr>
                  </p:pic>
                </p:oleObj>
              </mc:Fallback>
            </mc:AlternateContent>
          </a:graphicData>
        </a:graphic>
      </p:graphicFrame>
      <p:sp>
        <p:nvSpPr>
          <p:cNvPr id="14" name="Rectangle 11"/>
          <p:cNvSpPr>
            <a:spLocks noChangeArrowheads="1"/>
          </p:cNvSpPr>
          <p:nvPr/>
        </p:nvSpPr>
        <p:spPr bwMode="auto">
          <a:xfrm>
            <a:off x="2280365" y="3363809"/>
            <a:ext cx="1055720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5" name="Object 14"/>
          <p:cNvGraphicFramePr>
            <a:graphicFrameLocks noChangeAspect="1"/>
          </p:cNvGraphicFramePr>
          <p:nvPr>
            <p:extLst>
              <p:ext uri="{D42A27DB-BD31-4B8C-83A1-F6EECF244321}">
                <p14:modId xmlns:p14="http://schemas.microsoft.com/office/powerpoint/2010/main" val="666697705"/>
              </p:ext>
            </p:extLst>
          </p:nvPr>
        </p:nvGraphicFramePr>
        <p:xfrm>
          <a:off x="2280365" y="3363809"/>
          <a:ext cx="2077191" cy="590111"/>
        </p:xfrm>
        <a:graphic>
          <a:graphicData uri="http://schemas.openxmlformats.org/presentationml/2006/ole">
            <mc:AlternateContent xmlns:mc="http://schemas.openxmlformats.org/markup-compatibility/2006">
              <mc:Choice xmlns:v="urn:schemas-microsoft-com:vml" Requires="v">
                <p:oleObj spid="_x0000_s2148" name="Equation" r:id="rId8" imgW="1676400" imgH="482600" progId="Equation.3">
                  <p:embed/>
                </p:oleObj>
              </mc:Choice>
              <mc:Fallback>
                <p:oleObj name="Equation" r:id="rId8" imgW="1676400" imgH="482600" progId="Equation.3">
                  <p:embed/>
                  <p:pic>
                    <p:nvPicPr>
                      <p:cNvPr id="0" name="Object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80365" y="3363809"/>
                        <a:ext cx="2077191" cy="590111"/>
                      </a:xfrm>
                      <a:prstGeom prst="rect">
                        <a:avLst/>
                      </a:prstGeom>
                      <a:noFill/>
                    </p:spPr>
                  </p:pic>
                </p:oleObj>
              </mc:Fallback>
            </mc:AlternateContent>
          </a:graphicData>
        </a:graphic>
      </p:graphicFrame>
      <p:sp>
        <p:nvSpPr>
          <p:cNvPr id="16" name="Rectangle 13"/>
          <p:cNvSpPr>
            <a:spLocks noChangeArrowheads="1"/>
          </p:cNvSpPr>
          <p:nvPr/>
        </p:nvSpPr>
        <p:spPr bwMode="auto">
          <a:xfrm>
            <a:off x="728296" y="4047423"/>
            <a:ext cx="993334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7" name="Object 16"/>
          <p:cNvGraphicFramePr>
            <a:graphicFrameLocks noChangeAspect="1"/>
          </p:cNvGraphicFramePr>
          <p:nvPr>
            <p:extLst>
              <p:ext uri="{D42A27DB-BD31-4B8C-83A1-F6EECF244321}">
                <p14:modId xmlns:p14="http://schemas.microsoft.com/office/powerpoint/2010/main" val="1548031949"/>
              </p:ext>
            </p:extLst>
          </p:nvPr>
        </p:nvGraphicFramePr>
        <p:xfrm>
          <a:off x="728296" y="4047423"/>
          <a:ext cx="2212311" cy="614531"/>
        </p:xfrm>
        <a:graphic>
          <a:graphicData uri="http://schemas.openxmlformats.org/presentationml/2006/ole">
            <mc:AlternateContent xmlns:mc="http://schemas.openxmlformats.org/markup-compatibility/2006">
              <mc:Choice xmlns:v="urn:schemas-microsoft-com:vml" Requires="v">
                <p:oleObj spid="_x0000_s2149" name="Equation" r:id="rId10" imgW="1714500" imgH="482600" progId="Equation.3">
                  <p:embed/>
                </p:oleObj>
              </mc:Choice>
              <mc:Fallback>
                <p:oleObj name="Equation" r:id="rId10" imgW="1714500" imgH="482600" progId="Equation.3">
                  <p:embed/>
                  <p:pic>
                    <p:nvPicPr>
                      <p:cNvPr id="0" name="Object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28296" y="4047423"/>
                        <a:ext cx="2212311" cy="614531"/>
                      </a:xfrm>
                      <a:prstGeom prst="rect">
                        <a:avLst/>
                      </a:prstGeom>
                      <a:noFill/>
                    </p:spPr>
                  </p:pic>
                </p:oleObj>
              </mc:Fallback>
            </mc:AlternateContent>
          </a:graphicData>
        </a:graphic>
      </p:graphicFrame>
    </p:spTree>
    <p:extLst>
      <p:ext uri="{BB962C8B-B14F-4D97-AF65-F5344CB8AC3E}">
        <p14:creationId xmlns:p14="http://schemas.microsoft.com/office/powerpoint/2010/main" val="15712141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on JEM2.0</a:t>
            </a:r>
            <a:endParaRPr lang="en-US" dirty="0"/>
          </a:p>
        </p:txBody>
      </p:sp>
      <p:sp>
        <p:nvSpPr>
          <p:cNvPr id="9" name="Rectangle 6"/>
          <p:cNvSpPr>
            <a:spLocks noChangeArrowheads="1"/>
          </p:cNvSpPr>
          <p:nvPr/>
        </p:nvSpPr>
        <p:spPr bwMode="auto">
          <a:xfrm>
            <a:off x="904143" y="4534485"/>
            <a:ext cx="1768891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1" name="Rectangle 10"/>
          <p:cNvSpPr>
            <a:spLocks noChangeArrowheads="1"/>
          </p:cNvSpPr>
          <p:nvPr/>
        </p:nvSpPr>
        <p:spPr bwMode="auto">
          <a:xfrm>
            <a:off x="728297" y="4047425"/>
            <a:ext cx="1223302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1184344" y="254793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7"/>
          <p:cNvSpPr>
            <a:spLocks noChangeArrowheads="1"/>
          </p:cNvSpPr>
          <p:nvPr/>
        </p:nvSpPr>
        <p:spPr bwMode="auto">
          <a:xfrm>
            <a:off x="728297" y="3318090"/>
            <a:ext cx="1134883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4" name="Rectangle 11"/>
          <p:cNvSpPr>
            <a:spLocks noChangeArrowheads="1"/>
          </p:cNvSpPr>
          <p:nvPr/>
        </p:nvSpPr>
        <p:spPr bwMode="auto">
          <a:xfrm>
            <a:off x="2280365" y="3363809"/>
            <a:ext cx="1055720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6" name="Rectangle 13"/>
          <p:cNvSpPr>
            <a:spLocks noChangeArrowheads="1"/>
          </p:cNvSpPr>
          <p:nvPr/>
        </p:nvSpPr>
        <p:spPr bwMode="auto">
          <a:xfrm>
            <a:off x="728296" y="4047423"/>
            <a:ext cx="993334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5" name="TextBox 14"/>
          <p:cNvSpPr txBox="1"/>
          <p:nvPr/>
        </p:nvSpPr>
        <p:spPr>
          <a:xfrm>
            <a:off x="176779" y="907034"/>
            <a:ext cx="6921659" cy="369332"/>
          </a:xfrm>
          <a:prstGeom prst="rect">
            <a:avLst/>
          </a:prstGeom>
          <a:noFill/>
        </p:spPr>
        <p:txBody>
          <a:bodyPr wrap="square" rtlCol="0">
            <a:spAutoFit/>
          </a:bodyPr>
          <a:lstStyle/>
          <a:p>
            <a:r>
              <a:rPr lang="en-US" dirty="0" smtClean="0"/>
              <a:t>RA: -0.3%, LDB: -0.2%, LDP: -0.2%</a:t>
            </a:r>
            <a:endParaRPr lang="en-US" dirty="0"/>
          </a:p>
        </p:txBody>
      </p:sp>
      <p:pic>
        <p:nvPicPr>
          <p:cNvPr id="17" name="Picture 16"/>
          <p:cNvPicPr>
            <a:picLocks noChangeAspect="1"/>
          </p:cNvPicPr>
          <p:nvPr/>
        </p:nvPicPr>
        <p:blipFill>
          <a:blip r:embed="rId2"/>
          <a:stretch>
            <a:fillRect/>
          </a:stretch>
        </p:blipFill>
        <p:spPr>
          <a:xfrm>
            <a:off x="230394" y="1714284"/>
            <a:ext cx="4108894" cy="1667303"/>
          </a:xfrm>
          <a:prstGeom prst="rect">
            <a:avLst/>
          </a:prstGeom>
        </p:spPr>
      </p:pic>
      <p:pic>
        <p:nvPicPr>
          <p:cNvPr id="18" name="Picture 17"/>
          <p:cNvPicPr>
            <a:picLocks noChangeAspect="1"/>
          </p:cNvPicPr>
          <p:nvPr/>
        </p:nvPicPr>
        <p:blipFill>
          <a:blip r:embed="rId3"/>
          <a:stretch>
            <a:fillRect/>
          </a:stretch>
        </p:blipFill>
        <p:spPr>
          <a:xfrm>
            <a:off x="4541610" y="1707326"/>
            <a:ext cx="4179640" cy="1696010"/>
          </a:xfrm>
          <a:prstGeom prst="rect">
            <a:avLst/>
          </a:prstGeom>
        </p:spPr>
      </p:pic>
      <p:pic>
        <p:nvPicPr>
          <p:cNvPr id="19" name="Picture 18"/>
          <p:cNvPicPr>
            <a:picLocks noChangeAspect="1"/>
          </p:cNvPicPr>
          <p:nvPr/>
        </p:nvPicPr>
        <p:blipFill>
          <a:blip r:embed="rId4"/>
          <a:stretch>
            <a:fillRect/>
          </a:stretch>
        </p:blipFill>
        <p:spPr>
          <a:xfrm>
            <a:off x="221441" y="4000434"/>
            <a:ext cx="4117847" cy="1670936"/>
          </a:xfrm>
          <a:prstGeom prst="rect">
            <a:avLst/>
          </a:prstGeom>
        </p:spPr>
      </p:pic>
    </p:spTree>
    <p:extLst>
      <p:ext uri="{BB962C8B-B14F-4D97-AF65-F5344CB8AC3E}">
        <p14:creationId xmlns:p14="http://schemas.microsoft.com/office/powerpoint/2010/main" val="31466563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on HM (large transform, large CU on)</a:t>
            </a:r>
            <a:endParaRPr lang="en-US" dirty="0"/>
          </a:p>
        </p:txBody>
      </p:sp>
      <p:sp>
        <p:nvSpPr>
          <p:cNvPr id="9" name="Rectangle 6"/>
          <p:cNvSpPr>
            <a:spLocks noChangeArrowheads="1"/>
          </p:cNvSpPr>
          <p:nvPr/>
        </p:nvSpPr>
        <p:spPr bwMode="auto">
          <a:xfrm>
            <a:off x="904143" y="4534485"/>
            <a:ext cx="1768891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1" name="Rectangle 10"/>
          <p:cNvSpPr>
            <a:spLocks noChangeArrowheads="1"/>
          </p:cNvSpPr>
          <p:nvPr/>
        </p:nvSpPr>
        <p:spPr bwMode="auto">
          <a:xfrm>
            <a:off x="728297" y="4047425"/>
            <a:ext cx="1223302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1184344" y="254793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7"/>
          <p:cNvSpPr>
            <a:spLocks noChangeArrowheads="1"/>
          </p:cNvSpPr>
          <p:nvPr/>
        </p:nvSpPr>
        <p:spPr bwMode="auto">
          <a:xfrm>
            <a:off x="728297" y="3318090"/>
            <a:ext cx="1134883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4" name="Rectangle 11"/>
          <p:cNvSpPr>
            <a:spLocks noChangeArrowheads="1"/>
          </p:cNvSpPr>
          <p:nvPr/>
        </p:nvSpPr>
        <p:spPr bwMode="auto">
          <a:xfrm>
            <a:off x="2280365" y="3363809"/>
            <a:ext cx="1055720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6" name="Rectangle 13"/>
          <p:cNvSpPr>
            <a:spLocks noChangeArrowheads="1"/>
          </p:cNvSpPr>
          <p:nvPr/>
        </p:nvSpPr>
        <p:spPr bwMode="auto">
          <a:xfrm>
            <a:off x="728296" y="4047423"/>
            <a:ext cx="993334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7" name="Content Placeholder 6"/>
          <p:cNvPicPr>
            <a:picLocks noGrp="1" noChangeAspect="1"/>
          </p:cNvPicPr>
          <p:nvPr>
            <p:ph idx="1"/>
          </p:nvPr>
        </p:nvPicPr>
        <p:blipFill>
          <a:blip r:embed="rId2"/>
          <a:stretch>
            <a:fillRect/>
          </a:stretch>
        </p:blipFill>
        <p:spPr>
          <a:xfrm>
            <a:off x="278114" y="1428249"/>
            <a:ext cx="4544646" cy="1844122"/>
          </a:xfrm>
          <a:prstGeom prst="rect">
            <a:avLst/>
          </a:prstGeom>
        </p:spPr>
      </p:pic>
    </p:spTree>
    <p:extLst>
      <p:ext uri="{BB962C8B-B14F-4D97-AF65-F5344CB8AC3E}">
        <p14:creationId xmlns:p14="http://schemas.microsoft.com/office/powerpoint/2010/main" val="17053608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05050" y="1981200"/>
            <a:ext cx="4800600" cy="1219200"/>
          </a:xfrm>
        </p:spPr>
        <p:txBody>
          <a:bodyPr/>
          <a:lstStyle/>
          <a:p>
            <a:r>
              <a:rPr lang="en-US" dirty="0" smtClean="0">
                <a:solidFill>
                  <a:schemeClr val="bg1"/>
                </a:solidFill>
              </a:rPr>
              <a:t>Thanks</a:t>
            </a:r>
            <a:endParaRPr lang="en-US" dirty="0">
              <a:solidFill>
                <a:schemeClr val="bg1"/>
              </a:solidFill>
            </a:endParaRPr>
          </a:p>
        </p:txBody>
      </p:sp>
    </p:spTree>
    <p:extLst>
      <p:ext uri="{BB962C8B-B14F-4D97-AF65-F5344CB8AC3E}">
        <p14:creationId xmlns:p14="http://schemas.microsoft.com/office/powerpoint/2010/main" val="447665117"/>
      </p:ext>
    </p:extLst>
  </p:cSld>
  <p:clrMapOvr>
    <a:masterClrMapping/>
  </p:clrMapOvr>
  <p:timing>
    <p:tnLst>
      <p:par>
        <p:cTn id="1" dur="indefinite" restart="never" nodeType="tmRoot"/>
      </p:par>
    </p:tnLst>
  </p:timing>
</p:sld>
</file>

<file path=ppt/theme/theme1.xml><?xml version="1.0" encoding="utf-8"?>
<a:theme xmlns:a="http://schemas.openxmlformats.org/drawingml/2006/main" name="JCTVC-D257">
  <a:themeElements>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QCT_PPT_Master2006_ConfProprietaryRev5.06">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QCT_PPT_Master2006_ConfProprietaryRev5.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QCT_PPT_Master2006_ConfProprietaryRev5.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QCT_PPT_Master2006_ConfProprietaryRev5.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QCT_PPT_Master2006_ConfProprietaryRev5.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QCT_PPT_Master2006_ConfProprietaryRev5.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QCT_PPT_Master2006_ConfProprietaryRev5.06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QCT_PPT_Master2006_ConfProprietaryRev5.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QCT_PPT_Master2006_ConfProprietaryRev5.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QCT_PPT_Master2006_ConfProprietaryRev5.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QCT_PPT_Master2006_ConfProprietaryRev5.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QCT_PPT_Master2006_ConfProprietaryRev5.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QCT_PPT_Master2006_ConfProprietaryRev5.06 13">
        <a:dk1>
          <a:srgbClr val="000000"/>
        </a:dk1>
        <a:lt1>
          <a:srgbClr val="FFFFFF"/>
        </a:lt1>
        <a:dk2>
          <a:srgbClr val="333333"/>
        </a:dk2>
        <a:lt2>
          <a:srgbClr val="4E677E"/>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
      <a:clrScheme name="QCT_PPT_Master2006_ConfProprietaryRev5.06 14">
        <a:dk1>
          <a:srgbClr val="000000"/>
        </a:dk1>
        <a:lt1>
          <a:srgbClr val="FFFFFF"/>
        </a:lt1>
        <a:dk2>
          <a:srgbClr val="333333"/>
        </a:dk2>
        <a:lt2>
          <a:srgbClr val="B2B2B2"/>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JCTVC-D257</Template>
  <TotalTime>31848</TotalTime>
  <Words>84</Words>
  <Application>Microsoft Office PowerPoint</Application>
  <PresentationFormat>On-screen Show (4:3)</PresentationFormat>
  <Paragraphs>25</Paragraphs>
  <Slides>6</Slides>
  <Notes>1</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1" baseType="lpstr">
      <vt:lpstr>Lucida Grande</vt:lpstr>
      <vt:lpstr>Arial</vt:lpstr>
      <vt:lpstr>Wingdings</vt:lpstr>
      <vt:lpstr>JCTVC-D257</vt:lpstr>
      <vt:lpstr>Equation</vt:lpstr>
      <vt:lpstr>JVET-C0062: Improved Affine Motion Prediction  Feng Zou, Jianle Chen, Marta Karczewicz, Xiang Li, Chuang, Hsiao-Chiang, Wei-Jung Chien </vt:lpstr>
      <vt:lpstr>Current affine motion prediction in JEM2.0</vt:lpstr>
      <vt:lpstr>Proposed improved affine motion prediction</vt:lpstr>
      <vt:lpstr>Results on JEM2.0</vt:lpstr>
      <vt:lpstr>Results on HM (large transform, large CU 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JCTVC-G323 Non-CE11: Diagonal sub-block scan for HE residual coding</dc:title>
  <dc:creator>Qualcomm User</dc:creator>
  <cp:lastModifiedBy>Jianle</cp:lastModifiedBy>
  <cp:revision>635</cp:revision>
  <cp:lastPrinted>2005-08-27T17:58:21Z</cp:lastPrinted>
  <dcterms:created xsi:type="dcterms:W3CDTF">2011-01-18T01:05:45Z</dcterms:created>
  <dcterms:modified xsi:type="dcterms:W3CDTF">2016-05-28T08:42:06Z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-1439087205</vt:i4>
  </property>
  <property fmtid="{D5CDD505-2E9C-101B-9397-08002B2CF9AE}" pid="3" name="_NewReviewCycle">
    <vt:lpwstr/>
  </property>
  <property fmtid="{D5CDD505-2E9C-101B-9397-08002B2CF9AE}" pid="4" name="_EmailSubject">
    <vt:lpwstr>Slides for JVET-C0062 Affine</vt:lpwstr>
  </property>
  <property fmtid="{D5CDD505-2E9C-101B-9397-08002B2CF9AE}" pid="5" name="_AuthorEmail">
    <vt:lpwstr>fzou@qti.qualcomm.com</vt:lpwstr>
  </property>
  <property fmtid="{D5CDD505-2E9C-101B-9397-08002B2CF9AE}" pid="6" name="_AuthorEmailDisplayName">
    <vt:lpwstr>Zou, Feng</vt:lpwstr>
  </property>
  <property fmtid="{D5CDD505-2E9C-101B-9397-08002B2CF9AE}" pid="7" name="_PreviousAdHocReviewCycleID">
    <vt:i4>1429812769</vt:i4>
  </property>
</Properties>
</file>