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5" r:id="rId2"/>
    <p:sldId id="293" r:id="rId3"/>
    <p:sldId id="297" r:id="rId4"/>
    <p:sldId id="294" r:id="rId5"/>
    <p:sldId id="29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32" autoAdjust="0"/>
    <p:restoredTop sz="92054" autoAdjust="0"/>
  </p:normalViewPr>
  <p:slideViewPr>
    <p:cSldViewPr snapToGrid="0">
      <p:cViewPr varScale="1">
        <p:scale>
          <a:sx n="82" d="100"/>
          <a:sy n="82" d="100"/>
        </p:scale>
        <p:origin x="9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397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853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133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345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130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5/26/2016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131775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5/26/2016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298421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 noChangeAspect="1"/>
          </p:cNvGrpSpPr>
          <p:nvPr userDrawn="1"/>
        </p:nvGrpSpPr>
        <p:grpSpPr>
          <a:xfrm>
            <a:off x="10288860" y="6546300"/>
            <a:ext cx="961544" cy="157272"/>
            <a:chOff x="187326" y="5085556"/>
            <a:chExt cx="8393112" cy="1830388"/>
          </a:xfrm>
          <a:solidFill>
            <a:schemeClr val="bg1">
              <a:lumMod val="75000"/>
            </a:schemeClr>
          </a:solidFill>
        </p:grpSpPr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4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7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sp>
        <p:nvSpPr>
          <p:cNvPr id="4" name="TextBox 3"/>
          <p:cNvSpPr txBox="1"/>
          <p:nvPr userDrawn="1"/>
        </p:nvSpPr>
        <p:spPr>
          <a:xfrm>
            <a:off x="289980" y="6477716"/>
            <a:ext cx="25956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fld id="{AB307C75-CA2F-4BA6-858A-60F533452F31}" type="datetimeFigureOut">
              <a:rPr lang="en-US" sz="1000" kern="120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marR="0" indent="0" algn="l" defTabSz="6858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t>5/26/2016</a:t>
            </a:fld>
            <a:endParaRPr lang="en-US" sz="1000" kern="1200" dirty="0" smtClean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 userDrawn="1"/>
        </p:nvSpPr>
        <p:spPr>
          <a:xfrm>
            <a:off x="4295671" y="6477716"/>
            <a:ext cx="36006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 smtClean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Qualcomm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884278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65745" cy="2387600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JVET EE 2.6 </a:t>
            </a:r>
            <a:br>
              <a:rPr lang="en-GB" sz="3200" dirty="0" smtClean="0">
                <a:latin typeface="+mn-lt"/>
              </a:rPr>
            </a:br>
            <a:r>
              <a:rPr lang="en-GB" sz="3200" dirty="0" smtClean="0">
                <a:latin typeface="+mn-lt"/>
              </a:rPr>
              <a:t>Modification of Merge Candidate Derivation</a:t>
            </a:r>
            <a:r>
              <a:rPr lang="en-GB" sz="3200" smtClean="0">
                <a:latin typeface="+mn-lt"/>
              </a:rPr>
              <a:t>: </a:t>
            </a:r>
            <a:r>
              <a:rPr lang="en-GB" sz="3200" smtClean="0">
                <a:latin typeface="+mn-lt"/>
              </a:rPr>
              <a:t/>
            </a:r>
            <a:br>
              <a:rPr lang="en-GB" sz="3200" smtClean="0">
                <a:latin typeface="+mn-lt"/>
              </a:rPr>
            </a:br>
            <a:r>
              <a:rPr lang="en-GB" sz="3200" smtClean="0">
                <a:latin typeface="+mn-lt"/>
              </a:rPr>
              <a:t>ATMVP </a:t>
            </a:r>
            <a:r>
              <a:rPr lang="en-GB" sz="3200" dirty="0" smtClean="0">
                <a:latin typeface="+mn-lt"/>
              </a:rPr>
              <a:t>Simplification and Merge Pruning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Sungwon Lee, Wei-Jung Chien, Li Zhang, Jianle Chen, </a:t>
            </a:r>
            <a:r>
              <a:rPr lang="en-CA" dirty="0"/>
              <a:t>Marta Karczewicz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36656" y="580570"/>
            <a:ext cx="8574733" cy="567848"/>
          </a:xfrm>
        </p:spPr>
        <p:txBody>
          <a:bodyPr/>
          <a:lstStyle/>
          <a:p>
            <a:r>
              <a:rPr lang="en-US" dirty="0" smtClean="0"/>
              <a:t>EE 2.6 Modification</a:t>
            </a:r>
            <a:endParaRPr lang="en-US" dirty="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1736656" y="1233868"/>
            <a:ext cx="8837341" cy="5930470"/>
          </a:xfrm>
        </p:spPr>
        <p:txBody>
          <a:bodyPr>
            <a:normAutofit/>
          </a:bodyPr>
          <a:lstStyle/>
          <a:p>
            <a:r>
              <a:rPr lang="en-CA" sz="2000" dirty="0" smtClean="0">
                <a:latin typeface="Qualcomm Office Regular" panose="020B0503030202060203" pitchFamily="34" charset="0"/>
              </a:rPr>
              <a:t>Further study about two tools introduced in JVET-B0058.</a:t>
            </a:r>
            <a:endParaRPr lang="en-CA" sz="2400" dirty="0" smtClean="0">
              <a:latin typeface="Qualcomm Office Regular" panose="020B0503030202060203" pitchFamily="34" charset="0"/>
            </a:endParaRPr>
          </a:p>
          <a:p>
            <a:endParaRPr lang="en-CA" sz="2000" dirty="0">
              <a:latin typeface="Qualcomm Office Regular" panose="020B0503030202060203" pitchFamily="34" charset="0"/>
            </a:endParaRPr>
          </a:p>
          <a:p>
            <a:r>
              <a:rPr lang="en-CA" sz="2000" dirty="0">
                <a:solidFill>
                  <a:srgbClr val="0070C0"/>
                </a:solidFill>
                <a:latin typeface="Qualcomm Office Regular" panose="020B0503030202060203" pitchFamily="34" charset="0"/>
              </a:rPr>
              <a:t>ATMVP simplification</a:t>
            </a:r>
          </a:p>
          <a:p>
            <a:pPr lvl="1"/>
            <a:r>
              <a:rPr lang="en-CA" sz="1800" dirty="0">
                <a:latin typeface="Qualcomm Office Regular" panose="020B0503030202060203" pitchFamily="34" charset="0"/>
              </a:rPr>
              <a:t>Use the first merge candidate to determine where to fetch the temporal motion vector</a:t>
            </a:r>
          </a:p>
          <a:p>
            <a:pPr lvl="2"/>
            <a:r>
              <a:rPr lang="en-CA" sz="1800" dirty="0">
                <a:latin typeface="Qualcomm Office Regular" panose="020B0503030202060203" pitchFamily="34" charset="0"/>
              </a:rPr>
              <a:t>Remove neighboring blocks scan  </a:t>
            </a:r>
          </a:p>
          <a:p>
            <a:pPr lvl="1"/>
            <a:r>
              <a:rPr lang="en-CA" sz="1800" dirty="0">
                <a:latin typeface="Qualcomm Office Regular" panose="020B0503030202060203" pitchFamily="34" charset="0"/>
              </a:rPr>
              <a:t>More aligned sub-PU temporal motion vector derivation </a:t>
            </a:r>
          </a:p>
          <a:p>
            <a:pPr lvl="2"/>
            <a:r>
              <a:rPr lang="en-CA" sz="1800" dirty="0">
                <a:latin typeface="Qualcomm Office Regular" panose="020B0503030202060203" pitchFamily="34" charset="0"/>
              </a:rPr>
              <a:t>Disallow mirror motion derivation, when</a:t>
            </a:r>
          </a:p>
          <a:p>
            <a:pPr marL="914400" lvl="2" indent="0">
              <a:buNone/>
            </a:pPr>
            <a:r>
              <a:rPr lang="en-CA" sz="1800" dirty="0">
                <a:latin typeface="Qualcomm Office Regular" panose="020B0503030202060203" pitchFamily="34" charset="0"/>
              </a:rPr>
              <a:t>    Temporal motion vector is from co-located reference picture</a:t>
            </a:r>
          </a:p>
          <a:p>
            <a:pPr marL="914400" lvl="2" indent="0">
              <a:buNone/>
            </a:pPr>
            <a:r>
              <a:rPr lang="en-CA" sz="1800" dirty="0">
                <a:latin typeface="Qualcomm Office Regular" panose="020B0503030202060203" pitchFamily="34" charset="0"/>
              </a:rPr>
              <a:t>    or LDC flag is on (i.e. no future frames in  both reference lists)</a:t>
            </a:r>
          </a:p>
          <a:p>
            <a:r>
              <a:rPr lang="en-CA" sz="2000" dirty="0">
                <a:solidFill>
                  <a:srgbClr val="0070C0"/>
                </a:solidFill>
                <a:latin typeface="Qualcomm Office Regular" panose="020B0503030202060203" pitchFamily="34" charset="0"/>
              </a:rPr>
              <a:t>Merge Pruning </a:t>
            </a:r>
          </a:p>
          <a:p>
            <a:pPr lvl="1"/>
            <a:r>
              <a:rPr lang="en-CA" sz="1800" dirty="0">
                <a:latin typeface="Qualcomm Office Regular" panose="020B0503030202060203" pitchFamily="34" charset="0"/>
              </a:rPr>
              <a:t>Use POC instead of </a:t>
            </a:r>
            <a:r>
              <a:rPr lang="en-CA" sz="1800" dirty="0" err="1">
                <a:latin typeface="Qualcomm Office Regular" panose="020B0503030202060203" pitchFamily="34" charset="0"/>
              </a:rPr>
              <a:t>RefIdx</a:t>
            </a:r>
            <a:r>
              <a:rPr lang="en-CA" sz="1800" dirty="0">
                <a:latin typeface="Qualcomm Office Regular" panose="020B0503030202060203" pitchFamily="34" charset="0"/>
              </a:rPr>
              <a:t> when comparing two merge candidates</a:t>
            </a:r>
          </a:p>
          <a:p>
            <a:pPr lvl="1"/>
            <a:r>
              <a:rPr lang="en-CA" sz="1800" dirty="0">
                <a:latin typeface="Qualcomm Office Regular" panose="020B0503030202060203" pitchFamily="34" charset="0"/>
              </a:rPr>
              <a:t>Combined bi-predictive and Zero motion vector merge candidates are pruned</a:t>
            </a:r>
          </a:p>
          <a:p>
            <a:pPr lvl="1"/>
            <a:r>
              <a:rPr lang="en-CA" sz="1800" dirty="0" smtClean="0">
                <a:latin typeface="Qualcomm Office Regular" panose="020B0503030202060203" pitchFamily="34" charset="0"/>
              </a:rPr>
              <a:t>ATMVP is pruned </a:t>
            </a:r>
            <a:r>
              <a:rPr lang="en-CA" sz="1800" dirty="0">
                <a:latin typeface="Qualcomm Office Regular" panose="020B0503030202060203" pitchFamily="34" charset="0"/>
              </a:rPr>
              <a:t>when all sub-PU </a:t>
            </a:r>
            <a:r>
              <a:rPr lang="en-CA" sz="1800" dirty="0" smtClean="0">
                <a:latin typeface="Qualcomm Office Regular" panose="020B0503030202060203" pitchFamily="34" charset="0"/>
              </a:rPr>
              <a:t>MVs </a:t>
            </a:r>
            <a:r>
              <a:rPr lang="en-CA" sz="1800" dirty="0">
                <a:latin typeface="Qualcomm Office Regular" panose="020B0503030202060203" pitchFamily="34" charset="0"/>
              </a:rPr>
              <a:t>are </a:t>
            </a:r>
            <a:r>
              <a:rPr lang="en-CA" sz="1800" dirty="0" smtClean="0">
                <a:latin typeface="Qualcomm Office Regular" panose="020B0503030202060203" pitchFamily="34" charset="0"/>
              </a:rPr>
              <a:t>identical</a:t>
            </a:r>
          </a:p>
          <a:p>
            <a:endParaRPr lang="en-CA" sz="2000" dirty="0" smtClean="0">
              <a:latin typeface="Qualcomm Office Regular" panose="020B0503030202060203" pitchFamily="34" charset="0"/>
            </a:endParaRPr>
          </a:p>
          <a:p>
            <a:r>
              <a:rPr lang="en-CA" sz="2000" dirty="0" smtClean="0">
                <a:latin typeface="Qualcomm Office Regular" panose="020B0503030202060203" pitchFamily="34" charset="0"/>
              </a:rPr>
              <a:t>Thanks to Huawei, Samsung, and Sharp for the crosscheck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17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7839065"/>
              </p:ext>
            </p:extLst>
          </p:nvPr>
        </p:nvGraphicFramePr>
        <p:xfrm>
          <a:off x="1094283" y="2014220"/>
          <a:ext cx="9794900" cy="3172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0888"/>
                <a:gridCol w="2281555"/>
                <a:gridCol w="4626613"/>
                <a:gridCol w="2025844"/>
              </a:tblGrid>
              <a:tr h="39946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Anchor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Test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Cross-check</a:t>
                      </a:r>
                      <a:endParaRPr 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5771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Test. 1-1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HM16.6 + ATMVP + HPMV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Anchor + ATMVP simplification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Sharp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5771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Test. 1-2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HM16.6 + ATMVP + HPMV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Anchor + merge pruning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Sharp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5771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Test. 1-3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HM16.6 + ATMVP + HPMV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Anchor + ATMVP simplification + merge pruning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Sharp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5771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Test. 2-1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JEM2.0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Anchor + ATMVP simplification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710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Test. 2-2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JEM2.0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Anchor + merge pruning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7103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Test. 2-3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>
                          <a:effectLst/>
                        </a:rPr>
                        <a:t>JEM2.0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600" dirty="0">
                          <a:effectLst/>
                        </a:rPr>
                        <a:t>Anchor + ATMVP simplification + merge pruning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1736656" y="580570"/>
            <a:ext cx="8574733" cy="567848"/>
          </a:xfrm>
        </p:spPr>
        <p:txBody>
          <a:bodyPr/>
          <a:lstStyle/>
          <a:p>
            <a:r>
              <a:rPr lang="en-US" dirty="0" smtClean="0"/>
              <a:t>Summary of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11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36656" y="580570"/>
            <a:ext cx="8574733" cy="567848"/>
          </a:xfrm>
        </p:spPr>
        <p:txBody>
          <a:bodyPr/>
          <a:lstStyle/>
          <a:p>
            <a:r>
              <a:rPr lang="en-US" dirty="0" smtClean="0"/>
              <a:t>JVET EE 2.6 over </a:t>
            </a:r>
            <a:r>
              <a:rPr lang="en-US" b="1" dirty="0" smtClean="0">
                <a:solidFill>
                  <a:srgbClr val="0070C0"/>
                </a:solidFill>
              </a:rPr>
              <a:t>HM16.6 + ATMVP + HPMV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8483" y="1590450"/>
            <a:ext cx="7240555" cy="3416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Calibre Semibold" pitchFamily="34" charset="0"/>
              </a:rPr>
              <a:t>Tool-on Test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8482" y="4040708"/>
            <a:ext cx="7240555" cy="3416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Calibre Semibold" pitchFamily="34" charset="0"/>
              </a:rPr>
              <a:t>Overall </a:t>
            </a:r>
            <a:r>
              <a:rPr lang="en-US" b="1" dirty="0" smtClean="0">
                <a:solidFill>
                  <a:srgbClr val="0070C0"/>
                </a:solidFill>
                <a:latin typeface="Calibre Semibold" pitchFamily="34" charset="0"/>
              </a:rPr>
              <a:t>performance</a:t>
            </a:r>
            <a:endParaRPr lang="en-US" b="1" dirty="0">
              <a:solidFill>
                <a:srgbClr val="0070C0"/>
              </a:solidFill>
              <a:latin typeface="Calibre Semibold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536" y="1919238"/>
            <a:ext cx="4852674" cy="174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483" y="1919238"/>
            <a:ext cx="4876043" cy="1740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8483" y="1096030"/>
            <a:ext cx="7912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Crosschecked by JVET-C0073 (Sharp) and JVET-C0085 (Huawei)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8482" y="4382194"/>
            <a:ext cx="9116653" cy="212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0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36656" y="552577"/>
            <a:ext cx="8574733" cy="567848"/>
          </a:xfrm>
        </p:spPr>
        <p:txBody>
          <a:bodyPr/>
          <a:lstStyle/>
          <a:p>
            <a:r>
              <a:rPr lang="en-US" dirty="0" smtClean="0"/>
              <a:t>JVET EE 2.6 over </a:t>
            </a:r>
            <a:r>
              <a:rPr lang="en-US" b="1" dirty="0" smtClean="0">
                <a:solidFill>
                  <a:srgbClr val="0070C0"/>
                </a:solidFill>
              </a:rPr>
              <a:t>JEM2.0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8482" y="4044049"/>
            <a:ext cx="7240555" cy="3416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Calibre Semibold" pitchFamily="34" charset="0"/>
              </a:rPr>
              <a:t>Overall </a:t>
            </a:r>
            <a:r>
              <a:rPr lang="en-US" b="1" dirty="0" smtClean="0">
                <a:solidFill>
                  <a:srgbClr val="0070C0"/>
                </a:solidFill>
                <a:latin typeface="Calibre Semibold" pitchFamily="34" charset="0"/>
              </a:rPr>
              <a:t>performance</a:t>
            </a:r>
            <a:endParaRPr lang="en-US" b="1" dirty="0">
              <a:solidFill>
                <a:srgbClr val="0070C0"/>
              </a:solidFill>
              <a:latin typeface="Calibre Semi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58482" y="1644443"/>
            <a:ext cx="7240555" cy="3416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b="1" dirty="0">
                <a:solidFill>
                  <a:srgbClr val="0070C0"/>
                </a:solidFill>
                <a:latin typeface="Calibre Semibold" pitchFamily="34" charset="0"/>
              </a:rPr>
              <a:t>Tool-on Test</a:t>
            </a:r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482" y="1980893"/>
            <a:ext cx="4934569" cy="174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015" y="1980893"/>
            <a:ext cx="4934569" cy="174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58483" y="1120425"/>
            <a:ext cx="5524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Crosschecked by JVET-C0060 (Samsung)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8482" y="4393197"/>
            <a:ext cx="9116653" cy="212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18466</TotalTime>
  <Words>258</Words>
  <Application>Microsoft Office PowerPoint</Application>
  <PresentationFormat>Widescreen</PresentationFormat>
  <Paragraphs>59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Calibre Semibold</vt:lpstr>
      <vt:lpstr>MS Mincho</vt:lpstr>
      <vt:lpstr>Qualcomm Regular</vt:lpstr>
      <vt:lpstr>Arial</vt:lpstr>
      <vt:lpstr>Calibri</vt:lpstr>
      <vt:lpstr>Calibri Light</vt:lpstr>
      <vt:lpstr>Qualcomm Office Regular</vt:lpstr>
      <vt:lpstr>Times New Roman</vt:lpstr>
      <vt:lpstr>Office Theme</vt:lpstr>
      <vt:lpstr>JVET EE 2.6  Modification of Merge Candidate Derivation:  ATMVP Simplification and Merge Pruning</vt:lpstr>
      <vt:lpstr>EE 2.6 Modification</vt:lpstr>
      <vt:lpstr>Summary of Results</vt:lpstr>
      <vt:lpstr>JVET EE 2.6 over HM16.6 + ATMVP + HPMV</vt:lpstr>
      <vt:lpstr>JVET EE 2.6 over JEM2.0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Lee, Sungwon</cp:lastModifiedBy>
  <cp:revision>252</cp:revision>
  <dcterms:created xsi:type="dcterms:W3CDTF">2015-02-09T09:49:06Z</dcterms:created>
  <dcterms:modified xsi:type="dcterms:W3CDTF">2016-05-26T11:52:06Z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147042052</vt:i4>
  </property>
  <property fmtid="{D5CDD505-2E9C-101B-9397-08002B2CF9AE}" pid="3" name="_NewReviewCycle">
    <vt:lpwstr/>
  </property>
  <property fmtid="{D5CDD505-2E9C-101B-9397-08002B2CF9AE}" pid="4" name="_EmailSubject">
    <vt:lpwstr>preparing crosscheck package</vt:lpwstr>
  </property>
  <property fmtid="{D5CDD505-2E9C-101B-9397-08002B2CF9AE}" pid="5" name="_AuthorEmail">
    <vt:lpwstr>wchien@qti.qualcomm.com</vt:lpwstr>
  </property>
  <property fmtid="{D5CDD505-2E9C-101B-9397-08002B2CF9AE}" pid="6" name="_AuthorEmailDisplayName">
    <vt:lpwstr>Chien, Wei-Jung</vt:lpwstr>
  </property>
  <property fmtid="{D5CDD505-2E9C-101B-9397-08002B2CF9AE}" pid="7" name="_PreviousAdHocReviewCycleID">
    <vt:i4>1295309905</vt:i4>
  </property>
</Properties>
</file>