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1" r:id="rId5"/>
    <p:sldId id="268" r:id="rId6"/>
    <p:sldId id="264" r:id="rId7"/>
    <p:sldId id="267" r:id="rId8"/>
    <p:sldId id="266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75461" autoAdjust="0"/>
  </p:normalViewPr>
  <p:slideViewPr>
    <p:cSldViewPr snapToGrid="0">
      <p:cViewPr varScale="1">
        <p:scale>
          <a:sx n="88" d="100"/>
          <a:sy n="88" d="100"/>
        </p:scale>
        <p:origin x="1356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60440-B41F-4B62-9613-CC8401C9B63C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9BD45-71F9-4FF1-BF68-6D4A3C9839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4601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305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3801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5928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506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9BD45-71F9-4FF1-BF68-6D4A3C98394D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8252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277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6813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7638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225822"/>
            <a:ext cx="10515600" cy="532606"/>
          </a:xfrm>
        </p:spPr>
        <p:txBody>
          <a:bodyPr>
            <a:norm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857250"/>
            <a:ext cx="10515600" cy="549910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50000"/>
              </a:lnSpc>
              <a:buFont typeface="Arial" panose="020B0604020202020204" pitchFamily="34" charset="0"/>
              <a:buChar char="­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buFont typeface="Arial" panose="020B0604020202020204" pitchFamily="34" charset="0"/>
              <a:buChar char="­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buFont typeface="Arial" panose="020B0604020202020204" pitchFamily="34" charset="0"/>
              <a:buChar char="­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50000"/>
              </a:lnSpc>
              <a:buFont typeface="Arial" panose="020B0604020202020204" pitchFamily="34" charset="0"/>
              <a:buChar char="­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9C03183-583D-455E-8965-23050A1CAC88}" type="datetimeFigureOut">
              <a:rPr lang="ko-KR" altLang="en-US" smtClean="0"/>
              <a:pPr/>
              <a:t>2016-05-27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557CCB5-970D-4415-9EC2-79036FF03C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627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0070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458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6252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6960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774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998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03183-583D-455E-8965-23050A1CAC88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7222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03183-583D-455E-8965-23050A1CAC88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CCB5-970D-4415-9EC2-79036FF03C3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988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94378" y="1268413"/>
            <a:ext cx="11203244" cy="1296987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en-US" sz="2400" b="1" dirty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BIO </a:t>
            </a:r>
            <a:r>
              <a:rPr lang="en-US" altLang="en-US" sz="2400" b="1" dirty="0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improvement to </a:t>
            </a:r>
            <a:r>
              <a:rPr lang="en-US" altLang="en-US" sz="2400" b="1" dirty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reduce </a:t>
            </a:r>
            <a:r>
              <a:rPr lang="en-US" altLang="en-US" sz="2400" b="1" dirty="0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the encoder </a:t>
            </a:r>
            <a:r>
              <a:rPr lang="en-US" altLang="en-US" sz="2400" b="1" dirty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and decoder </a:t>
            </a:r>
            <a:r>
              <a:rPr lang="en-US" altLang="en-US" sz="2400" b="1" dirty="0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complexities</a:t>
            </a:r>
          </a:p>
          <a:p>
            <a:pPr algn="ctr" eaLnBrk="1" hangingPunct="1"/>
            <a:r>
              <a:rPr lang="en-US" altLang="en-US" sz="2400" b="1" dirty="0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(JVET-C0031</a:t>
            </a:r>
            <a:r>
              <a:rPr lang="en-US" altLang="en-US" sz="2400" b="1" dirty="0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)</a:t>
            </a:r>
            <a:endParaRPr lang="en-US" altLang="en-US" sz="2400" b="1" dirty="0"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547613" y="5378450"/>
            <a:ext cx="10967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May 2016</a:t>
            </a:r>
            <a:endParaRPr lang="en-US" altLang="ko-KR" sz="1600" b="1" dirty="0">
              <a:solidFill>
                <a:srgbClr val="000000"/>
              </a:solidFill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5279110" y="5756275"/>
            <a:ext cx="16337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 dirty="0">
                <a:solidFill>
                  <a:srgbClr val="000000"/>
                </a:solidFill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LG Electronics</a:t>
            </a: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0" y="3714750"/>
            <a:ext cx="12192000" cy="32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 marL="342900" indent="-3429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 dirty="0" err="1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Jaeho</a:t>
            </a:r>
            <a:r>
              <a:rPr lang="en-US" altLang="ko-KR" sz="1400" b="1" dirty="0" smtClean="0"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 Lee (jhlee.lee@lge.com)</a:t>
            </a:r>
            <a:endParaRPr lang="en-US" altLang="ko-KR" sz="1400" b="1" dirty="0"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67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BIO (Bi-directional optical flow</a:t>
            </a:r>
            <a:r>
              <a:rPr lang="en-CA" altLang="ko-KR" dirty="0" smtClean="0"/>
              <a:t>)</a:t>
            </a:r>
          </a:p>
          <a:p>
            <a:pPr lvl="1">
              <a:buFont typeface="Arial" panose="020B0604020202020204" pitchFamily="34" charset="0"/>
              <a:buChar char="­"/>
            </a:pPr>
            <a:r>
              <a:rPr lang="en-CA" altLang="ko-KR" dirty="0" smtClean="0"/>
              <a:t>Large coding gain (-2.4% BD-rate)</a:t>
            </a:r>
          </a:p>
          <a:p>
            <a:pPr lvl="1">
              <a:buFont typeface="Arial" panose="020B0604020202020204" pitchFamily="34" charset="0"/>
              <a:buChar char="­"/>
            </a:pPr>
            <a:r>
              <a:rPr lang="en-CA" altLang="ko-KR" dirty="0" smtClean="0"/>
              <a:t>Significant complexity (</a:t>
            </a:r>
            <a:r>
              <a:rPr lang="en-CA" altLang="ko-KR" dirty="0" err="1" smtClean="0"/>
              <a:t>EncT</a:t>
            </a:r>
            <a:r>
              <a:rPr lang="en-CA" altLang="ko-KR" dirty="0" smtClean="0"/>
              <a:t>: 134% &amp; </a:t>
            </a:r>
            <a:r>
              <a:rPr lang="en-CA" altLang="ko-KR" dirty="0" err="1" smtClean="0"/>
              <a:t>DecT</a:t>
            </a:r>
            <a:r>
              <a:rPr lang="en-CA" altLang="ko-KR" dirty="0" smtClean="0"/>
              <a:t>: 224%)</a:t>
            </a:r>
          </a:p>
          <a:p>
            <a:pPr lvl="1"/>
            <a:r>
              <a:rPr lang="en-US" altLang="ko-KR" dirty="0" smtClean="0"/>
              <a:t>Need to reduce the complexity.</a:t>
            </a:r>
          </a:p>
          <a:p>
            <a:r>
              <a:rPr lang="en-US" altLang="ko-KR" dirty="0" smtClean="0"/>
              <a:t>Proposal</a:t>
            </a:r>
          </a:p>
          <a:p>
            <a:pPr lvl="1"/>
            <a:r>
              <a:rPr lang="en-US" altLang="ko-KR" dirty="0" smtClean="0"/>
              <a:t>BIO skip </a:t>
            </a:r>
            <a:r>
              <a:rPr lang="en-US" altLang="ko-KR" dirty="0" smtClean="0"/>
              <a:t>method to reduce the encoding and decoding time.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Time saving (</a:t>
            </a:r>
            <a:r>
              <a:rPr lang="en-US" altLang="ko-KR" dirty="0" err="1" smtClean="0"/>
              <a:t>EncT</a:t>
            </a:r>
            <a:r>
              <a:rPr lang="en-US" altLang="ko-KR" dirty="0" smtClean="0"/>
              <a:t>: 4~24% &amp; </a:t>
            </a:r>
            <a:r>
              <a:rPr lang="en-US" altLang="ko-KR" dirty="0" err="1" smtClean="0"/>
              <a:t>DecT</a:t>
            </a:r>
            <a:r>
              <a:rPr lang="en-US" altLang="ko-KR" dirty="0" smtClean="0"/>
              <a:t>: 15%~45%) with negligible BD rate increment.   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535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(1/3)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</a:p>
          <a:p>
            <a:pPr lvl="1"/>
            <a:r>
              <a:rPr lang="en-US" altLang="ko-KR" dirty="0" smtClean="0"/>
              <a:t>BIO assumption: moving object with constant speed during the short time (constant motion condition).</a:t>
            </a:r>
          </a:p>
          <a:p>
            <a:pPr lvl="1"/>
            <a:r>
              <a:rPr lang="en-US" altLang="ko-KR" dirty="0" smtClean="0"/>
              <a:t>BIO predictor: </a:t>
            </a:r>
            <a:r>
              <a:rPr lang="en-US" altLang="ko-KR" dirty="0" smtClean="0"/>
              <a:t>the </a:t>
            </a:r>
            <a:r>
              <a:rPr lang="en-US" altLang="ko-KR" dirty="0" smtClean="0"/>
              <a:t>above constant motion </a:t>
            </a:r>
            <a:r>
              <a:rPr lang="en-US" altLang="ko-KR" dirty="0"/>
              <a:t>condition satisfied refinement </a:t>
            </a:r>
            <a:r>
              <a:rPr lang="en-US" altLang="ko-KR" dirty="0" smtClean="0"/>
              <a:t>predictor.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Additional assumption: bi-prediction </a:t>
            </a:r>
            <a:r>
              <a:rPr lang="en-US" altLang="ko-KR" dirty="0" smtClean="0"/>
              <a:t>(block-based) MV represents the object (pixel-based) motion when coding block is small enough. </a:t>
            </a:r>
          </a:p>
          <a:p>
            <a:pPr lvl="1"/>
            <a:r>
              <a:rPr lang="en-US" altLang="ko-KR" dirty="0" smtClean="0"/>
              <a:t>Skip BIO if the constant motion condition is satisfied from bi-prediction MVs for small block.</a:t>
            </a:r>
          </a:p>
          <a:p>
            <a:pPr lvl="1"/>
            <a:endParaRPr lang="en-US" altLang="ko-KR" dirty="0" smtClean="0"/>
          </a:p>
          <a:p>
            <a:endParaRPr lang="en-US" altLang="ko-KR" dirty="0" smtClean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941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(2/3)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BIO is skipped if the following (</a:t>
            </a:r>
            <a:r>
              <a:rPr lang="en-US" altLang="ko-KR" dirty="0" smtClean="0"/>
              <a:t>block-based</a:t>
            </a:r>
            <a:r>
              <a:rPr lang="en-US" altLang="ko-KR" dirty="0" smtClean="0"/>
              <a:t>) constant motion </a:t>
            </a:r>
            <a:r>
              <a:rPr lang="en-US" altLang="ko-KR" dirty="0" smtClean="0"/>
              <a:t>condition is satisfied.</a:t>
            </a:r>
          </a:p>
          <a:p>
            <a:pPr lvl="1"/>
            <a:r>
              <a:rPr lang="en-US" altLang="ko-KR" dirty="0" smtClean="0"/>
              <a:t>True bi-prediction: Two predictions come from different time directions.</a:t>
            </a:r>
          </a:p>
          <a:p>
            <a:pPr lvl="1"/>
            <a:r>
              <a:rPr lang="en-US" altLang="ko-KR" dirty="0" smtClean="0"/>
              <a:t>Distances to reference frames are same.</a:t>
            </a:r>
          </a:p>
          <a:p>
            <a:pPr lvl="1"/>
            <a:r>
              <a:rPr lang="en-US" altLang="ko-KR" dirty="0"/>
              <a:t>T</a:t>
            </a:r>
            <a:r>
              <a:rPr lang="en-US" altLang="ko-KR" dirty="0" smtClean="0"/>
              <a:t>wo bi-prediction MVs are opposite to each other and have the same magnitude. 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pPr lvl="1"/>
            <a:endParaRPr lang="ko-KR" altLang="en-US" dirty="0"/>
          </a:p>
        </p:txBody>
      </p:sp>
      <p:pic>
        <p:nvPicPr>
          <p:cNvPr id="2050" name="그림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18" y="3036850"/>
            <a:ext cx="9953563" cy="291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788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(3/3)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BIO skip method can be applied for enough small block sizes</a:t>
            </a:r>
          </a:p>
          <a:p>
            <a:pPr lvl="1"/>
            <a:r>
              <a:rPr lang="en-US" altLang="ko-KR" dirty="0" smtClean="0"/>
              <a:t>Test </a:t>
            </a:r>
            <a:r>
              <a:rPr lang="en-US" altLang="ko-KR" dirty="0" smtClean="0"/>
              <a:t>description: 4 cases according to the </a:t>
            </a:r>
            <a:r>
              <a:rPr lang="en-US" altLang="ko-KR" dirty="0" smtClean="0"/>
              <a:t>applied </a:t>
            </a:r>
            <a:r>
              <a:rPr lang="en-US" altLang="ko-KR" dirty="0" smtClean="0"/>
              <a:t>block sizes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pPr lvl="1"/>
            <a:endParaRPr lang="ko-KR" altLang="en-US" dirty="0"/>
          </a:p>
        </p:txBody>
      </p:sp>
      <p:graphicFrame>
        <p:nvGraphicFramePr>
          <p:cNvPr id="5" name="내용 개체 틀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8358051"/>
              </p:ext>
            </p:extLst>
          </p:nvPr>
        </p:nvGraphicFramePr>
        <p:xfrm>
          <a:off x="1280454" y="2426450"/>
          <a:ext cx="9692346" cy="2340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64707"/>
                <a:gridCol w="8427639"/>
              </a:tblGrid>
              <a:tr h="468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Test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BIO skip condition description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68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Test 1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Skip BIO when constant motion condition is satisfied </a:t>
                      </a:r>
                      <a:r>
                        <a:rPr lang="en-US" sz="1600" dirty="0" smtClean="0">
                          <a:effectLst/>
                        </a:rPr>
                        <a:t>and </a:t>
                      </a:r>
                      <a:r>
                        <a:rPr lang="en-US" sz="1600" dirty="0" smtClean="0">
                          <a:effectLst/>
                        </a:rPr>
                        <a:t>sub-PU </a:t>
                      </a:r>
                      <a:r>
                        <a:rPr lang="en-US" sz="1600" dirty="0" smtClean="0">
                          <a:effectLst/>
                        </a:rPr>
                        <a:t>is 4x4.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68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Test 2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Skip BIO when constant motion condition is </a:t>
                      </a:r>
                      <a:r>
                        <a:rPr lang="en-US" sz="1600" dirty="0" smtClean="0">
                          <a:effectLst/>
                        </a:rPr>
                        <a:t>satisfied</a:t>
                      </a:r>
                      <a:r>
                        <a:rPr lang="en-US" altLang="ko-KR" sz="1600" dirty="0" smtClean="0">
                          <a:effectLst/>
                        </a:rPr>
                        <a:t> and </a:t>
                      </a:r>
                      <a:r>
                        <a:rPr lang="en-US" altLang="ko-KR" sz="1600" dirty="0" smtClean="0">
                          <a:effectLst/>
                        </a:rPr>
                        <a:t>sub-PUs </a:t>
                      </a:r>
                      <a:r>
                        <a:rPr lang="en-US" altLang="ko-KR" sz="1600" dirty="0" smtClean="0">
                          <a:effectLst/>
                        </a:rPr>
                        <a:t>are </a:t>
                      </a:r>
                      <a:r>
                        <a:rPr lang="en-US" sz="1600" dirty="0" smtClean="0">
                          <a:effectLst/>
                        </a:rPr>
                        <a:t>&lt;= 8x8.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68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Test 3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Skip BIO when constant motion condition is satisfied </a:t>
                      </a:r>
                      <a:r>
                        <a:rPr lang="en-US" altLang="ko-KR" sz="1600" dirty="0" smtClean="0">
                          <a:effectLst/>
                        </a:rPr>
                        <a:t>and </a:t>
                      </a:r>
                      <a:r>
                        <a:rPr lang="en-US" altLang="ko-KR" sz="1600" dirty="0" smtClean="0">
                          <a:effectLst/>
                        </a:rPr>
                        <a:t>sub-PUs </a:t>
                      </a:r>
                      <a:r>
                        <a:rPr lang="en-US" altLang="ko-KR" sz="1600" dirty="0" smtClean="0">
                          <a:effectLst/>
                        </a:rPr>
                        <a:t>are &lt;= 16x16.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680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Test 4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Skip BIO when constant motion condition is </a:t>
                      </a:r>
                      <a:r>
                        <a:rPr lang="en-US" sz="1600" dirty="0" smtClean="0">
                          <a:effectLst/>
                        </a:rPr>
                        <a:t>satisfied</a:t>
                      </a:r>
                      <a:r>
                        <a:rPr lang="en-US" sz="1600" baseline="0" dirty="0" smtClean="0">
                          <a:effectLst/>
                        </a:rPr>
                        <a:t>.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423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(</a:t>
            </a:r>
            <a:r>
              <a:rPr lang="en-US" altLang="ko-KR" dirty="0" smtClean="0"/>
              <a:t>1/2)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Results for Random Access Main 10: Time saving with negligible BD rate increase.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r>
              <a:rPr lang="en-US" altLang="ko-KR" dirty="0" smtClean="0"/>
              <a:t>Results for Low Delay Main 10: No </a:t>
            </a:r>
            <a:r>
              <a:rPr lang="en-US" altLang="ko-KR" dirty="0"/>
              <a:t>runtime increment for low delay B main 10</a:t>
            </a:r>
          </a:p>
          <a:p>
            <a:endParaRPr lang="en-US" altLang="ko-KR" dirty="0" smtClean="0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968857"/>
              </p:ext>
            </p:extLst>
          </p:nvPr>
        </p:nvGraphicFramePr>
        <p:xfrm>
          <a:off x="838200" y="1789341"/>
          <a:ext cx="10515594" cy="1944000"/>
        </p:xfrm>
        <a:graphic>
          <a:graphicData uri="http://schemas.openxmlformats.org/drawingml/2006/table">
            <a:tbl>
              <a:tblPr/>
              <a:tblGrid>
                <a:gridCol w="643814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  <a:gridCol w="493589"/>
              </a:tblGrid>
              <a:tr h="216000">
                <a:tc>
                  <a:txBody>
                    <a:bodyPr/>
                    <a:lstStyle/>
                    <a:p>
                      <a:pPr algn="l" fontAlgn="b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0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endParaRPr lang="ko-KR" alt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Test 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Test 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Test 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Test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60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284198"/>
              </p:ext>
            </p:extLst>
          </p:nvPr>
        </p:nvGraphicFramePr>
        <p:xfrm>
          <a:off x="989693" y="4454344"/>
          <a:ext cx="4206872" cy="1346835"/>
        </p:xfrm>
        <a:graphic>
          <a:graphicData uri="http://schemas.openxmlformats.org/drawingml/2006/table">
            <a:tbl>
              <a:tblPr/>
              <a:tblGrid>
                <a:gridCol w="870387"/>
                <a:gridCol w="667297"/>
                <a:gridCol w="667297"/>
                <a:gridCol w="667297"/>
                <a:gridCol w="667297"/>
                <a:gridCol w="667297"/>
              </a:tblGrid>
              <a:tr h="161925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96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r>
              <a:rPr lang="en-US" altLang="ko-KR" dirty="0" smtClean="0"/>
              <a:t>(2/2)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Crosscheck</a:t>
            </a:r>
          </a:p>
          <a:p>
            <a:pPr lvl="1"/>
            <a:r>
              <a:rPr lang="en-US" altLang="ko-KR" dirty="0" smtClean="0"/>
              <a:t>JVET-C0052</a:t>
            </a:r>
            <a:r>
              <a:rPr lang="en-US" altLang="ko-KR" dirty="0"/>
              <a:t> </a:t>
            </a:r>
            <a:r>
              <a:rPr lang="en-US" altLang="ko-KR" dirty="0" smtClean="0"/>
              <a:t>by Samsung</a:t>
            </a:r>
          </a:p>
        </p:txBody>
      </p:sp>
    </p:spTree>
    <p:extLst>
      <p:ext uri="{BB962C8B-B14F-4D97-AF65-F5344CB8AC3E}">
        <p14:creationId xmlns:p14="http://schemas.microsoft.com/office/powerpoint/2010/main" val="400676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BIO skip method is </a:t>
            </a:r>
            <a:r>
              <a:rPr lang="en-US" altLang="ko-KR" dirty="0" smtClean="0"/>
              <a:t>proposed.</a:t>
            </a:r>
            <a:endParaRPr lang="en-US" altLang="ko-KR" dirty="0" smtClean="0"/>
          </a:p>
          <a:p>
            <a:r>
              <a:rPr lang="en-US" altLang="ko-KR" dirty="0" smtClean="0"/>
              <a:t>Encoder &amp; decoder time saving with negligible </a:t>
            </a:r>
            <a:r>
              <a:rPr lang="en-US" altLang="ko-KR" dirty="0" smtClean="0"/>
              <a:t>BD-rate increase.</a:t>
            </a:r>
            <a:endParaRPr lang="en-US" altLang="ko-KR" dirty="0" smtClean="0"/>
          </a:p>
          <a:p>
            <a:r>
              <a:rPr lang="en-US" altLang="ko-KR" dirty="0" smtClean="0"/>
              <a:t>We recommend that the proposed method is adopted into JEM.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710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1106</TotalTime>
  <Words>743</Words>
  <Application>Microsoft Office PowerPoint</Application>
  <PresentationFormat>와이드스크린</PresentationFormat>
  <Paragraphs>263</Paragraphs>
  <Slides>8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5" baseType="lpstr">
      <vt:lpstr>SimSun</vt:lpstr>
      <vt:lpstr>돋움</vt:lpstr>
      <vt:lpstr>맑은 고딕</vt:lpstr>
      <vt:lpstr>Arial</vt:lpstr>
      <vt:lpstr>Times New Roman</vt:lpstr>
      <vt:lpstr>Wingdings</vt:lpstr>
      <vt:lpstr>Office 테마</vt:lpstr>
      <vt:lpstr>PowerPoint 프레젠테이션</vt:lpstr>
      <vt:lpstr>Introduction</vt:lpstr>
      <vt:lpstr>Proposed Method (1/3)</vt:lpstr>
      <vt:lpstr>Proposed Method (2/3)</vt:lpstr>
      <vt:lpstr>Proposed Method (3/3)</vt:lpstr>
      <vt:lpstr>Experimental results (1/2)</vt:lpstr>
      <vt:lpstr>Experimental results (2/2)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이재호/선임연구원/차세대표준(연)ABM팀(jhlee.lee@lge.com)</dc:creator>
  <cp:lastModifiedBy>이재호/선임연구원/차세대표준(연)ABM팀(jhlee.lee@lge.com)</cp:lastModifiedBy>
  <cp:revision>32</cp:revision>
  <dcterms:created xsi:type="dcterms:W3CDTF">2016-05-23T10:31:24Z</dcterms:created>
  <dcterms:modified xsi:type="dcterms:W3CDTF">2016-05-27T17:27:10Z</dcterms:modified>
</cp:coreProperties>
</file>