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5" r:id="rId3"/>
    <p:sldId id="266" r:id="rId4"/>
    <p:sldId id="269" r:id="rId5"/>
    <p:sldId id="268" r:id="rId6"/>
    <p:sldId id="270" r:id="rId7"/>
    <p:sldId id="271" r:id="rId8"/>
    <p:sldId id="272" r:id="rId9"/>
    <p:sldId id="275" r:id="rId10"/>
    <p:sldId id="257" r:id="rId11"/>
    <p:sldId id="263" r:id="rId12"/>
    <p:sldId id="264" r:id="rId13"/>
    <p:sldId id="2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3249F-B206-4C9F-B84C-28BFDCA3A5EF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D4905-7D55-4D10-A29A-EA2EAF7683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79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64EEC-CFBC-4C58-9EFC-A7788261B85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347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64EEC-CFBC-4C58-9EFC-A7788261B85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56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73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7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43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6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5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71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41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89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64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35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322AF-B7B8-4A65-B2F6-34E3E5593EA1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18C3-A7B5-492E-9175-087C124F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25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5.png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nt-evry.fr/jvet/doc_end_user/current_document.php?id=267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nt-evry.fr/jvet/doc_end_user/current_document.php?id=266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nt-evry.fr/jvet/doc_end_user/current_document.php?id=267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henix.int-evry.fr/jvet/doc_end_user/current_document.php?id=2670" TargetMode="External"/><Relationship Id="rId2" Type="http://schemas.openxmlformats.org/officeDocument/2006/relationships/hyperlink" Target="http://phenix.int-evry.fr/jvet/doc_end_user/current_document.php?id=266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henix.int-evry.fr/jvet/doc_end_user/current_document.php?id=2670" TargetMode="External"/><Relationship Id="rId2" Type="http://schemas.openxmlformats.org/officeDocument/2006/relationships/hyperlink" Target="http://phenix.int-evry.fr/jvet/doc_end_user/current_document.php?id=267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henix.int-evry.fr/jvet/doc_end_user/current_document.php?id=266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Simplification and improvements for BIO design in JEM2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E.Alshina</a:t>
            </a:r>
            <a:r>
              <a:rPr lang="en-US" dirty="0" smtClean="0"/>
              <a:t>, </a:t>
            </a:r>
            <a:r>
              <a:rPr lang="en-US" dirty="0" err="1" smtClean="0"/>
              <a:t>A.Alshin</a:t>
            </a:r>
            <a:endParaRPr lang="en-US" dirty="0" smtClean="0"/>
          </a:p>
          <a:p>
            <a:r>
              <a:rPr lang="en-US" dirty="0" smtClean="0"/>
              <a:t>Samsung Electronics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649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General equation for BIO</a:t>
            </a:r>
            <a:endParaRPr lang="ko-KR" alt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7174" y="5877272"/>
            <a:ext cx="7244887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66447" y="1772816"/>
            <a:ext cx="54483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59923" y="2924945"/>
            <a:ext cx="49911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1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56847" y="4077073"/>
            <a:ext cx="54102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3721593" y="1409073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000" i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Ref L1</a:t>
            </a:r>
            <a:endParaRPr lang="en-US" altLang="ko-KR" sz="1600" i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2722432" y="2780928"/>
            <a:ext cx="30257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i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predicted block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3108176" y="5170623"/>
            <a:ext cx="55081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000" i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Ref L0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5818775" y="2249066"/>
            <a:ext cx="502844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782771" y="2148395"/>
            <a:ext cx="72008" cy="14401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840969" y="1932367"/>
            <a:ext cx="625878" cy="28194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305111" y="2051747"/>
                <a:ext cx="580287" cy="4251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1110" y="2051746"/>
                <a:ext cx="580287" cy="42518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390333" y="1708712"/>
                <a:ext cx="580287" cy="4561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332" y="1708711"/>
                <a:ext cx="580287" cy="456151"/>
              </a:xfrm>
              <a:prstGeom prst="rect">
                <a:avLst/>
              </a:prstGeom>
              <a:blipFill rotWithShape="0">
                <a:blip r:embed="rId7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/>
          <p:cNvCxnSpPr/>
          <p:nvPr/>
        </p:nvCxnSpPr>
        <p:spPr>
          <a:xfrm>
            <a:off x="5783193" y="4610134"/>
            <a:ext cx="762958" cy="18547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5775897" y="4523202"/>
            <a:ext cx="72008" cy="14401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5834095" y="4419833"/>
            <a:ext cx="311500" cy="169283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128066" y="4610134"/>
                <a:ext cx="580287" cy="4251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4065" y="4610133"/>
                <a:ext cx="580287" cy="42518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079937" y="4150669"/>
                <a:ext cx="580287" cy="4561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5936" y="4150668"/>
                <a:ext cx="580287" cy="456151"/>
              </a:xfrm>
              <a:prstGeom prst="rect">
                <a:avLst/>
              </a:prstGeom>
              <a:blipFill rotWithShape="0">
                <a:blip r:embed="rId9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Connector 24"/>
          <p:cNvCxnSpPr/>
          <p:nvPr/>
        </p:nvCxnSpPr>
        <p:spPr>
          <a:xfrm>
            <a:off x="5612373" y="1678433"/>
            <a:ext cx="499710" cy="1016909"/>
          </a:xfrm>
          <a:prstGeom prst="line">
            <a:avLst/>
          </a:prstGeom>
          <a:ln w="3175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637742" y="4016949"/>
            <a:ext cx="495639" cy="894136"/>
          </a:xfrm>
          <a:prstGeom prst="line">
            <a:avLst/>
          </a:prstGeom>
          <a:ln w="3175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5767875" y="2209493"/>
            <a:ext cx="32687" cy="2410801"/>
          </a:xfrm>
          <a:prstGeom prst="line">
            <a:avLst/>
          </a:prstGeom>
          <a:ln w="2222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5750399" y="3286992"/>
            <a:ext cx="72008" cy="14401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5394152" y="1479659"/>
            <a:ext cx="698447" cy="3580492"/>
          </a:xfrm>
          <a:custGeom>
            <a:avLst/>
            <a:gdLst>
              <a:gd name="connsiteX0" fmla="*/ 80319 w 778738"/>
              <a:gd name="connsiteY0" fmla="*/ 3719383 h 3719383"/>
              <a:gd name="connsiteX1" fmla="*/ 525163 w 778738"/>
              <a:gd name="connsiteY1" fmla="*/ 3157151 h 3719383"/>
              <a:gd name="connsiteX2" fmla="*/ 525163 w 778738"/>
              <a:gd name="connsiteY2" fmla="*/ 3157151 h 3719383"/>
              <a:gd name="connsiteX3" fmla="*/ 778476 w 778738"/>
              <a:gd name="connsiteY3" fmla="*/ 1884405 h 3719383"/>
              <a:gd name="connsiteX4" fmla="*/ 568411 w 778738"/>
              <a:gd name="connsiteY4" fmla="*/ 846437 h 3719383"/>
              <a:gd name="connsiteX5" fmla="*/ 333633 w 778738"/>
              <a:gd name="connsiteY5" fmla="*/ 444843 h 3719383"/>
              <a:gd name="connsiteX6" fmla="*/ 0 w 778738"/>
              <a:gd name="connsiteY6" fmla="*/ 0 h 371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8738" h="3719383">
                <a:moveTo>
                  <a:pt x="80319" y="3719383"/>
                </a:moveTo>
                <a:lnTo>
                  <a:pt x="525163" y="3157151"/>
                </a:lnTo>
                <a:lnTo>
                  <a:pt x="525163" y="3157151"/>
                </a:lnTo>
                <a:cubicBezTo>
                  <a:pt x="567382" y="2945027"/>
                  <a:pt x="771268" y="2269524"/>
                  <a:pt x="778476" y="1884405"/>
                </a:cubicBezTo>
                <a:cubicBezTo>
                  <a:pt x="785684" y="1499286"/>
                  <a:pt x="642551" y="1086364"/>
                  <a:pt x="568411" y="846437"/>
                </a:cubicBezTo>
                <a:cubicBezTo>
                  <a:pt x="494271" y="606510"/>
                  <a:pt x="428368" y="585916"/>
                  <a:pt x="333633" y="444843"/>
                </a:cubicBezTo>
                <a:cubicBezTo>
                  <a:pt x="238898" y="303770"/>
                  <a:pt x="119449" y="151885"/>
                  <a:pt x="0" y="0"/>
                </a:cubicBezTo>
              </a:path>
            </a:pathLst>
          </a:cu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5530744" y="4853970"/>
                <a:ext cx="580287" cy="4472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743" y="4853970"/>
                <a:ext cx="580287" cy="447238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089656" y="2493055"/>
                <a:ext cx="580287" cy="4472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655" y="2493055"/>
                <a:ext cx="580287" cy="447238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Oval 46"/>
          <p:cNvSpPr/>
          <p:nvPr/>
        </p:nvSpPr>
        <p:spPr>
          <a:xfrm>
            <a:off x="6042223" y="3218354"/>
            <a:ext cx="64584" cy="1386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286368" y="1813059"/>
                <a:ext cx="580287" cy="4561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/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2367" y="1813058"/>
                <a:ext cx="580287" cy="456151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294100" y="4276397"/>
                <a:ext cx="580287" cy="4472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/>
                        <m:sup>
                          <m:d>
                            <m:dPr>
                              <m:ctrlP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0099" y="4276397"/>
                <a:ext cx="580287" cy="447238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590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3" grpId="0"/>
      <p:bldP spid="24" grpId="0"/>
      <p:bldP spid="36" grpId="0" animBg="1"/>
      <p:bldP spid="45" grpId="0"/>
      <p:bldP spid="46" grpId="0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Motion refinement vector </a:t>
            </a:r>
            <a:r>
              <a:rPr lang="en-US" b="1" dirty="0" smtClean="0"/>
              <a:t>calculation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48182" y="1279151"/>
                <a:ext cx="9500954" cy="1657632"/>
              </a:xfrm>
            </p:spPr>
            <p:txBody>
              <a:bodyPr>
                <a:normAutofit/>
              </a:bodyPr>
              <a:lstStyle/>
              <a:p>
                <a:r>
                  <a:rPr lang="en-US" u="sng" dirty="0" smtClean="0"/>
                  <a:t>Step 1</a:t>
                </a:r>
              </a:p>
              <a:p>
                <a:pPr lvl="1"/>
                <a:r>
                  <a:rPr lang="en-US" dirty="0" smtClean="0"/>
                  <a:t>Input: luminance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p>
                        <m:d>
                          <m:dPr>
                            <m:ctrlPr>
                              <a:rPr lang="en-US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0,1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dirty="0" smtClean="0"/>
                  <a:t>, gradients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d>
                          <m:dPr>
                            <m:ctrlPr>
                              <a:rPr lang="en-US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0,1</m:t>
                            </m:r>
                          </m:e>
                        </m:d>
                      </m:sup>
                    </m:sSubSup>
                  </m:oMath>
                </a14:m>
                <a:r>
                  <a:rPr lang="en-US" dirty="0" smtClean="0"/>
                  <a:t>, POC difference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τ</m:t>
                        </m:r>
                      </m:e>
                      <m:sub>
                        <m:r>
                          <a:rPr lang="en-US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rgbClr val="7030A0"/>
                    </a:solidFill>
                  </a:rPr>
                  <a:t>,</a:t>
                </a:r>
                <a:r>
                  <a:rPr lang="en-US" dirty="0">
                    <a:solidFill>
                      <a:srgbClr val="7030A0"/>
                    </a:solidFill>
                    <a:ea typeface="Malgun Gothic" panose="020B0503020000020004" pitchFamily="34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τ</m:t>
                        </m:r>
                      </m:e>
                      <m:sub>
                        <m:r>
                          <a:rPr lang="en-US" b="0" i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1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Output: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1,…,6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8182" y="1279151"/>
                <a:ext cx="9500954" cy="1657632"/>
              </a:xfrm>
              <a:blipFill rotWithShape="0">
                <a:blip r:embed="rId3"/>
                <a:stretch>
                  <a:fillRect l="-1155" t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166921" y="2600552"/>
                <a:ext cx="7848872" cy="36731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500"/>
                  </a:spcBef>
                  <a:tabLst>
                    <a:tab pos="2743200" algn="ctr"/>
                    <a:tab pos="548640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σ</m:t>
                          </m:r>
                        </m:e>
                        <m:sub>
                          <m: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1</m:t>
                          </m:r>
                        </m:sub>
                      </m:sSub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j</m:t>
                              </m:r>
                              <m: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′</m:t>
                              </m:r>
                            </m:e>
                          </m:d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Ω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τ</m:t>
                                      </m:r>
                                    </m:e>
                                    <m:sub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Sup>
                                    <m:sSubSup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𝑥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𝑖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𝑗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  <m:r>
                                    <a:rPr lang="en-US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τ</m:t>
                                      </m:r>
                                    </m:e>
                                    <m:sub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sub>
                                  </m:sSub>
                                  <m:sSubSup>
                                    <m:sSubSup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𝑥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0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𝑖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𝑗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d>
                            </m:e>
                            <m:sup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;   </m:t>
                      </m:r>
                    </m:oMath>
                  </m:oMathPara>
                </a14:m>
                <a:endParaRPr lang="en-US" dirty="0">
                  <a:solidFill>
                    <a:srgbClr val="000000"/>
                  </a:solidFill>
                  <a:latin typeface="Cambria Math" panose="02040503050406030204" pitchFamily="18" charset="0"/>
                  <a:ea typeface="Malgun Gothic" panose="020B0503020000020004" pitchFamily="34" charset="-127"/>
                </a:endParaRPr>
              </a:p>
              <a:p>
                <a:pPr algn="just">
                  <a:spcBef>
                    <a:spcPts val="500"/>
                  </a:spcBef>
                  <a:tabLst>
                    <a:tab pos="2743200" algn="ctr"/>
                    <a:tab pos="548640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σ</m:t>
                          </m:r>
                        </m:e>
                        <m:sub>
                          <m: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3</m:t>
                          </m:r>
                        </m:sub>
                      </m:sSub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j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′</m:t>
                              </m:r>
                            </m:e>
                          </m:d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Ω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1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0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  <a:p>
                <a:pPr algn="just">
                  <a:spcBef>
                    <a:spcPts val="500"/>
                  </a:spcBef>
                  <a:tabLst>
                    <a:tab pos="2743200" algn="ctr"/>
                    <a:tab pos="548640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σ</m:t>
                          </m:r>
                        </m:e>
                        <m:sub>
                          <m: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σ</m:t>
                          </m:r>
                        </m:e>
                        <m:sub>
                          <m: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4</m:t>
                          </m:r>
                        </m:sub>
                      </m:sSub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j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′</m:t>
                              </m:r>
                            </m:e>
                          </m:d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Ω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1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0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1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0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  <a:p>
                <a:pPr algn="just">
                  <a:spcBef>
                    <a:spcPts val="500"/>
                  </a:spcBef>
                  <a:tabLst>
                    <a:tab pos="2743200" algn="ctr"/>
                    <a:tab pos="548640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σ</m:t>
                          </m:r>
                        </m:e>
                        <m:sub>
                          <m: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5</m:t>
                          </m:r>
                        </m:sub>
                      </m:sSub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j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′</m:t>
                              </m:r>
                            </m:e>
                          </m:d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Ω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τ</m:t>
                                      </m:r>
                                    </m:e>
                                    <m:sub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Sup>
                                    <m:sSubSup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𝑦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𝑖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𝑗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  <m:r>
                                    <a:rPr lang="en-US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τ</m:t>
                                      </m:r>
                                    </m:e>
                                    <m:sub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sub>
                                  </m:sSub>
                                  <m:sSubSup>
                                    <m:sSubSup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𝑦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7030A0"/>
                                              </a:solidFill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0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𝑖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𝑗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d>
                            </m:e>
                            <m:sup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;</m:t>
                      </m:r>
                    </m:oMath>
                  </m:oMathPara>
                </a14:m>
                <a:endParaRPr lang="en-US" dirty="0">
                  <a:solidFill>
                    <a:srgbClr val="000000"/>
                  </a:solidFill>
                  <a:latin typeface="Cambria Math" panose="02040503050406030204" pitchFamily="18" charset="0"/>
                  <a:ea typeface="Malgun Gothic" panose="020B0503020000020004" pitchFamily="34" charset="-127"/>
                </a:endParaRPr>
              </a:p>
              <a:p>
                <a:pPr algn="just">
                  <a:spcBef>
                    <a:spcPts val="500"/>
                  </a:spcBef>
                  <a:tabLst>
                    <a:tab pos="2743200" algn="ctr"/>
                    <a:tab pos="548640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   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σ</m:t>
                          </m:r>
                        </m:e>
                        <m:sub>
                          <m:r>
                            <a:rPr lang="en-US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6</m:t>
                          </m:r>
                        </m:sub>
                      </m:sSub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j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′</m:t>
                              </m:r>
                            </m:e>
                          </m:d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Ω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1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τ</m:t>
                                  </m:r>
                                </m:e>
                                <m:sub>
                                  <m:r>
                                    <a:rPr lang="en-US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0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𝑖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Malgun Gothic" panose="020B0503020000020004" pitchFamily="34" charset="-127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Malgun Gothic" panose="020B0503020000020004" pitchFamily="34" charset="-127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921" y="2600551"/>
                <a:ext cx="7848872" cy="367312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2109003" y="4221088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30827" y="4221088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46851" y="4221088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62875" y="4221088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73099" y="4221088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109003" y="4437112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30827" y="4437112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46851" y="4437112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762875" y="4437112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973099" y="4437112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109003" y="4653136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330827" y="4653136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546851" y="4653136"/>
            <a:ext cx="216024" cy="21602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762875" y="4653136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973099" y="4653136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109003" y="4869160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330827" y="4869160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546851" y="4869160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762875" y="4869160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973099" y="4869160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109003" y="5085184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330827" y="5085184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546851" y="5085184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762875" y="5085184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2973099" y="5085184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1659457" y="5440445"/>
                <a:ext cx="1987275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e>
                      </m:d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−2≤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′≤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9457" y="5440445"/>
                <a:ext cx="1987275" cy="1107996"/>
              </a:xfrm>
              <a:prstGeom prst="rect">
                <a:avLst/>
              </a:prstGeom>
              <a:blipFill rotWithShape="0">
                <a:blip r:embed="rId5"/>
                <a:stretch>
                  <a:fillRect t="-1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1631504" y="3502604"/>
            <a:ext cx="1830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sym typeface="Symbol" panose="05050102010706020507" pitchFamily="18" charset="2"/>
              </a:rPr>
              <a:t></a:t>
            </a:r>
            <a:r>
              <a:rPr lang="en-US" dirty="0">
                <a:sym typeface="Symbol" panose="05050102010706020507" pitchFamily="18" charset="2"/>
              </a:rPr>
              <a:t> -surrounding </a:t>
            </a:r>
          </a:p>
          <a:p>
            <a:r>
              <a:rPr lang="en-US" dirty="0">
                <a:sym typeface="Symbol" panose="05050102010706020507" pitchFamily="18" charset="2"/>
              </a:rPr>
              <a:t>of refined sample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64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Motion refinement vector </a:t>
            </a:r>
            <a:r>
              <a:rPr lang="en-US" b="1" dirty="0" smtClean="0"/>
              <a:t>calculation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9838" y="1238490"/>
                <a:ext cx="9853314" cy="5619509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u="sng" dirty="0" smtClean="0"/>
                  <a:t>Step 2</a:t>
                </a:r>
              </a:p>
              <a:p>
                <a:pPr lvl="1"/>
                <a:r>
                  <a:rPr lang="en-US" dirty="0" smtClean="0"/>
                  <a:t>Input: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1,…,6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Output: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lang="en-US" b="1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sub>
                    </m:sSub>
                    <m:sSub>
                      <m:sSubPr>
                        <m:ctrlPr>
                          <a:rPr lang="en-US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sub>
                    </m:sSub>
                  </m:oMath>
                </a14:m>
                <a:endParaRPr lang="en-US" b="1" dirty="0" smtClean="0"/>
              </a:p>
              <a:p>
                <a:pPr lvl="1"/>
                <a:endParaRPr lang="en-US" dirty="0" smtClean="0"/>
              </a:p>
              <a:p>
                <a:pPr marL="457200" lvl="1" indent="0">
                  <a:buNone/>
                </a:pPr>
                <a:r>
                  <a:rPr lang="en-US" i="1" dirty="0" smtClean="0">
                    <a:solidFill>
                      <a:srgbClr val="7030A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457200" lvl="1" indent="0">
                  <a:buNone/>
                </a:pPr>
                <a:endParaRPr lang="en-US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dirty="0" smtClean="0"/>
              </a:p>
              <a:p>
                <a:pPr lvl="1"/>
                <a:endParaRPr lang="en-US" dirty="0" smtClean="0"/>
              </a:p>
              <a:p>
                <a:pPr lvl="1"/>
                <a:endParaRPr lang="en-US" dirty="0"/>
              </a:p>
              <a:p>
                <a:pPr lvl="1"/>
                <a:endParaRPr lang="en-US" dirty="0" smtClean="0"/>
              </a:p>
              <a:p>
                <a:pPr lvl="1"/>
                <a:endParaRPr lang="en-US" dirty="0" smtClean="0"/>
              </a:p>
              <a:p>
                <a:pPr lvl="1"/>
                <a:r>
                  <a:rPr lang="en-US" dirty="0" smtClean="0"/>
                  <a:t>BIO regularization parameters:</a:t>
                </a:r>
              </a:p>
              <a:p>
                <a:pPr marL="457200" lvl="1" indent="0">
                  <a:buNone/>
                </a:pPr>
                <a:r>
                  <a:rPr lang="en-US" dirty="0" smtClean="0"/>
                  <a:t> </a:t>
                </a:r>
                <a:r>
                  <a:rPr lang="en-US" i="1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en-US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 minimal allowed denominator;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>
                        <a:latin typeface="Cambria Math" panose="02040503050406030204" pitchFamily="18" charset="0"/>
                      </a:rPr>
                      <m:t>=700∙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8</m:t>
                            </m:r>
                          </m:e>
                        </m:d>
                      </m:sup>
                    </m:sSup>
                  </m:oMath>
                </a14:m>
                <a:endParaRPr lang="en-US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457200" lvl="1" indent="0">
                  <a:buNone/>
                </a:pPr>
                <a:r>
                  <a:rPr lang="en-US" i="1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r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 </a:t>
                </a:r>
                <a:r>
                  <a:rPr lang="en-US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avoid division by 0 in case zero gradients: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>
                        <a:latin typeface="Cambria Math" panose="02040503050406030204" pitchFamily="18" charset="0"/>
                      </a:rPr>
                      <m:t>=500∙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8</m:t>
                            </m:r>
                          </m:e>
                        </m:d>
                      </m:sup>
                    </m:sSup>
                  </m:oMath>
                </a14:m>
                <a:endParaRPr lang="en-US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457200" lvl="1" indent="0">
                  <a:buNone/>
                </a:pPr>
                <a:r>
                  <a:rPr lang="en-US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 </a:t>
                </a:r>
                <a:r>
                  <a:rPr lang="en-US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maximum allowed magnitude for MV refinement: </a:t>
                </a:r>
                <a:r>
                  <a:rPr lang="en-US" i="1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12 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𝑠𝑎𝑚𝑝𝑙𝑒𝑠</m:t>
                    </m:r>
                  </m:oMath>
                </a14:m>
                <a:endParaRPr lang="en-US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9838" y="1238490"/>
                <a:ext cx="9853314" cy="5619509"/>
              </a:xfrm>
              <a:blipFill rotWithShape="0">
                <a:blip r:embed="rId3"/>
                <a:stretch>
                  <a:fillRect l="-1113" t="-2386" b="-3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598408" y="1526219"/>
                <a:ext cx="5616624" cy="10719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500"/>
                  </a:spcBef>
                  <a:tabLst>
                    <a:tab pos="2743200" algn="ctr"/>
                    <a:tab pos="5486400" algn="r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𝒗</m:t>
                        </m:r>
                      </m:e>
                      <m:sub>
                        <m:r>
                          <a:rPr lang="en-US" b="1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𝒙</m:t>
                        </m:r>
                      </m:sub>
                    </m:sSub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=</m:t>
                    </m:r>
                    <m:d>
                      <m:d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  <m:t>σ</m:t>
                            </m:r>
                          </m:e>
                          <m:sub>
                            <m:r>
                              <a:rPr lang="en-US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  <m:t>1</m:t>
                            </m:r>
                          </m:sub>
                        </m:sSub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r</m:t>
                        </m:r>
                      </m:e>
                    </m:d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&gt;</m:t>
                    </m:r>
                    <m:r>
                      <m:rPr>
                        <m:sty m:val="p"/>
                      </m:rPr>
                      <a:rPr lang="en-US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m</m:t>
                    </m:r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?</m:t>
                    </m:r>
                    <m:r>
                      <m:rPr>
                        <m:sty m:val="p"/>
                      </m:rP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Clip</m:t>
                    </m:r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3</m:t>
                    </m:r>
                    <m:d>
                      <m:d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−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𝑙</m:t>
                        </m:r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,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𝑙</m:t>
                        </m:r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,</m:t>
                        </m:r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−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3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  <m:t>r</m:t>
                            </m:r>
                          </m:den>
                        </m:f>
                      </m:e>
                    </m:d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:0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Malgun Gothic" panose="020B0503020000020004" pitchFamily="34" charset="-127"/>
                  </a:rPr>
                  <a:t>,</a:t>
                </a:r>
                <a:endParaRPr lang="en-US" dirty="0"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  <a:p>
                <a14:m>
                  <m:oMath xmlns:m="http://schemas.openxmlformats.org/officeDocument/2006/math">
                    <m:r>
                      <a:rPr lang="en-US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  </m:t>
                    </m:r>
                    <m:sSub>
                      <m:sSubPr>
                        <m:ctrlPr>
                          <a:rPr lang="en-US" b="1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𝒗</m:t>
                        </m:r>
                      </m:e>
                      <m:sub>
                        <m:r>
                          <a:rPr lang="en-US" b="1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𝒚</m:t>
                        </m:r>
                      </m:sub>
                    </m:sSub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  <m:t>5</m:t>
                            </m:r>
                          </m:sub>
                        </m:sSub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r</m:t>
                        </m:r>
                      </m:e>
                    </m:d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&gt;</m:t>
                    </m:r>
                    <m:r>
                      <m:rPr>
                        <m:sty m:val="p"/>
                      </m:rPr>
                      <a:rPr lang="en-US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?</m:t>
                    </m:r>
                    <m:r>
                      <m:rPr>
                        <m:sty m:val="p"/>
                      </m:rP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Clip</m:t>
                    </m:r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3</m:t>
                    </m:r>
                    <m:d>
                      <m:d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𝑙</m:t>
                        </m:r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𝑙</m:t>
                        </m:r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type m:val="lin"/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  <m:t>𝒗</m:t>
                                    </m:r>
                                  </m:e>
                                  <m:sub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  <m:t>𝒙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  <m:t>σ</m:t>
                                    </m:r>
                                  </m:e>
                                  <m:sub>
                                    <m:r>
                                      <a:rPr lang="en-US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sub>
                            </m:sSub>
                            <m:r>
                              <a:rPr lang="en-US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  <m:t>r</m:t>
                            </m:r>
                          </m:den>
                        </m:f>
                      </m:e>
                    </m:d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:0;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algun Gothic" panose="020B0503020000020004" pitchFamily="34" charset="-127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8408" y="1526219"/>
                <a:ext cx="5616624" cy="107196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431" y="2482335"/>
            <a:ext cx="5248275" cy="267652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8461094" y="2123954"/>
            <a:ext cx="480349" cy="399327"/>
          </a:xfrm>
          <a:prstGeom prst="ellipse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965992" y="1605096"/>
            <a:ext cx="480349" cy="399327"/>
          </a:xfrm>
          <a:prstGeom prst="ellipse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140087" y="3389941"/>
                <a:ext cx="97013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→</m:t>
                    </m:r>
                    <m:r>
                      <m:rPr>
                        <m:nor/>
                      </m:rPr>
                      <a:rPr lang="en-US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</m:oMath>
                </a14:m>
                <a:r>
                  <a:rPr lang="en-US" dirty="0" smtClean="0"/>
                  <a:t>&lt;&lt;1</a:t>
                </a:r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0087" y="3389941"/>
                <a:ext cx="970137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5031" t="-9836" r="-5660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/>
          <p:cNvSpPr/>
          <p:nvPr/>
        </p:nvSpPr>
        <p:spPr>
          <a:xfrm>
            <a:off x="7588418" y="3359946"/>
            <a:ext cx="480349" cy="399327"/>
          </a:xfrm>
          <a:prstGeom prst="ellipse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15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/>
              <a:t>BIO extension to 1/16 MV resolution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5781457"/>
              </p:ext>
            </p:extLst>
          </p:nvPr>
        </p:nvGraphicFramePr>
        <p:xfrm>
          <a:off x="953365" y="2174677"/>
          <a:ext cx="6078255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7409"/>
                <a:gridCol w="4670846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Fractional </a:t>
                      </a:r>
                      <a:r>
                        <a:rPr lang="en-CA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position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Interpolation filter for gradient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8,      -39,       -3,       46,      -17,        5 },</a:t>
                      </a:r>
                      <a:endParaRPr lang="en-US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1/16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8,     -32,     -13,      50,     -18,       5,}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1/8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7,     -27,     -20,      54,     -19,       5,}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3/16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6,     -21,     -29,      57,     -18,       5,}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4,      -17,      -36,       60,      -15,        4 },</a:t>
                      </a:r>
                      <a:endParaRPr lang="en-US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5/16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3,      -9,     -44,      61,     -15,       4,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3/8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1,      -4,     -48,      61,     -13,       3,}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7/16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0,       1,     -54,      60,      -9,       2,}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-1,       4,      -57,       57,       -4,        1 },</a:t>
                      </a:r>
                      <a:endParaRPr lang="en-US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147662"/>
              </p:ext>
            </p:extLst>
          </p:nvPr>
        </p:nvGraphicFramePr>
        <p:xfrm>
          <a:off x="6857990" y="2191504"/>
          <a:ext cx="4352081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487"/>
                <a:gridCol w="4176594"/>
              </a:tblGrid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Interpolation </a:t>
                      </a:r>
                      <a:r>
                        <a:rPr lang="en-CA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filter for signal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0,       0,      64,       0,       0,       0,},</a:t>
                      </a:r>
                      <a:endParaRPr lang="en-US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1,      -3,      64,       4,      -2,       0,}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1,      -6,      62,       9,      -3,       1,},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2,      -8,      60,      14,      -5,       1,}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2,      -9,      57,      19,      -7,       2,}</a:t>
                      </a:r>
                      <a:endParaRPr lang="en-US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3,     -10,      53,      24,      -8,       2,}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3,     -11,      50,      29,      -9,       2,}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</a:t>
                      </a:r>
                      <a:r>
                        <a:rPr lang="en-C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    -11,      44,      35,     -10,       3,}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       3,     -10,      35,      44,     -11,       3,}</a:t>
                      </a:r>
                      <a:endParaRPr lang="en-US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9538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changes are proposed for BIO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CA" b="1" i="1" dirty="0" smtClean="0"/>
                  <a:t>Longer MV regiment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CA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en-CA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CA" dirty="0"/>
                  <a:t> </a:t>
                </a:r>
                <a:r>
                  <a:rPr lang="en-CA" b="1" i="1" dirty="0"/>
                  <a:t>in </a:t>
                </a:r>
                <a:r>
                  <a:rPr lang="en-CA" b="1" i="1" dirty="0" smtClean="0"/>
                  <a:t>RA</a:t>
                </a:r>
                <a:r>
                  <a:rPr lang="en-CA" dirty="0" smtClean="0"/>
                  <a:t> </a:t>
                </a:r>
                <a:endParaRPr lang="en-US" i="1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CA" dirty="0"/>
                  <a:t>=Clip3(-</a:t>
                </a:r>
                <a:r>
                  <a:rPr lang="en-CA" b="1" dirty="0" err="1" smtClean="0">
                    <a:solidFill>
                      <a:srgbClr val="7030A0"/>
                    </a:solidFill>
                  </a:rPr>
                  <a:t>thBIO</a:t>
                </a:r>
                <a:r>
                  <a:rPr lang="en-CA" dirty="0" err="1" smtClean="0"/>
                  <a:t>,</a:t>
                </a:r>
                <a:r>
                  <a:rPr lang="en-CA" b="1" dirty="0" err="1" smtClean="0">
                    <a:solidFill>
                      <a:srgbClr val="7030A0"/>
                    </a:solidFill>
                  </a:rPr>
                  <a:t>thBIO</a:t>
                </a:r>
                <a:r>
                  <a:rPr lang="en-CA" dirty="0" smtClean="0"/>
                  <a:t>,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CA" dirty="0" smtClean="0"/>
                  <a:t>);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CA" dirty="0"/>
                  <a:t>=Clip3(-</a:t>
                </a:r>
                <a:r>
                  <a:rPr lang="en-CA" b="1" dirty="0" err="1">
                    <a:solidFill>
                      <a:srgbClr val="7030A0"/>
                    </a:solidFill>
                  </a:rPr>
                  <a:t>thBIO</a:t>
                </a:r>
                <a:r>
                  <a:rPr lang="en-CA" dirty="0" err="1"/>
                  <a:t>,</a:t>
                </a:r>
                <a:r>
                  <a:rPr lang="en-CA" b="1" dirty="0" err="1">
                    <a:solidFill>
                      <a:srgbClr val="7030A0"/>
                    </a:solidFill>
                  </a:rPr>
                  <a:t>thBIO</a:t>
                </a:r>
                <a:r>
                  <a:rPr lang="en-CA" dirty="0"/>
                  <a:t>,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CA" dirty="0" smtClean="0"/>
                  <a:t>).</a:t>
                </a:r>
                <a:endParaRPr lang="en-US" dirty="0"/>
              </a:p>
              <a:p>
                <a:pPr lvl="1"/>
                <a:r>
                  <a:rPr lang="en-CA" u="sng" dirty="0" smtClean="0"/>
                  <a:t>Motivation</a:t>
                </a:r>
                <a:r>
                  <a:rPr lang="en-CA" dirty="0" smtClean="0"/>
                  <a:t>: </a:t>
                </a:r>
                <a:r>
                  <a:rPr lang="en-CA" dirty="0" err="1"/>
                  <a:t>GOPsize</a:t>
                </a:r>
                <a:r>
                  <a:rPr lang="en-CA" dirty="0"/>
                  <a:t> 8</a:t>
                </a:r>
                <a:r>
                  <a:rPr lang="en-CA" dirty="0">
                    <a:sym typeface="Wingdings" panose="05000000000000000000" pitchFamily="2" charset="2"/>
                  </a:rPr>
                  <a:t></a:t>
                </a:r>
                <a:r>
                  <a:rPr lang="en-CA" dirty="0" smtClean="0">
                    <a:sym typeface="Wingdings" panose="05000000000000000000" pitchFamily="2" charset="2"/>
                  </a:rPr>
                  <a:t>16</a:t>
                </a:r>
              </a:p>
              <a:p>
                <a:pPr lvl="1"/>
                <a:r>
                  <a:rPr lang="en-CA" u="sng" dirty="0" smtClean="0">
                    <a:sym typeface="Wingdings" panose="05000000000000000000" pitchFamily="2" charset="2"/>
                  </a:rPr>
                  <a:t>Proposal</a:t>
                </a:r>
                <a:r>
                  <a:rPr lang="en-CA" dirty="0" smtClean="0">
                    <a:sym typeface="Wingdings" panose="05000000000000000000" pitchFamily="2" charset="2"/>
                  </a:rPr>
                  <a:t>: </a:t>
                </a:r>
                <a:r>
                  <a:rPr lang="en-CA" b="1" dirty="0" err="1" smtClean="0">
                    <a:solidFill>
                      <a:srgbClr val="7030A0"/>
                    </a:solidFill>
                  </a:rPr>
                  <a:t>thBIO</a:t>
                </a:r>
                <a:r>
                  <a:rPr lang="en-CA" b="1" dirty="0" smtClean="0">
                    <a:sym typeface="Wingdings" panose="05000000000000000000" pitchFamily="2" charset="2"/>
                  </a:rPr>
                  <a:t> </a:t>
                </a:r>
                <a:r>
                  <a:rPr lang="en-CA" dirty="0" smtClean="0">
                    <a:sym typeface="Wingdings" panose="05000000000000000000" pitchFamily="2" charset="2"/>
                  </a:rPr>
                  <a:t>(</a:t>
                </a:r>
                <a:r>
                  <a:rPr lang="en-CA" b="1" dirty="0" err="1" smtClean="0">
                    <a:solidFill>
                      <a:srgbClr val="7030A0"/>
                    </a:solidFill>
                  </a:rPr>
                  <a:t>thBIO</a:t>
                </a:r>
                <a:r>
                  <a:rPr lang="en-CA" dirty="0" smtClean="0"/>
                  <a:t>&lt;&lt;1)</a:t>
                </a:r>
              </a:p>
              <a:p>
                <a:r>
                  <a:rPr lang="en-CA" b="1" i="1" dirty="0"/>
                  <a:t>BIO application in LD cases</a:t>
                </a:r>
              </a:p>
              <a:p>
                <a:pPr lvl="1"/>
                <a:r>
                  <a:rPr lang="en-CA" u="sng" dirty="0" smtClean="0"/>
                  <a:t>Issue</a:t>
                </a:r>
                <a:r>
                  <a:rPr lang="en-CA" dirty="0" smtClean="0"/>
                  <a:t>: Condition check per PU </a:t>
                </a:r>
              </a:p>
              <a:p>
                <a:pPr lvl="2"/>
                <a:r>
                  <a:rPr lang="en-CA" dirty="0" smtClean="0"/>
                  <a:t>calculate </a:t>
                </a:r>
                <a:r>
                  <a:rPr lang="en-CA" dirty="0" err="1" smtClean="0"/>
                  <a:t>RefPOC</a:t>
                </a:r>
                <a:r>
                  <a:rPr lang="en-CA" dirty="0" smtClean="0"/>
                  <a:t>, MV no zero, proportion of MVs…</a:t>
                </a:r>
              </a:p>
              <a:p>
                <a:pPr lvl="2"/>
                <a:r>
                  <a:rPr lang="en-CA" u="sng" dirty="0" smtClean="0">
                    <a:sym typeface="Wingdings" panose="05000000000000000000" pitchFamily="2" charset="2"/>
                  </a:rPr>
                  <a:t>always</a:t>
                </a:r>
                <a:r>
                  <a:rPr lang="en-CA" dirty="0" smtClean="0">
                    <a:sym typeface="Wingdings" panose="05000000000000000000" pitchFamily="2" charset="2"/>
                  </a:rPr>
                  <a:t> false in RA configuration </a:t>
                </a:r>
              </a:p>
              <a:p>
                <a:pPr lvl="1"/>
                <a:r>
                  <a:rPr lang="en-CA" u="sng" dirty="0" smtClean="0"/>
                  <a:t>Proposal</a:t>
                </a:r>
                <a:r>
                  <a:rPr lang="en-CA" dirty="0" smtClean="0"/>
                  <a:t>: </a:t>
                </a:r>
                <a:r>
                  <a:rPr lang="en-CA" dirty="0" smtClean="0">
                    <a:solidFill>
                      <a:srgbClr val="0070C0"/>
                    </a:solidFill>
                  </a:rPr>
                  <a:t>lose-less</a:t>
                </a:r>
                <a:r>
                  <a:rPr lang="en-CA" dirty="0" smtClean="0"/>
                  <a:t> code modification</a:t>
                </a:r>
                <a:endParaRPr lang="en-CA" dirty="0"/>
              </a:p>
              <a:p>
                <a:r>
                  <a:rPr lang="en-CA" b="1" i="1" dirty="0" smtClean="0"/>
                  <a:t>BIO </a:t>
                </a:r>
                <a:r>
                  <a:rPr lang="en-CA" b="1" i="1" dirty="0"/>
                  <a:t>extension to 1/16 MV </a:t>
                </a:r>
                <a:r>
                  <a:rPr lang="en-CA" b="1" i="1" dirty="0" smtClean="0"/>
                  <a:t>resolution</a:t>
                </a:r>
              </a:p>
              <a:p>
                <a:pPr lvl="1"/>
                <a:r>
                  <a:rPr lang="en-CA" u="sng" dirty="0" smtClean="0"/>
                  <a:t>Issue</a:t>
                </a:r>
                <a:r>
                  <a:rPr lang="en-CA" dirty="0" smtClean="0"/>
                  <a:t>: MV with precision 1/16 is </a:t>
                </a:r>
                <a:r>
                  <a:rPr lang="en-CA" b="1" dirty="0" smtClean="0">
                    <a:solidFill>
                      <a:srgbClr val="FF0000"/>
                    </a:solidFill>
                  </a:rPr>
                  <a:t>rounded</a:t>
                </a:r>
                <a:r>
                  <a:rPr lang="en-CA" dirty="0" smtClean="0"/>
                  <a:t> to ¼ precision inside BIO</a:t>
                </a:r>
              </a:p>
              <a:p>
                <a:pPr lvl="1"/>
                <a:r>
                  <a:rPr lang="en-CA" u="sng" dirty="0">
                    <a:sym typeface="Wingdings" panose="05000000000000000000" pitchFamily="2" charset="2"/>
                  </a:rPr>
                  <a:t>Proposal</a:t>
                </a:r>
                <a:r>
                  <a:rPr lang="en-CA" dirty="0" smtClean="0">
                    <a:sym typeface="Wingdings" panose="05000000000000000000" pitchFamily="2" charset="2"/>
                  </a:rPr>
                  <a:t>: extend BIO gradients filters ¼  1/16 eliminate MV </a:t>
                </a:r>
                <a:r>
                  <a:rPr lang="en-CA" b="1" strike="sngStrike" dirty="0" smtClean="0">
                    <a:solidFill>
                      <a:srgbClr val="00B050"/>
                    </a:solidFill>
                    <a:sym typeface="Wingdings" panose="05000000000000000000" pitchFamily="2" charset="2"/>
                  </a:rPr>
                  <a:t>rounding</a:t>
                </a:r>
                <a:endParaRPr lang="en-CA" b="1" strike="sngStrike" dirty="0">
                  <a:solidFill>
                    <a:srgbClr val="00B050"/>
                  </a:solidFill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28" t="-32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234896" y="4753338"/>
            <a:ext cx="11439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Avg</a:t>
            </a:r>
            <a:r>
              <a:rPr lang="en-US" dirty="0" smtClean="0">
                <a:solidFill>
                  <a:srgbClr val="0070C0"/>
                </a:solidFill>
              </a:rPr>
              <a:t>: 0,1%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9757463" y="1577014"/>
            <a:ext cx="491441" cy="419979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234896" y="1848502"/>
            <a:ext cx="11439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Avg</a:t>
            </a:r>
            <a:r>
              <a:rPr lang="en-US" dirty="0" smtClean="0">
                <a:solidFill>
                  <a:srgbClr val="0070C0"/>
                </a:solidFill>
              </a:rPr>
              <a:t>: 0,1%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84348" y="3492247"/>
            <a:ext cx="11439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Avg</a:t>
            </a:r>
            <a:r>
              <a:rPr lang="en-US" dirty="0" smtClean="0">
                <a:solidFill>
                  <a:srgbClr val="0070C0"/>
                </a:solidFill>
              </a:rPr>
              <a:t>: 0,2%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66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/>
              <a:t>Longer MV </a:t>
            </a:r>
            <a:r>
              <a:rPr lang="en-CA" b="1" i="1" dirty="0" smtClean="0"/>
              <a:t>regiment in RA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199855"/>
              </p:ext>
            </p:extLst>
          </p:nvPr>
        </p:nvGraphicFramePr>
        <p:xfrm>
          <a:off x="578735" y="2320729"/>
          <a:ext cx="9560688" cy="25544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3460"/>
                <a:gridCol w="1311141"/>
                <a:gridCol w="1311141"/>
                <a:gridCol w="1311141"/>
                <a:gridCol w="1456208"/>
                <a:gridCol w="1877597"/>
              </a:tblGrid>
              <a:tr h="238364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Random Access Main 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8364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38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38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38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38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38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401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Overall JVET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-0,1%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0,1%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7030A0"/>
                          </a:solidFill>
                          <a:effectLst/>
                        </a:rPr>
                        <a:t>0,1%</a:t>
                      </a:r>
                      <a:endParaRPr lang="en-US" sz="1800" b="1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7030A0"/>
                          </a:solidFill>
                          <a:effectLst/>
                        </a:rPr>
                        <a:t>96%</a:t>
                      </a:r>
                      <a:endParaRPr lang="en-US" sz="1800" b="1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598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0234125" y="4505842"/>
            <a:ext cx="1492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2"/>
              </a:rPr>
              <a:t>JVET-C0080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97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/>
              <a:t>BIO application in LD </a:t>
            </a:r>
            <a:r>
              <a:rPr lang="en-CA" b="1" i="1" dirty="0" smtClean="0"/>
              <a:t>cases </a:t>
            </a:r>
            <a:r>
              <a:rPr lang="en-CA" b="1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CA" b="1" i="1" dirty="0" err="1" smtClean="0">
                <a:solidFill>
                  <a:schemeClr val="bg1">
                    <a:lumMod val="50000"/>
                  </a:schemeClr>
                </a:solidFill>
              </a:rPr>
              <a:t>loseless</a:t>
            </a:r>
            <a:r>
              <a:rPr lang="en-CA" b="1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CA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3758667"/>
              </p:ext>
            </p:extLst>
          </p:nvPr>
        </p:nvGraphicFramePr>
        <p:xfrm>
          <a:off x="765404" y="1398068"/>
          <a:ext cx="10206431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7538"/>
                <a:gridCol w="363744"/>
                <a:gridCol w="1306701"/>
                <a:gridCol w="1306701"/>
                <a:gridCol w="1306701"/>
                <a:gridCol w="1787523"/>
                <a:gridCol w="1787523"/>
              </a:tblGrid>
              <a:tr h="176008"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Random Access Main 10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008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Class A2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Overall JVET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97%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76008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Low delay B Main10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008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V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EncT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Overall JVET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97%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615116"/>
              </p:ext>
            </p:extLst>
          </p:nvPr>
        </p:nvGraphicFramePr>
        <p:xfrm>
          <a:off x="765404" y="4141268"/>
          <a:ext cx="10206431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7538"/>
                <a:gridCol w="363744"/>
                <a:gridCol w="1306701"/>
                <a:gridCol w="1306701"/>
                <a:gridCol w="1306701"/>
                <a:gridCol w="1787523"/>
                <a:gridCol w="1787523"/>
              </a:tblGrid>
              <a:tr h="176008"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Low delay B Main10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008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V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EncT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Overall JVET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97%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76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Class F (optional)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0274637" y="6335828"/>
            <a:ext cx="1492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2"/>
              </a:rPr>
              <a:t>JVET-C0065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38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/>
              <a:t>BIO extension to 1/16 MV resolution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9649759"/>
              </p:ext>
            </p:extLst>
          </p:nvPr>
        </p:nvGraphicFramePr>
        <p:xfrm>
          <a:off x="410240" y="1524209"/>
          <a:ext cx="9758118" cy="5002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6527"/>
                <a:gridCol w="337183"/>
                <a:gridCol w="337183"/>
                <a:gridCol w="1281645"/>
                <a:gridCol w="1280339"/>
                <a:gridCol w="1280339"/>
                <a:gridCol w="1537451"/>
                <a:gridCol w="1537451"/>
              </a:tblGrid>
              <a:tr h="169510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Random Access Main 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510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95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95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Overall JVET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-0,1%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100%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103%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064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9510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69510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Low delay B Main10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510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EncT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Overall JVET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-0,2%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100%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064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246047"/>
              </p:ext>
            </p:extLst>
          </p:nvPr>
        </p:nvGraphicFramePr>
        <p:xfrm>
          <a:off x="410240" y="4299568"/>
          <a:ext cx="9758118" cy="22267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6527"/>
                <a:gridCol w="337183"/>
                <a:gridCol w="337183"/>
                <a:gridCol w="1281645"/>
                <a:gridCol w="1280339"/>
                <a:gridCol w="1280339"/>
                <a:gridCol w="1537451"/>
                <a:gridCol w="1537451"/>
              </a:tblGrid>
              <a:tr h="169510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Low delay B Main10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510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EncT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0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Overall JVET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-0,2%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100%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064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0168358" y="6156955"/>
            <a:ext cx="1492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2"/>
              </a:rPr>
              <a:t>JVET-C0072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31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 smtClean="0"/>
              <a:t>3 modifications together</a:t>
            </a:r>
            <a:endParaRPr lang="en-CA" b="1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182199"/>
              </p:ext>
            </p:extLst>
          </p:nvPr>
        </p:nvGraphicFramePr>
        <p:xfrm>
          <a:off x="1105381" y="1469973"/>
          <a:ext cx="8941444" cy="5000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5207"/>
                <a:gridCol w="308965"/>
                <a:gridCol w="308965"/>
                <a:gridCol w="1174381"/>
                <a:gridCol w="1173185"/>
                <a:gridCol w="1173185"/>
                <a:gridCol w="1408778"/>
                <a:gridCol w="1408778"/>
              </a:tblGrid>
              <a:tr h="277793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Random Access Main 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793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Overall JVET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b="1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-0,2%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0,1%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0,1%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97%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101%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7793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Low delay B Main10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793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EncT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Overall JVET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-0,2%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100%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0,1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0,4%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53649"/>
              </p:ext>
            </p:extLst>
          </p:nvPr>
        </p:nvGraphicFramePr>
        <p:xfrm>
          <a:off x="1105381" y="4247903"/>
          <a:ext cx="8941444" cy="2222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5207"/>
                <a:gridCol w="308965"/>
                <a:gridCol w="308965"/>
                <a:gridCol w="1174381"/>
                <a:gridCol w="1173185"/>
                <a:gridCol w="1173185"/>
                <a:gridCol w="1408778"/>
                <a:gridCol w="1408778"/>
              </a:tblGrid>
              <a:tr h="277793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Low delay B Main10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793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EncT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-0,2%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0,3%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-0,5%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Overall JVET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0,0%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-0,2%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98%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7030A0"/>
                          </a:solidFill>
                          <a:effectLst/>
                        </a:rPr>
                        <a:t>100%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777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F (optional)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0,1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0,4%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0,1%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0046825" y="3895801"/>
            <a:ext cx="1492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2"/>
              </a:rPr>
              <a:t>JVET-C0065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0046825" y="6100914"/>
            <a:ext cx="1492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3"/>
              </a:rPr>
              <a:t>JVET-C0072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41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Acknowledgement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Would like to thank cross-checkers </a:t>
            </a:r>
          </a:p>
          <a:p>
            <a:pPr lvl="1"/>
            <a:r>
              <a:rPr lang="en-US" sz="3200" dirty="0" smtClean="0"/>
              <a:t>TDF, </a:t>
            </a:r>
            <a:r>
              <a:rPr lang="en-US" sz="3200" dirty="0" err="1" smtClean="0"/>
              <a:t>Bcom</a:t>
            </a:r>
            <a:r>
              <a:rPr lang="en-US" sz="3200" dirty="0" smtClean="0"/>
              <a:t>, Orange (</a:t>
            </a:r>
            <a:r>
              <a:rPr lang="en-US" sz="3200" dirty="0" smtClean="0">
                <a:latin typeface="Arial" panose="020B0604020202020204" pitchFamily="34" charset="0"/>
                <a:hlinkClick r:id="rId2"/>
              </a:rPr>
              <a:t>JVET-C0080</a:t>
            </a:r>
            <a:r>
              <a:rPr lang="en-US" sz="3200" dirty="0" smtClean="0">
                <a:latin typeface="Arial" panose="020B0604020202020204" pitchFamily="34" charset="0"/>
              </a:rPr>
              <a:t>)</a:t>
            </a:r>
            <a:r>
              <a:rPr lang="en-US" sz="3200" dirty="0" smtClean="0"/>
              <a:t>, </a:t>
            </a:r>
          </a:p>
          <a:p>
            <a:pPr lvl="1"/>
            <a:r>
              <a:rPr lang="en-US" sz="3200" dirty="0" smtClean="0"/>
              <a:t>Qualcomm (</a:t>
            </a:r>
            <a:r>
              <a:rPr lang="en-US" sz="3200" dirty="0" smtClean="0">
                <a:latin typeface="Arial" panose="020B0604020202020204" pitchFamily="34" charset="0"/>
                <a:hlinkClick r:id="rId3"/>
              </a:rPr>
              <a:t>JVET-C0072</a:t>
            </a:r>
            <a:r>
              <a:rPr lang="en-US" sz="3200" dirty="0" smtClean="0">
                <a:latin typeface="Arial" panose="020B0604020202020204" pitchFamily="34" charset="0"/>
              </a:rPr>
              <a:t>)</a:t>
            </a:r>
            <a:r>
              <a:rPr lang="en-US" sz="3200" dirty="0" smtClean="0"/>
              <a:t>, </a:t>
            </a:r>
          </a:p>
          <a:p>
            <a:pPr lvl="1"/>
            <a:r>
              <a:rPr lang="en-US" sz="3200" dirty="0" smtClean="0"/>
              <a:t>LGE (</a:t>
            </a:r>
            <a:r>
              <a:rPr lang="en-US" sz="3200" dirty="0" smtClean="0">
                <a:latin typeface="Arial" panose="020B0604020202020204" pitchFamily="34" charset="0"/>
                <a:hlinkClick r:id="rId4"/>
              </a:rPr>
              <a:t>JVET-C0065</a:t>
            </a:r>
            <a:r>
              <a:rPr lang="en-US" sz="3200" dirty="0" smtClean="0">
                <a:latin typeface="Arial" panose="020B0604020202020204" pitchFamily="34" charset="0"/>
              </a:rPr>
              <a:t>)</a:t>
            </a:r>
            <a:endParaRPr lang="en-US" sz="3200" dirty="0" smtClean="0"/>
          </a:p>
          <a:p>
            <a:pPr marL="457200" lvl="1" indent="0">
              <a:buNone/>
            </a:pPr>
            <a:r>
              <a:rPr lang="en-US" sz="3200" dirty="0" smtClean="0"/>
              <a:t>for their help!</a:t>
            </a:r>
          </a:p>
        </p:txBody>
      </p:sp>
    </p:spTree>
    <p:extLst>
      <p:ext uri="{BB962C8B-B14F-4D97-AF65-F5344CB8AC3E}">
        <p14:creationId xmlns:p14="http://schemas.microsoft.com/office/powerpoint/2010/main" val="3867531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minor fix of BIO implementation according to the recent JEM modifications we can achieve 0,2% avg. </a:t>
            </a:r>
            <a:r>
              <a:rPr lang="en-US" dirty="0" err="1" smtClean="0"/>
              <a:t>Luma</a:t>
            </a:r>
            <a:r>
              <a:rPr lang="en-US" dirty="0" smtClean="0"/>
              <a:t> BD-rate gain in RA with few lines code modifications, w/o complexity implication </a:t>
            </a:r>
          </a:p>
          <a:p>
            <a:r>
              <a:rPr lang="en-US" dirty="0" smtClean="0"/>
              <a:t>Why not?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889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Backup slides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338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1417</Words>
  <Application>Microsoft Office PowerPoint</Application>
  <PresentationFormat>Widescreen</PresentationFormat>
  <Paragraphs>561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Malgun Gothic</vt:lpstr>
      <vt:lpstr>Malgun Gothic</vt:lpstr>
      <vt:lpstr>MS Mincho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Theme</vt:lpstr>
      <vt:lpstr>Simplification and improvements for BIO design in JEM2</vt:lpstr>
      <vt:lpstr>3 changes are proposed for BIO</vt:lpstr>
      <vt:lpstr>Longer MV regiment in RA</vt:lpstr>
      <vt:lpstr>BIO application in LD cases (loseless)</vt:lpstr>
      <vt:lpstr>BIO extension to 1/16 MV resolution</vt:lpstr>
      <vt:lpstr>3 modifications together</vt:lpstr>
      <vt:lpstr>Acknowledgement</vt:lpstr>
      <vt:lpstr>Conclusion</vt:lpstr>
      <vt:lpstr>Backup slides</vt:lpstr>
      <vt:lpstr>General equation for BIO</vt:lpstr>
      <vt:lpstr>Motion refinement vector calculation</vt:lpstr>
      <vt:lpstr>Motion refinement vector calculation</vt:lpstr>
      <vt:lpstr>BIO extension to 1/16 MV resolution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Alshina</dc:creator>
  <cp:lastModifiedBy>Elena Alshina</cp:lastModifiedBy>
  <cp:revision>20</cp:revision>
  <dcterms:created xsi:type="dcterms:W3CDTF">2016-05-26T09:09:50Z</dcterms:created>
  <dcterms:modified xsi:type="dcterms:W3CDTF">2016-05-28T07:39:03Z</dcterms:modified>
</cp:coreProperties>
</file>