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4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610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20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88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83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106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074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47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35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41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62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056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4400" b="1" dirty="0" smtClean="0"/>
              <a:t>JVET-B0059: TU-level </a:t>
            </a:r>
            <a:r>
              <a:rPr lang="en-CA" sz="4400" b="1" dirty="0"/>
              <a:t>non-separable secondary transform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u="sng" dirty="0" smtClean="0"/>
              <a:t>X. Zhao</a:t>
            </a:r>
            <a:r>
              <a:rPr lang="en-US" dirty="0" smtClean="0"/>
              <a:t>, A. Said, V. Seregin, M. </a:t>
            </a:r>
            <a:r>
              <a:rPr lang="en-US" dirty="0" err="1" smtClean="0"/>
              <a:t>Karczewicz</a:t>
            </a:r>
            <a:r>
              <a:rPr lang="en-US" dirty="0" smtClean="0"/>
              <a:t>, J. Chen, R. Joshi</a:t>
            </a:r>
          </a:p>
          <a:p>
            <a:r>
              <a:rPr lang="en-US" dirty="0" smtClean="0"/>
              <a:t>Qualcomm Incorporated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83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/>
          <a:lstStyle/>
          <a:p>
            <a:r>
              <a:rPr lang="en-US" b="1" dirty="0" smtClean="0"/>
              <a:t>NSST in JEM-1.0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5" y="1219200"/>
            <a:ext cx="11340123" cy="536135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CA" dirty="0" smtClean="0"/>
              <a:t>Algorithm</a:t>
            </a:r>
          </a:p>
          <a:p>
            <a:pPr lvl="1"/>
            <a:r>
              <a:rPr lang="en-CA" dirty="0" smtClean="0"/>
              <a:t>KLT applies to DCT/DST transformed coefficients as secondary transform</a:t>
            </a:r>
          </a:p>
          <a:p>
            <a:pPr lvl="2"/>
            <a:r>
              <a:rPr lang="en-CA" dirty="0" smtClean="0"/>
              <a:t>CU-Level signaling on secondary transform index </a:t>
            </a:r>
          </a:p>
          <a:p>
            <a:pPr lvl="3"/>
            <a:r>
              <a:rPr lang="en-CA" dirty="0" smtClean="0"/>
              <a:t>Value 0 ~ 3, while 0 indicates no secondary transform</a:t>
            </a:r>
          </a:p>
          <a:p>
            <a:pPr lvl="2"/>
            <a:r>
              <a:rPr lang="en-CA" dirty="0" smtClean="0"/>
              <a:t>4x4 </a:t>
            </a:r>
            <a:r>
              <a:rPr lang="en-CA" dirty="0"/>
              <a:t>n</a:t>
            </a:r>
            <a:r>
              <a:rPr lang="en-CA" dirty="0" smtClean="0"/>
              <a:t>on-separable transform</a:t>
            </a:r>
          </a:p>
          <a:p>
            <a:pPr lvl="3"/>
            <a:r>
              <a:rPr lang="en-CA" dirty="0" smtClean="0"/>
              <a:t>Performed on every 4x4 sub-block of coefficient block</a:t>
            </a:r>
          </a:p>
          <a:p>
            <a:pPr lvl="2"/>
            <a:r>
              <a:rPr lang="en-CA" dirty="0" smtClean="0"/>
              <a:t>Mode-dependent secondary transform selection</a:t>
            </a:r>
          </a:p>
          <a:p>
            <a:pPr lvl="3"/>
            <a:r>
              <a:rPr lang="en-CA" dirty="0" smtClean="0"/>
              <a:t>Intra prediction modes grouped to 12 sets, each set has 3 secondary transform candidates</a:t>
            </a:r>
          </a:p>
          <a:p>
            <a:pPr lvl="3"/>
            <a:r>
              <a:rPr lang="en-CA" dirty="0" smtClean="0"/>
              <a:t>Totally 12x3 non-separable transform cores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dirty="0" smtClean="0"/>
              <a:t>Reported NSST gains</a:t>
            </a:r>
            <a:endParaRPr lang="en-CA" dirty="0"/>
          </a:p>
          <a:p>
            <a:pPr lvl="1"/>
            <a:r>
              <a:rPr lang="en-CA" dirty="0" smtClean="0"/>
              <a:t>~3.3% over </a:t>
            </a:r>
            <a:r>
              <a:rPr lang="en-CA" dirty="0" smtClean="0"/>
              <a:t>HM-16.6 (tool on test), ~1.8</a:t>
            </a:r>
            <a:r>
              <a:rPr lang="en-CA" dirty="0" smtClean="0"/>
              <a:t>% over </a:t>
            </a:r>
            <a:r>
              <a:rPr lang="en-CA" dirty="0" smtClean="0"/>
              <a:t>JEM-1.0 (tool off test)</a:t>
            </a:r>
            <a:endParaRPr lang="en-CA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Improvement areas</a:t>
            </a:r>
          </a:p>
          <a:p>
            <a:pPr lvl="1"/>
            <a:r>
              <a:rPr lang="en-CA" dirty="0" smtClean="0"/>
              <a:t>CU-level optimization significantly increases the overall encoder time </a:t>
            </a:r>
            <a:r>
              <a:rPr lang="en-CA" dirty="0" smtClean="0"/>
              <a:t>(~</a:t>
            </a:r>
            <a:r>
              <a:rPr lang="en-CA" dirty="0" smtClean="0">
                <a:solidFill>
                  <a:srgbClr val="FF0000"/>
                </a:solidFill>
              </a:rPr>
              <a:t>3.7x</a:t>
            </a:r>
            <a:r>
              <a:rPr lang="en-CA" dirty="0" smtClean="0"/>
              <a:t>)</a:t>
            </a:r>
          </a:p>
          <a:p>
            <a:pPr lvl="1"/>
            <a:r>
              <a:rPr lang="en-CA" dirty="0" smtClean="0"/>
              <a:t>Time-consuming All-Intra (AI) simulations with JEM-1.0</a:t>
            </a:r>
          </a:p>
          <a:p>
            <a:pPr lvl="2"/>
            <a:r>
              <a:rPr lang="en-CA" dirty="0" smtClean="0"/>
              <a:t>Difficult to explore new Intra coding algorithms on top of JEM-1.0 </a:t>
            </a:r>
          </a:p>
          <a:p>
            <a:pPr lvl="1"/>
            <a:endParaRPr lang="en-CA" dirty="0" smtClean="0"/>
          </a:p>
          <a:p>
            <a:pPr lvl="1"/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1073330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/>
          <a:lstStyle/>
          <a:p>
            <a:r>
              <a:rPr lang="en-US" b="1" dirty="0" smtClean="0"/>
              <a:t>Proposed TU-level NSST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5" y="1219200"/>
            <a:ext cx="11340123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 smtClean="0"/>
              <a:t>New algorithm*</a:t>
            </a:r>
          </a:p>
          <a:p>
            <a:pPr lvl="1"/>
            <a:r>
              <a:rPr lang="en-CA" dirty="0" smtClean="0"/>
              <a:t>KLT applies to DCT/DST transformed coefficients as secondary transform</a:t>
            </a:r>
          </a:p>
          <a:p>
            <a:pPr lvl="2"/>
            <a:r>
              <a:rPr lang="en-CA" dirty="0" smtClean="0">
                <a:solidFill>
                  <a:srgbClr val="FF0000"/>
                </a:solidFill>
              </a:rPr>
              <a:t>TU</a:t>
            </a:r>
            <a:r>
              <a:rPr lang="en-CA" dirty="0" smtClean="0"/>
              <a:t>-Level signaling on secondary transform index </a:t>
            </a:r>
          </a:p>
          <a:p>
            <a:pPr lvl="3"/>
            <a:r>
              <a:rPr lang="en-CA" dirty="0" smtClean="0"/>
              <a:t>Value 0 ~ </a:t>
            </a:r>
            <a:r>
              <a:rPr lang="en-CA" dirty="0" smtClean="0">
                <a:solidFill>
                  <a:srgbClr val="FF0000"/>
                </a:solidFill>
              </a:rPr>
              <a:t>1</a:t>
            </a:r>
            <a:r>
              <a:rPr lang="en-CA" dirty="0" smtClean="0"/>
              <a:t>, while 0 indicates no secondary transform</a:t>
            </a:r>
          </a:p>
          <a:p>
            <a:pPr lvl="2"/>
            <a:r>
              <a:rPr lang="en-CA" dirty="0" smtClean="0"/>
              <a:t>4x4 </a:t>
            </a:r>
            <a:r>
              <a:rPr lang="en-CA" dirty="0"/>
              <a:t>n</a:t>
            </a:r>
            <a:r>
              <a:rPr lang="en-CA" dirty="0" smtClean="0"/>
              <a:t>on-separable transform</a:t>
            </a:r>
          </a:p>
          <a:p>
            <a:pPr lvl="3"/>
            <a:r>
              <a:rPr lang="en-CA" dirty="0" smtClean="0"/>
              <a:t>Performed on </a:t>
            </a:r>
            <a:r>
              <a:rPr lang="en-CA" dirty="0" smtClean="0">
                <a:solidFill>
                  <a:srgbClr val="FF0000"/>
                </a:solidFill>
              </a:rPr>
              <a:t>top-left four </a:t>
            </a:r>
            <a:r>
              <a:rPr lang="en-CA" dirty="0" smtClean="0"/>
              <a:t>4x4 sub-block of coefficient block</a:t>
            </a:r>
          </a:p>
          <a:p>
            <a:pPr lvl="2"/>
            <a:r>
              <a:rPr lang="en-CA" dirty="0" smtClean="0"/>
              <a:t>Mode-dependent secondary transform selection</a:t>
            </a:r>
          </a:p>
          <a:p>
            <a:pPr lvl="3"/>
            <a:r>
              <a:rPr lang="en-CA" dirty="0" smtClean="0"/>
              <a:t>Intra prediction modes grouped to </a:t>
            </a:r>
            <a:r>
              <a:rPr lang="en-CA" dirty="0" smtClean="0">
                <a:solidFill>
                  <a:srgbClr val="FF0000"/>
                </a:solidFill>
              </a:rPr>
              <a:t>35</a:t>
            </a:r>
            <a:r>
              <a:rPr lang="en-CA" dirty="0" smtClean="0"/>
              <a:t> sets, </a:t>
            </a:r>
            <a:r>
              <a:rPr lang="en-CA" dirty="0" smtClean="0">
                <a:solidFill>
                  <a:srgbClr val="FF0000"/>
                </a:solidFill>
              </a:rPr>
              <a:t>EMT usage has 5 cases</a:t>
            </a:r>
          </a:p>
          <a:p>
            <a:pPr lvl="3"/>
            <a:r>
              <a:rPr lang="en-CA" dirty="0" smtClean="0"/>
              <a:t>Totally </a:t>
            </a:r>
            <a:r>
              <a:rPr lang="en-CA" dirty="0" smtClean="0">
                <a:solidFill>
                  <a:srgbClr val="FF0000"/>
                </a:solidFill>
              </a:rPr>
              <a:t>35</a:t>
            </a:r>
            <a:r>
              <a:rPr lang="en-CA" dirty="0" smtClean="0"/>
              <a:t>x</a:t>
            </a:r>
            <a:r>
              <a:rPr lang="en-CA" dirty="0" smtClean="0">
                <a:solidFill>
                  <a:srgbClr val="FF0000"/>
                </a:solidFill>
              </a:rPr>
              <a:t>5</a:t>
            </a:r>
            <a:r>
              <a:rPr lang="en-CA" dirty="0" smtClean="0"/>
              <a:t> non-separable transform candidates</a:t>
            </a:r>
          </a:p>
          <a:p>
            <a:pPr lvl="2"/>
            <a:r>
              <a:rPr lang="en-CA" dirty="0" smtClean="0">
                <a:solidFill>
                  <a:srgbClr val="FF0000"/>
                </a:solidFill>
              </a:rPr>
              <a:t>No secondary transform when less than 2 coefficients</a:t>
            </a:r>
          </a:p>
          <a:p>
            <a:pPr lvl="2"/>
            <a:r>
              <a:rPr lang="en-CA" dirty="0" smtClean="0">
                <a:solidFill>
                  <a:srgbClr val="FF0000"/>
                </a:solidFill>
              </a:rPr>
              <a:t>Secondary transform based on </a:t>
            </a:r>
            <a:r>
              <a:rPr lang="en-CA" dirty="0">
                <a:solidFill>
                  <a:srgbClr val="FF0000"/>
                </a:solidFill>
              </a:rPr>
              <a:t>Givens </a:t>
            </a:r>
            <a:r>
              <a:rPr lang="en-CA" dirty="0" smtClean="0">
                <a:solidFill>
                  <a:srgbClr val="FF0000"/>
                </a:solidFill>
              </a:rPr>
              <a:t>rotations instead of matrix multiplication</a:t>
            </a:r>
          </a:p>
          <a:p>
            <a:pPr lvl="3"/>
            <a:endParaRPr lang="en-CA" dirty="0"/>
          </a:p>
          <a:p>
            <a:pPr marL="0" indent="0">
              <a:buNone/>
            </a:pPr>
            <a:r>
              <a:rPr lang="en-CA" dirty="0" smtClean="0"/>
              <a:t>Benefits</a:t>
            </a:r>
          </a:p>
          <a:p>
            <a:pPr lvl="1"/>
            <a:r>
              <a:rPr lang="en-CA" dirty="0" smtClean="0"/>
              <a:t>Simplify JEM-1.0 encoder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74708" y="6581001"/>
            <a:ext cx="4517292" cy="27699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*</a:t>
            </a:r>
            <a:r>
              <a:rPr lang="en-US" sz="1200" dirty="0" smtClean="0">
                <a:solidFill>
                  <a:srgbClr val="FF0000"/>
                </a:solidFill>
              </a:rPr>
              <a:t> Red </a:t>
            </a:r>
            <a:r>
              <a:rPr lang="en-US" sz="1200" dirty="0" smtClean="0"/>
              <a:t>text indicates changes compared to the current NSST in JEM-1.0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05418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/>
          <a:lstStyle/>
          <a:p>
            <a:r>
              <a:rPr lang="en-US" b="1" dirty="0" smtClean="0"/>
              <a:t>Experiment on top of JEM-1.0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5" y="1219200"/>
            <a:ext cx="11340123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 smtClean="0"/>
              <a:t>Anchor: JEM-1.0</a:t>
            </a:r>
          </a:p>
          <a:p>
            <a:pPr marL="0" indent="0">
              <a:buNone/>
            </a:pPr>
            <a:r>
              <a:rPr lang="en-CA" dirty="0" smtClean="0"/>
              <a:t>Test: JEM-1.0 with CU-level NSST replaced by proposed TU-level NSST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51" y="2223474"/>
            <a:ext cx="6949607" cy="19797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51" y="4389834"/>
            <a:ext cx="6931327" cy="20026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41669" y="2751679"/>
            <a:ext cx="4450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Nebuta</a:t>
            </a:r>
            <a:r>
              <a:rPr lang="en-US" dirty="0" smtClean="0"/>
              <a:t> RA @ QP22: </a:t>
            </a:r>
          </a:p>
          <a:p>
            <a:r>
              <a:rPr lang="en-US" dirty="0" smtClean="0"/>
              <a:t>162 hours </a:t>
            </a:r>
            <a:r>
              <a:rPr lang="en-US" dirty="0" smtClean="0">
                <a:sym typeface="Wingdings" panose="05000000000000000000" pitchFamily="2" charset="2"/>
              </a:rPr>
              <a:t> 123 hours, 27% overall encoding time saving</a:t>
            </a:r>
          </a:p>
        </p:txBody>
      </p:sp>
    </p:spTree>
    <p:extLst>
      <p:ext uri="{BB962C8B-B14F-4D97-AF65-F5344CB8AC3E}">
        <p14:creationId xmlns:p14="http://schemas.microsoft.com/office/powerpoint/2010/main" val="2722976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/>
          <a:lstStyle/>
          <a:p>
            <a:r>
              <a:rPr lang="en-US" b="1" dirty="0" smtClean="0"/>
              <a:t>Experiment on top of HM16.6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5" y="1219200"/>
            <a:ext cx="11340123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 smtClean="0"/>
              <a:t>Anchor: HM16.6 + 67 Intra Angular modes</a:t>
            </a:r>
          </a:p>
          <a:p>
            <a:pPr marL="0" indent="0">
              <a:buNone/>
            </a:pPr>
            <a:r>
              <a:rPr lang="en-CA" dirty="0" smtClean="0"/>
              <a:t>Test: Anchor + EMT + Proposed TU-level NSST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697" y="2231166"/>
            <a:ext cx="6935897" cy="19736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463" y="4434797"/>
            <a:ext cx="6951131" cy="196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68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/>
          <a:lstStyle/>
          <a:p>
            <a:r>
              <a:rPr lang="en-US" b="1" dirty="0" smtClean="0"/>
              <a:t>Summary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5" y="1219200"/>
            <a:ext cx="11644479" cy="5181600"/>
          </a:xfrm>
        </p:spPr>
        <p:txBody>
          <a:bodyPr>
            <a:normAutofit/>
          </a:bodyPr>
          <a:lstStyle/>
          <a:p>
            <a:r>
              <a:rPr lang="en-CA" dirty="0" smtClean="0"/>
              <a:t>JEM-1.0 encoder speed up</a:t>
            </a:r>
          </a:p>
          <a:p>
            <a:pPr lvl="1"/>
            <a:r>
              <a:rPr lang="en-CA" dirty="0" smtClean="0"/>
              <a:t>All Intra: </a:t>
            </a:r>
            <a:r>
              <a:rPr lang="en-CA" dirty="0" smtClean="0"/>
              <a:t>~44</a:t>
            </a:r>
            <a:r>
              <a:rPr lang="en-CA" dirty="0" smtClean="0"/>
              <a:t>% overall encoder time saving</a:t>
            </a:r>
          </a:p>
          <a:p>
            <a:pPr lvl="1"/>
            <a:r>
              <a:rPr lang="en-CA" dirty="0" smtClean="0"/>
              <a:t>Random Access: </a:t>
            </a:r>
            <a:r>
              <a:rPr lang="en-CA" dirty="0" smtClean="0"/>
              <a:t>~10% </a:t>
            </a:r>
            <a:r>
              <a:rPr lang="en-CA" dirty="0" smtClean="0"/>
              <a:t>overall encoder time </a:t>
            </a:r>
            <a:r>
              <a:rPr lang="en-CA" dirty="0" smtClean="0"/>
              <a:t>saving, </a:t>
            </a:r>
            <a:r>
              <a:rPr lang="en-US" dirty="0">
                <a:sym typeface="Wingdings" panose="05000000000000000000" pitchFamily="2" charset="2"/>
              </a:rPr>
              <a:t>27</a:t>
            </a:r>
            <a:r>
              <a:rPr lang="en-US" dirty="0" smtClean="0">
                <a:sym typeface="Wingdings" panose="05000000000000000000" pitchFamily="2" charset="2"/>
              </a:rPr>
              <a:t>% saving for </a:t>
            </a:r>
            <a:r>
              <a:rPr lang="en-US" dirty="0" err="1" smtClean="0">
                <a:sym typeface="Wingdings" panose="05000000000000000000" pitchFamily="2" charset="2"/>
              </a:rPr>
              <a:t>Nebuta</a:t>
            </a:r>
            <a:r>
              <a:rPr lang="en-US" dirty="0" smtClean="0">
                <a:sym typeface="Wingdings" panose="05000000000000000000" pitchFamily="2" charset="2"/>
              </a:rPr>
              <a:t> RA @QP22</a:t>
            </a:r>
            <a:endParaRPr lang="en-CA" dirty="0" smtClean="0"/>
          </a:p>
          <a:p>
            <a:r>
              <a:rPr lang="en-US" dirty="0"/>
              <a:t>Maintain the performance of NSST in </a:t>
            </a:r>
            <a:r>
              <a:rPr lang="en-US" dirty="0" smtClean="0"/>
              <a:t>JEM-1.0</a:t>
            </a:r>
          </a:p>
          <a:p>
            <a:pPr lvl="1"/>
            <a:r>
              <a:rPr lang="en-CA" dirty="0" smtClean="0"/>
              <a:t>0.1% additional gain on </a:t>
            </a:r>
            <a:r>
              <a:rPr lang="en-CA" dirty="0" err="1" smtClean="0"/>
              <a:t>luma</a:t>
            </a:r>
            <a:endParaRPr lang="en-CA" dirty="0" smtClean="0"/>
          </a:p>
          <a:p>
            <a:pPr lvl="1"/>
            <a:r>
              <a:rPr lang="en-CA" dirty="0" smtClean="0"/>
              <a:t>~5% gain using EMT+NSST compared to HM-16.6</a:t>
            </a:r>
          </a:p>
        </p:txBody>
      </p:sp>
    </p:spTree>
    <p:extLst>
      <p:ext uri="{BB962C8B-B14F-4D97-AF65-F5344CB8AC3E}">
        <p14:creationId xmlns:p14="http://schemas.microsoft.com/office/powerpoint/2010/main" val="4253058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365</Words>
  <Application>Microsoft Office PowerPoint</Application>
  <PresentationFormat>Widescreen</PresentationFormat>
  <Paragraphs>52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Office Theme</vt:lpstr>
      <vt:lpstr>JVET-B0059: TU-level non-separable secondary transform</vt:lpstr>
      <vt:lpstr>NSST in JEM-1.0 </vt:lpstr>
      <vt:lpstr>Proposed TU-level NSST </vt:lpstr>
      <vt:lpstr>Experiment on top of JEM-1.0</vt:lpstr>
      <vt:lpstr>Experiment on top of HM16.6</vt:lpstr>
      <vt:lpstr>Summary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JVET-B0059: TU-level non-separable secondary transform</dc:title>
  <dc:creator>Zhao, Xin</dc:creator>
  <cp:lastModifiedBy>Zhao, Xin</cp:lastModifiedBy>
  <cp:revision>62</cp:revision>
  <dcterms:created xsi:type="dcterms:W3CDTF">2016-02-18T17:42:27Z</dcterms:created>
  <dcterms:modified xsi:type="dcterms:W3CDTF">2016-02-21T02:27:00Z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1335565589</vt:i4>
  </property>
  <property fmtid="{D5CDD505-2E9C-101B-9397-08002B2CF9AE}" pid="3" name="_NewReviewCycle">
    <vt:lpwstr/>
  </property>
  <property fmtid="{D5CDD505-2E9C-101B-9397-08002B2CF9AE}" pid="4" name="_EmailSubject">
    <vt:lpwstr>Slides for JVET-B0059 (4x4 NSST)</vt:lpwstr>
  </property>
  <property fmtid="{D5CDD505-2E9C-101B-9397-08002B2CF9AE}" pid="5" name="_AuthorEmail">
    <vt:lpwstr>asaid@qti.qualcomm.com</vt:lpwstr>
  </property>
  <property fmtid="{D5CDD505-2E9C-101B-9397-08002B2CF9AE}" pid="6" name="_AuthorEmailDisplayName">
    <vt:lpwstr>Said, Amir</vt:lpwstr>
  </property>
  <property fmtid="{D5CDD505-2E9C-101B-9397-08002B2CF9AE}" pid="7" name="_PreviousAdHocReviewCycleID">
    <vt:i4>647971636</vt:i4>
  </property>
</Properties>
</file>