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5" r:id="rId2"/>
    <p:sldId id="272" r:id="rId3"/>
    <p:sldId id="278" r:id="rId4"/>
    <p:sldId id="27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32" autoAdjust="0"/>
    <p:restoredTop sz="94194" autoAdjust="0"/>
  </p:normalViewPr>
  <p:slideViewPr>
    <p:cSldViewPr snapToGrid="0">
      <p:cViewPr varScale="1">
        <p:scale>
          <a:sx n="88" d="100"/>
          <a:sy n="88" d="100"/>
        </p:scale>
        <p:origin x="117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35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10065745" cy="2387600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+mn-lt"/>
              </a:rPr>
              <a:t>JVET-B0058 – Modifications on Merge Candidate Derivation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Wei-Jung Chien, </a:t>
            </a:r>
            <a:r>
              <a:rPr lang="en-CA" dirty="0" err="1" smtClean="0"/>
              <a:t>Jianle</a:t>
            </a:r>
            <a:r>
              <a:rPr lang="en-CA" dirty="0" smtClean="0"/>
              <a:t> Chen, </a:t>
            </a:r>
            <a:r>
              <a:rPr lang="en-CA" dirty="0" err="1" smtClean="0"/>
              <a:t>Sungwon</a:t>
            </a:r>
            <a:r>
              <a:rPr lang="en-CA" dirty="0" smtClean="0"/>
              <a:t> </a:t>
            </a:r>
            <a:r>
              <a:rPr lang="en-CA" dirty="0"/>
              <a:t>Lee, Marta </a:t>
            </a:r>
            <a:r>
              <a:rPr lang="en-CA" dirty="0" err="1"/>
              <a:t>Karczewicz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34" y="-142213"/>
            <a:ext cx="10515600" cy="112897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Modifications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684" y="645244"/>
            <a:ext cx="11163300" cy="5249546"/>
          </a:xfrm>
        </p:spPr>
        <p:txBody>
          <a:bodyPr>
            <a:noAutofit/>
          </a:bodyPr>
          <a:lstStyle/>
          <a:p>
            <a:r>
              <a:rPr lang="en-CA" sz="2400" dirty="0" smtClean="0"/>
              <a:t>Motion storage and merge candidate accuracy</a:t>
            </a:r>
          </a:p>
          <a:p>
            <a:pPr lvl="1"/>
            <a:r>
              <a:rPr lang="en-CA" sz="2000" dirty="0" smtClean="0"/>
              <a:t>Increase from 1/8 </a:t>
            </a:r>
            <a:r>
              <a:rPr lang="en-CA" sz="2000" dirty="0" err="1" smtClean="0"/>
              <a:t>pel</a:t>
            </a:r>
            <a:r>
              <a:rPr lang="en-CA" sz="2000" dirty="0" smtClean="0"/>
              <a:t> to 1/16 </a:t>
            </a:r>
            <a:r>
              <a:rPr lang="en-CA" sz="2000" dirty="0" err="1" smtClean="0"/>
              <a:t>pel</a:t>
            </a:r>
            <a:r>
              <a:rPr lang="en-CA" sz="2000" dirty="0" smtClean="0"/>
              <a:t> </a:t>
            </a:r>
          </a:p>
          <a:p>
            <a:r>
              <a:rPr lang="en-CA" sz="2400" dirty="0" smtClean="0"/>
              <a:t>Pruning </a:t>
            </a:r>
          </a:p>
          <a:p>
            <a:pPr lvl="1"/>
            <a:r>
              <a:rPr lang="en-CA" sz="2000" dirty="0" smtClean="0"/>
              <a:t>Use POC instead of </a:t>
            </a:r>
            <a:r>
              <a:rPr lang="en-CA" sz="2000" dirty="0" err="1" smtClean="0"/>
              <a:t>RefIdx</a:t>
            </a:r>
            <a:r>
              <a:rPr lang="en-CA" sz="2000" dirty="0" smtClean="0"/>
              <a:t> when comparing two merge candidates</a:t>
            </a:r>
          </a:p>
          <a:p>
            <a:pPr lvl="1"/>
            <a:r>
              <a:rPr lang="en-CA" sz="2000" dirty="0" smtClean="0"/>
              <a:t>Combined bi-predictive and Zero motion vector merge candidates are </a:t>
            </a:r>
            <a:r>
              <a:rPr lang="en-CA" sz="2000" dirty="0" smtClean="0"/>
              <a:t>pruned</a:t>
            </a:r>
          </a:p>
          <a:p>
            <a:pPr lvl="1"/>
            <a:r>
              <a:rPr lang="en-CA" sz="2000" dirty="0" smtClean="0"/>
              <a:t>ATMVP is </a:t>
            </a:r>
            <a:r>
              <a:rPr lang="en-CA" sz="2000" smtClean="0"/>
              <a:t>pruned when </a:t>
            </a:r>
            <a:r>
              <a:rPr lang="en-CA" sz="2000" dirty="0" smtClean="0"/>
              <a:t>all sub-PU motion vectors are identical</a:t>
            </a:r>
            <a:endParaRPr lang="en-CA" sz="2000" dirty="0" smtClean="0"/>
          </a:p>
          <a:p>
            <a:r>
              <a:rPr lang="en-CA" sz="2400" dirty="0" smtClean="0"/>
              <a:t>ATMVP simplification</a:t>
            </a:r>
          </a:p>
          <a:p>
            <a:pPr lvl="1"/>
            <a:r>
              <a:rPr lang="en-CA" sz="2000" dirty="0"/>
              <a:t>Use the first merge </a:t>
            </a:r>
            <a:r>
              <a:rPr lang="en-CA" sz="2000" dirty="0" smtClean="0"/>
              <a:t>candidate to </a:t>
            </a:r>
            <a:r>
              <a:rPr lang="en-CA" sz="2000" dirty="0"/>
              <a:t>determine where to fetch the temporal motion vector</a:t>
            </a:r>
            <a:endParaRPr lang="en-CA" sz="2000" dirty="0" smtClean="0"/>
          </a:p>
          <a:p>
            <a:pPr lvl="2"/>
            <a:r>
              <a:rPr lang="en-CA" dirty="0" smtClean="0"/>
              <a:t>Remove neighboring blocks scan  </a:t>
            </a:r>
          </a:p>
          <a:p>
            <a:pPr lvl="1"/>
            <a:r>
              <a:rPr lang="en-CA" sz="2000" dirty="0" smtClean="0"/>
              <a:t>More aligned sub-PU temporal </a:t>
            </a:r>
            <a:r>
              <a:rPr lang="en-CA" sz="2000" dirty="0"/>
              <a:t>motion vector </a:t>
            </a:r>
            <a:r>
              <a:rPr lang="en-CA" sz="2000" dirty="0" smtClean="0"/>
              <a:t>derivation </a:t>
            </a:r>
          </a:p>
          <a:p>
            <a:pPr lvl="2"/>
            <a:r>
              <a:rPr lang="en-CA" dirty="0" smtClean="0"/>
              <a:t>Disallow mirror motion derivation, when</a:t>
            </a:r>
          </a:p>
          <a:p>
            <a:pPr marL="914400" lvl="2" indent="0">
              <a:buNone/>
            </a:pPr>
            <a:r>
              <a:rPr lang="en-CA" dirty="0" smtClean="0"/>
              <a:t>    Temporal motion vector is from co-located reference picture</a:t>
            </a:r>
          </a:p>
          <a:p>
            <a:pPr marL="914400" lvl="2" indent="0">
              <a:buNone/>
            </a:pPr>
            <a:r>
              <a:rPr lang="en-CA" dirty="0" smtClean="0"/>
              <a:t>    or LDC flag is on (i.e. no future frames in  both reference lists)</a:t>
            </a:r>
            <a:endParaRPr lang="en-CA" dirty="0"/>
          </a:p>
          <a:p>
            <a:r>
              <a:rPr lang="en-CA" sz="2400" dirty="0" smtClean="0"/>
              <a:t>SPMVP </a:t>
            </a:r>
            <a:r>
              <a:rPr lang="en-CA" sz="2400" dirty="0"/>
              <a:t>derivation</a:t>
            </a:r>
            <a:endParaRPr lang="en-CA" sz="2400" dirty="0" smtClean="0"/>
          </a:p>
          <a:p>
            <a:pPr lvl="1"/>
            <a:r>
              <a:rPr lang="en-CA" sz="2000" dirty="0"/>
              <a:t>Derive sub-PU motion information from 2 spatial neighbors </a:t>
            </a:r>
            <a:endParaRPr lang="en-CA" sz="2000" dirty="0" smtClean="0"/>
          </a:p>
          <a:p>
            <a:pPr marL="457200" lvl="1" indent="0">
              <a:buNone/>
            </a:pPr>
            <a:r>
              <a:rPr lang="en-CA" sz="2000" dirty="0" smtClean="0"/>
              <a:t>    and </a:t>
            </a:r>
            <a:r>
              <a:rPr lang="en-CA" sz="2000" dirty="0"/>
              <a:t>2 temporal neighbors</a:t>
            </a:r>
          </a:p>
          <a:p>
            <a:endParaRPr lang="en-CA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324" y="4245177"/>
            <a:ext cx="2045148" cy="20451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864" y="4245177"/>
            <a:ext cx="2048090" cy="204809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8142689" y="5267751"/>
            <a:ext cx="618939" cy="0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9081276" y="4372927"/>
            <a:ext cx="0" cy="683509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9090298" y="5420151"/>
            <a:ext cx="517635" cy="552215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1229871" y="5420151"/>
            <a:ext cx="0" cy="552215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0390436" y="5385729"/>
            <a:ext cx="618939" cy="0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11229871" y="5385729"/>
            <a:ext cx="550527" cy="0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1229871" y="4372927"/>
            <a:ext cx="0" cy="683509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302109" y="6426258"/>
            <a:ext cx="1817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JEM-1.0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0419302" y="6437894"/>
            <a:ext cx="1817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Proposed change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15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242" y="-12498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Results 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437242" y="5510789"/>
            <a:ext cx="378154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HM-16.6</a:t>
            </a:r>
            <a:r>
              <a:rPr lang="en-US" sz="2000" dirty="0" smtClean="0"/>
              <a:t>. 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ATMVP enabled</a:t>
            </a:r>
            <a:r>
              <a:rPr lang="en-US" sz="2000" dirty="0"/>
              <a:t>.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699640"/>
              </p:ext>
            </p:extLst>
          </p:nvPr>
        </p:nvGraphicFramePr>
        <p:xfrm>
          <a:off x="9270" y="1200575"/>
          <a:ext cx="6248311" cy="4153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7408"/>
                <a:gridCol w="581447"/>
                <a:gridCol w="608284"/>
                <a:gridCol w="592555"/>
                <a:gridCol w="605928"/>
                <a:gridCol w="583894"/>
                <a:gridCol w="561860"/>
                <a:gridCol w="562563"/>
                <a:gridCol w="592329"/>
                <a:gridCol w="762043"/>
              </a:tblGrid>
              <a:tr h="35473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RA Main10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LDB Main 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LDP Main10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903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Y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U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V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Y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U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V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Y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U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V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Class A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-1.5%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-1.5%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-1.2%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-2.0%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-2.0%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-1.5%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-1.0%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-3.3%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-3.1%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-3.4%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-3.0%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-3.3%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-3.3%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-1.7%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-1.6%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-1.7%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-2.0%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-1.8%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-1.6%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-1.9%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-1.6%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Enc Time[%]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117%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7748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Dec Time[%]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111%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112%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107%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901209"/>
              </p:ext>
            </p:extLst>
          </p:nvPr>
        </p:nvGraphicFramePr>
        <p:xfrm>
          <a:off x="6284814" y="1200575"/>
          <a:ext cx="5907187" cy="41536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5482"/>
                <a:gridCol w="563466"/>
                <a:gridCol w="574514"/>
                <a:gridCol w="563466"/>
                <a:gridCol w="578190"/>
                <a:gridCol w="555702"/>
                <a:gridCol w="567555"/>
                <a:gridCol w="563933"/>
                <a:gridCol w="567753"/>
                <a:gridCol w="577126"/>
              </a:tblGrid>
              <a:tr h="359128">
                <a:tc rowSpan="2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 Main10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LDB Main 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LDP Main10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574">
                <a:tc vMerge="1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1574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Time[%]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3049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 Time[%]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defTabSz="914400" rtl="0" eaLnBrk="1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089594" y="5510788"/>
            <a:ext cx="4225580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HM-16.6</a:t>
            </a:r>
            <a:r>
              <a:rPr lang="en-US" sz="2000" dirty="0" smtClean="0"/>
              <a:t>. 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ATMVP enabled and </a:t>
            </a:r>
          </a:p>
          <a:p>
            <a:pPr lvl="0"/>
            <a:r>
              <a:rPr lang="en-US" sz="2000" dirty="0" smtClean="0"/>
              <a:t>the proposed modification.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13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630" y="216535"/>
            <a:ext cx="10515600" cy="1325563"/>
          </a:xfrm>
        </p:spPr>
        <p:txBody>
          <a:bodyPr/>
          <a:lstStyle/>
          <a:p>
            <a:r>
              <a:rPr lang="en-US" dirty="0" smtClean="0"/>
              <a:t>Results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23680" y="5797227"/>
            <a:ext cx="440370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JEM-1.0</a:t>
            </a:r>
            <a:r>
              <a:rPr lang="en-US" sz="2000" dirty="0" smtClean="0"/>
              <a:t>.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the </a:t>
            </a:r>
            <a:r>
              <a:rPr lang="en-US" sz="2000" dirty="0"/>
              <a:t>proposed </a:t>
            </a:r>
            <a:r>
              <a:rPr lang="en-US" sz="2000" dirty="0" smtClean="0"/>
              <a:t>method</a:t>
            </a:r>
            <a:endParaRPr lang="en-US" sz="2000" dirty="0"/>
          </a:p>
          <a:p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45736"/>
              </p:ext>
            </p:extLst>
          </p:nvPr>
        </p:nvGraphicFramePr>
        <p:xfrm>
          <a:off x="1641512" y="1707617"/>
          <a:ext cx="8097399" cy="36906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5826"/>
                <a:gridCol w="736978"/>
                <a:gridCol w="757553"/>
                <a:gridCol w="757553"/>
                <a:gridCol w="673380"/>
                <a:gridCol w="776257"/>
                <a:gridCol w="738848"/>
                <a:gridCol w="841725"/>
                <a:gridCol w="793093"/>
                <a:gridCol w="806186"/>
              </a:tblGrid>
              <a:tr h="315193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</a:rPr>
                        <a:t>RA JVET10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</a:rPr>
                        <a:t>LDB JVET10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solidFill>
                            <a:sysClr val="windowText" lastClr="000000"/>
                          </a:solidFill>
                          <a:effectLst/>
                        </a:rPr>
                        <a:t>LDP JVET10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4894">
                <a:tc>
                  <a:txBody>
                    <a:bodyPr/>
                    <a:lstStyle/>
                    <a:p>
                      <a:pPr algn="ctr"/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Y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U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V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B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C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D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0.0%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-1.0%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Class E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-1.0%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-1.2%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-0.1%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Overall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0.0%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-0.1%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-0.3%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effectLst/>
                        </a:rPr>
                        <a:t>-0.7%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effectLst/>
                        </a:rPr>
                        <a:t>-0.5%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effectLst/>
                        </a:rPr>
                        <a:t>-0.6%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effectLst/>
                        </a:rPr>
                        <a:t>-0.3%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-0.5%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Enc</a:t>
                      </a: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Time[%]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007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Dec Time[%]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108%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113%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07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</TotalTime>
  <Words>709</Words>
  <Application>Microsoft Office PowerPoint</Application>
  <PresentationFormat>Widescreen</PresentationFormat>
  <Paragraphs>265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Malgun Gothic</vt:lpstr>
      <vt:lpstr>Arial</vt:lpstr>
      <vt:lpstr>Calibri</vt:lpstr>
      <vt:lpstr>Calibri Light</vt:lpstr>
      <vt:lpstr>Times New Roman</vt:lpstr>
      <vt:lpstr>Office Theme</vt:lpstr>
      <vt:lpstr>JVET-B0058 – Modifications on Merge Candidate Derivation</vt:lpstr>
      <vt:lpstr>Modifications</vt:lpstr>
      <vt:lpstr>Results </vt:lpstr>
      <vt:lpstr>Results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Lee, Sungwon</cp:lastModifiedBy>
  <cp:revision>169</cp:revision>
  <dcterms:created xsi:type="dcterms:W3CDTF">2015-02-09T09:49:06Z</dcterms:created>
  <dcterms:modified xsi:type="dcterms:W3CDTF">2016-02-20T13:35:55Z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-2101770766</vt:i4>
  </property>
  <property fmtid="{D5CDD505-2E9C-101B-9397-08002B2CF9AE}" pid="3" name="_NewReviewCycle">
    <vt:lpwstr/>
  </property>
  <property fmtid="{D5CDD505-2E9C-101B-9397-08002B2CF9AE}" pid="4" name="_EmailSubject">
    <vt:lpwstr>final ALF results</vt:lpwstr>
  </property>
  <property fmtid="{D5CDD505-2E9C-101B-9397-08002B2CF9AE}" pid="5" name="_AuthorEmail">
    <vt:lpwstr>martak@qti.qualcomm.com</vt:lpwstr>
  </property>
  <property fmtid="{D5CDD505-2E9C-101B-9397-08002B2CF9AE}" pid="6" name="_AuthorEmailDisplayName">
    <vt:lpwstr>Karczewicz, Marta</vt:lpwstr>
  </property>
</Properties>
</file>