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  <p:sldMasterId id="2147483660" r:id="rId2"/>
  </p:sldMasterIdLst>
  <p:notesMasterIdLst>
    <p:notesMasterId r:id="rId18"/>
  </p:notesMasterIdLst>
  <p:handoutMasterIdLst>
    <p:handoutMasterId r:id="rId19"/>
  </p:handoutMasterIdLst>
  <p:sldIdLst>
    <p:sldId id="731" r:id="rId3"/>
    <p:sldId id="763" r:id="rId4"/>
    <p:sldId id="764" r:id="rId5"/>
    <p:sldId id="767" r:id="rId6"/>
    <p:sldId id="768" r:id="rId7"/>
    <p:sldId id="769" r:id="rId8"/>
    <p:sldId id="776" r:id="rId9"/>
    <p:sldId id="766" r:id="rId10"/>
    <p:sldId id="771" r:id="rId11"/>
    <p:sldId id="659" r:id="rId12"/>
    <p:sldId id="758" r:id="rId13"/>
    <p:sldId id="772" r:id="rId14"/>
    <p:sldId id="774" r:id="rId15"/>
    <p:sldId id="773" r:id="rId16"/>
    <p:sldId id="775" r:id="rId17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00"/>
    <a:srgbClr val="FFFFCC"/>
    <a:srgbClr val="CCECFF"/>
    <a:srgbClr val="CCFFFF"/>
    <a:srgbClr val="CCFFCC"/>
    <a:srgbClr val="FFCCFF"/>
    <a:srgbClr val="663300"/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9" autoAdjust="0"/>
    <p:restoredTop sz="76975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08" y="-72"/>
      </p:cViewPr>
      <p:guideLst>
        <p:guide orient="horz" pos="2928"/>
        <p:guide pos="220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10FF6F15-30A5-4441-A2F0-E1F75BC9CE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AC391F99-1B8C-4B00-A203-83E90599B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D31CDED-7FBF-4157-A5FF-88FDAA670DB2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771525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0375" y="0"/>
            <a:ext cx="2233613" cy="46053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0"/>
            <a:ext cx="6553200" cy="46053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/>
        </p:nvPicPr>
        <p:blipFill>
          <a:blip r:embed="rId9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F10F88D-28E8-4DCE-8008-FB0D3B330CCA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4" r:id="rId2"/>
    <p:sldLayoutId id="2147483665" r:id="rId3"/>
    <p:sldLayoutId id="2147483666" r:id="rId4"/>
    <p:sldLayoutId id="2147483680" r:id="rId5"/>
    <p:sldLayoutId id="2147483667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SLATITLEPAGE.jpg copy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819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819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8198" name="Picture 10" descr="SLA Logo Horizontal 110728 copy.png"/>
          <p:cNvPicPr>
            <a:picLocks noChangeAspect="1"/>
          </p:cNvPicPr>
          <p:nvPr/>
        </p:nvPicPr>
        <p:blipFill>
          <a:blip r:embed="rId15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38B1C94-2176-4E73-AA30-5CEE5A3F5186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8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5pPr>
      <a:lvl6pPr marL="4572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6pPr>
      <a:lvl7pPr marL="9144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7pPr>
      <a:lvl8pPr marL="13716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8pPr>
      <a:lvl9pPr marL="18288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914400" y="742950"/>
            <a:ext cx="7467600" cy="1103313"/>
          </a:xfrm>
        </p:spPr>
        <p:txBody>
          <a:bodyPr/>
          <a:lstStyle/>
          <a:p>
            <a:pPr marL="325438" indent="-325438">
              <a:spcBef>
                <a:spcPct val="20000"/>
              </a:spcBef>
            </a:pPr>
            <a:r>
              <a:rPr lang="en-CA" sz="4000" smtClean="0">
                <a:cs typeface="Arial" charset="0"/>
              </a:rPr>
              <a:t>Further improvement of </a:t>
            </a:r>
            <a:br>
              <a:rPr lang="en-CA" sz="4000" smtClean="0">
                <a:cs typeface="Arial" charset="0"/>
              </a:rPr>
            </a:br>
            <a:r>
              <a:rPr lang="en-CA" sz="4000" smtClean="0">
                <a:cs typeface="Arial" charset="0"/>
              </a:rPr>
              <a:t>intra coding tools</a:t>
            </a:r>
            <a:endParaRPr altLang="ko-KR" sz="4000" smtClean="0">
              <a:ea typeface="굴림" pitchFamily="34" charset="-127"/>
            </a:endParaRPr>
          </a:p>
        </p:txBody>
      </p:sp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057400" y="3562350"/>
            <a:ext cx="53340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Seung-Hwan Kim and Andrew Segall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Proposed non-MPM mode coding</a:t>
            </a:r>
          </a:p>
        </p:txBody>
      </p:sp>
      <p:sp>
        <p:nvSpPr>
          <p:cNvPr id="33794" name="Content Placeholder 6"/>
          <p:cNvSpPr>
            <a:spLocks/>
          </p:cNvSpPr>
          <p:nvPr/>
        </p:nvSpPr>
        <p:spPr bwMode="auto">
          <a:xfrm>
            <a:off x="609600" y="742950"/>
            <a:ext cx="8153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/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</a:pPr>
            <a:endParaRPr lang="en-US" sz="140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 sz="1400"/>
          </a:p>
        </p:txBody>
      </p:sp>
      <p:graphicFrame>
        <p:nvGraphicFramePr>
          <p:cNvPr id="43072" name="Group 64"/>
          <p:cNvGraphicFramePr>
            <a:graphicFrameLocks noGrp="1"/>
          </p:cNvGraphicFramePr>
          <p:nvPr/>
        </p:nvGraphicFramePr>
        <p:xfrm>
          <a:off x="1295400" y="1428750"/>
          <a:ext cx="6934200" cy="2425700"/>
        </p:xfrm>
        <a:graphic>
          <a:graphicData uri="http://schemas.openxmlformats.org/drawingml/2006/table">
            <a:tbl>
              <a:tblPr/>
              <a:tblGrid>
                <a:gridCol w="3048000"/>
                <a:gridCol w="3886200"/>
              </a:tblGrid>
              <a:tr h="360218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JEM1.0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Proposed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5782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code Intra_pred_idx_flag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If(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Intra_pred_idx_flag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== MPM mode)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code MPM mode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else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code non-MPM mode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code Intra_pred_idx_flag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If(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Intra_pred_idx_flag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== MPM mode)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code MPM mode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Else 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{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code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+mj-lt"/>
                        </a:rPr>
                        <a:t> intra_selected_mode_idx_flag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if (intra_selected_idx_flag) code selected mode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else   code non-selected mode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}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5"/>
          <p:cNvSpPr txBox="1">
            <a:spLocks/>
          </p:cNvSpPr>
          <p:nvPr/>
        </p:nvSpPr>
        <p:spPr bwMode="auto">
          <a:xfrm>
            <a:off x="204788" y="0"/>
            <a:ext cx="89392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Results-AI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33600" y="1352550"/>
          <a:ext cx="4724400" cy="2590800"/>
        </p:xfrm>
        <a:graphic>
          <a:graphicData uri="http://schemas.openxmlformats.org/drawingml/2006/table">
            <a:tbl>
              <a:tblPr/>
              <a:tblGrid>
                <a:gridCol w="1574800"/>
                <a:gridCol w="1066800"/>
                <a:gridCol w="1041400"/>
                <a:gridCol w="104140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All Intra Main 10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Y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Class A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-0.42%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-0.69%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-0.95%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Class B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-0.36%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-0.50%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-0.76%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Class C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-0.33%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-0.15%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-0.29%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Class D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-0.34%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-0.19%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-0.44%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Class 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-0.25%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0.49%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-0.35%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Overall 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-0.35%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-0.26%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-0.58%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Class F (option)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-0.29%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-0.11%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-0.43%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63" name="Rectangle 47"/>
          <p:cNvSpPr>
            <a:spLocks noChangeArrowheads="1"/>
          </p:cNvSpPr>
          <p:nvPr/>
        </p:nvSpPr>
        <p:spPr bwMode="auto">
          <a:xfrm>
            <a:off x="912813" y="4195763"/>
            <a:ext cx="7034212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1" eaLnBrk="0" hangingPunct="0">
              <a:spcBef>
                <a:spcPct val="20000"/>
              </a:spcBef>
              <a:buClr>
                <a:srgbClr val="7F7F7F"/>
              </a:buClr>
              <a:buSzPct val="60000"/>
            </a:pPr>
            <a:r>
              <a:rPr lang="en-US" altLang="ko-KR" sz="1300" b="1">
                <a:ea typeface="굴림" pitchFamily="34" charset="-127"/>
              </a:rPr>
              <a:t>Allowing PDPC and NSST together increased encoder run time about </a:t>
            </a:r>
            <a:r>
              <a:rPr lang="en-US" altLang="ko-KR" sz="1700" b="1">
                <a:solidFill>
                  <a:srgbClr val="FF5050"/>
                </a:solidFill>
                <a:ea typeface="굴림" pitchFamily="34" charset="-127"/>
              </a:rPr>
              <a:t>60%</a:t>
            </a:r>
            <a:r>
              <a:rPr lang="en-US" altLang="ko-KR" sz="1300" b="1">
                <a:ea typeface="굴림" pitchFamily="34" charset="-127"/>
              </a:rPr>
              <a:t> , </a:t>
            </a:r>
          </a:p>
          <a:p>
            <a:pPr lvl="1" eaLnBrk="0" hangingPunct="0">
              <a:spcBef>
                <a:spcPct val="20000"/>
              </a:spcBef>
              <a:buClr>
                <a:srgbClr val="7F7F7F"/>
              </a:buClr>
              <a:buSzPct val="60000"/>
            </a:pPr>
            <a:r>
              <a:rPr lang="en-US" altLang="ko-KR" sz="1300" b="1">
                <a:ea typeface="굴림" pitchFamily="34" charset="-127"/>
              </a:rPr>
              <a:t>And no changes in decoder run time. (AI)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Results-RA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362200" y="1504950"/>
          <a:ext cx="4572000" cy="2590800"/>
        </p:xfrm>
        <a:graphic>
          <a:graphicData uri="http://schemas.openxmlformats.org/drawingml/2006/table">
            <a:tbl>
              <a:tblPr/>
              <a:tblGrid>
                <a:gridCol w="1548870"/>
                <a:gridCol w="1007710"/>
                <a:gridCol w="1007710"/>
                <a:gridCol w="1007710"/>
              </a:tblGrid>
              <a:tr h="342750">
                <a:tc>
                  <a:txBody>
                    <a:bodyPr/>
                    <a:lstStyle/>
                    <a:p>
                      <a:endParaRPr lang="en-US" sz="2000" dirty="0"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Main 10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2750">
                <a:tc>
                  <a:txBody>
                    <a:bodyPr/>
                    <a:lstStyle/>
                    <a:p>
                      <a:endParaRPr lang="en-US" sz="2000" dirty="0"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425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-0.21%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-1.06%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-1.41%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0425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-0.14%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-0.66%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-0.88%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0425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-0.22%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-0.47%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-0.78%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0425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-0.19%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-0.33%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-0.33%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750">
                <a:tc>
                  <a:txBody>
                    <a:bodyPr/>
                    <a:lstStyle/>
                    <a:p>
                      <a:endParaRPr lang="en-US" sz="2000"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425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 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-0.19%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-0.63%</a:t>
                      </a:r>
                      <a:endParaRPr lang="en-US" sz="20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-0.85%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425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F (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option)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-0.12%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-0.30%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-0.35%</a:t>
                      </a:r>
                      <a:endParaRPr lang="en-US" sz="20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Conclusions</a:t>
            </a:r>
          </a:p>
        </p:txBody>
      </p:sp>
      <p:sp>
        <p:nvSpPr>
          <p:cNvPr id="25602" name="Content Placeholder 6"/>
          <p:cNvSpPr>
            <a:spLocks/>
          </p:cNvSpPr>
          <p:nvPr/>
        </p:nvSpPr>
        <p:spPr bwMode="auto">
          <a:xfrm>
            <a:off x="609600" y="742950"/>
            <a:ext cx="8534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ko-KR" sz="2000" dirty="0">
                <a:latin typeface="+mn-lt"/>
                <a:ea typeface="굴림" pitchFamily="34" charset="-127"/>
              </a:rPr>
              <a:t>NSST coding performance in JEM can be further improved by allowing NSST to be enabled independently from PDPC index 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altLang="ko-KR" sz="2000" dirty="0">
              <a:latin typeface="+mn-lt"/>
              <a:ea typeface="굴림" pitchFamily="34" charset="-127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ko-KR" sz="2000" dirty="0">
                <a:latin typeface="+mn-lt"/>
                <a:ea typeface="굴림" pitchFamily="34" charset="-127"/>
              </a:rPr>
              <a:t>NSST binarization needs to be simplified so that it is coded with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ko-KR" sz="2000" dirty="0">
                <a:latin typeface="+mn-lt"/>
                <a:ea typeface="굴림" pitchFamily="34" charset="-127"/>
              </a:rPr>
              <a:t>One binarization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ko-KR" sz="2000" dirty="0">
                <a:latin typeface="+mn-lt"/>
                <a:ea typeface="굴림" pitchFamily="34" charset="-127"/>
              </a:rPr>
              <a:t>The number of NSST index defined is always the same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altLang="ko-KR" sz="2000" dirty="0">
              <a:latin typeface="+mn-lt"/>
              <a:ea typeface="굴림" pitchFamily="34" charset="-127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ko-KR" sz="2000" dirty="0">
                <a:latin typeface="+mn-lt"/>
                <a:ea typeface="굴림" pitchFamily="34" charset="-127"/>
              </a:rPr>
              <a:t>Current non-MPM intra coding mode can be further improved by allowing more mode sets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altLang="ko-KR" sz="2000" dirty="0">
              <a:latin typeface="+mn-lt"/>
              <a:ea typeface="굴림" pitchFamily="34" charset="-127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ko-KR" sz="2000" dirty="0">
                <a:solidFill>
                  <a:srgbClr val="FF0000"/>
                </a:solidFill>
                <a:latin typeface="+mn-lt"/>
                <a:ea typeface="굴림" pitchFamily="34" charset="-127"/>
              </a:rPr>
              <a:t>Recommendation is to adopt the above technologies in JEM. 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defRPr/>
            </a:pPr>
            <a:endParaRPr lang="en-US" altLang="ko-KR" sz="2000" dirty="0">
              <a:latin typeface="+mn-lt"/>
              <a:ea typeface="굴림" pitchFamily="34" charset="-127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altLang="ko-KR" sz="2000" dirty="0">
              <a:latin typeface="Calibri" pitchFamily="34" charset="0"/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Backup slide 1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0" y="1657350"/>
          <a:ext cx="3124200" cy="1682750"/>
        </p:xfrm>
        <a:graphic>
          <a:graphicData uri="http://schemas.openxmlformats.org/drawingml/2006/table">
            <a:tbl>
              <a:tblPr/>
              <a:tblGrid>
                <a:gridCol w="803000"/>
                <a:gridCol w="861374"/>
                <a:gridCol w="789711"/>
                <a:gridCol w="670116"/>
              </a:tblGrid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-0.46%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-0.66%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-1.15%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-0.35%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-0.71%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-0.85%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-0.36%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-0.34%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-0.52%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-0.41%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0.01%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-0.52%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E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-0.24%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0.59%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-0.30%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F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-1.11%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-0.58%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-0.27%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w/o F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-0.37%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-0.29%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-0.70%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00" y="742950"/>
          <a:ext cx="2971800" cy="1682750"/>
        </p:xfrm>
        <a:graphic>
          <a:graphicData uri="http://schemas.openxmlformats.org/drawingml/2006/table">
            <a:tbl>
              <a:tblPr/>
              <a:tblGrid>
                <a:gridCol w="763829"/>
                <a:gridCol w="819355"/>
                <a:gridCol w="751188"/>
                <a:gridCol w="637427"/>
              </a:tblGrid>
              <a:tr h="1428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-0.38%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-0.19%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-0.49%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-0.31%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-0.39%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-0.66%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-0.31%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-0.39%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-0.40%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-0.34%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-0.36%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-0.51%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E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-0.26%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0.40%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-0.39%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F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-0.85%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-0.03%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-0.02%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w/o F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-0.32%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-0.23%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-0.50%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9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62000" y="2876550"/>
          <a:ext cx="3124200" cy="1682750"/>
        </p:xfrm>
        <a:graphic>
          <a:graphicData uri="http://schemas.openxmlformats.org/drawingml/2006/table">
            <a:tbl>
              <a:tblPr/>
              <a:tblGrid>
                <a:gridCol w="803000"/>
                <a:gridCol w="861374"/>
                <a:gridCol w="789711"/>
                <a:gridCol w="670115"/>
              </a:tblGrid>
              <a:tr h="1428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-0.03%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-0.18%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-0.02%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-0.09%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-0.05%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0.04%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-0.11%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-0.09%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-0.23%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-0.18%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E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0.01%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-0.94%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-1.09%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F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-0.97%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-0.13%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-0.05%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w/o F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-0.04%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-0.22%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-0.29%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00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latin typeface="Arial" charset="0"/>
            </a:endParaRPr>
          </a:p>
        </p:txBody>
      </p:sp>
      <p:sp>
        <p:nvSpPr>
          <p:cNvPr id="38009" name="TextBox 8"/>
          <p:cNvSpPr txBox="1">
            <a:spLocks noChangeArrowheads="1"/>
          </p:cNvSpPr>
          <p:nvPr/>
        </p:nvSpPr>
        <p:spPr bwMode="auto">
          <a:xfrm>
            <a:off x="914400" y="2343150"/>
            <a:ext cx="2895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NSST enabling and index coding</a:t>
            </a:r>
          </a:p>
        </p:txBody>
      </p:sp>
      <p:sp>
        <p:nvSpPr>
          <p:cNvPr id="38010" name="TextBox 9"/>
          <p:cNvSpPr txBox="1">
            <a:spLocks noChangeArrowheads="1"/>
          </p:cNvSpPr>
          <p:nvPr/>
        </p:nvSpPr>
        <p:spPr bwMode="auto">
          <a:xfrm>
            <a:off x="685800" y="4476750"/>
            <a:ext cx="3581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Improvement on non-MPM mode coding</a:t>
            </a:r>
          </a:p>
        </p:txBody>
      </p:sp>
      <p:sp>
        <p:nvSpPr>
          <p:cNvPr id="38011" name="TextBox 10"/>
          <p:cNvSpPr txBox="1">
            <a:spLocks noChangeArrowheads="1"/>
          </p:cNvSpPr>
          <p:nvPr/>
        </p:nvSpPr>
        <p:spPr bwMode="auto">
          <a:xfrm>
            <a:off x="6477000" y="3409950"/>
            <a:ext cx="1905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Combined Method</a:t>
            </a:r>
          </a:p>
        </p:txBody>
      </p:sp>
      <p:sp>
        <p:nvSpPr>
          <p:cNvPr id="38012" name="TextBox 11"/>
          <p:cNvSpPr txBox="1">
            <a:spLocks noChangeArrowheads="1"/>
          </p:cNvSpPr>
          <p:nvPr/>
        </p:nvSpPr>
        <p:spPr bwMode="auto">
          <a:xfrm>
            <a:off x="5105400" y="4171950"/>
            <a:ext cx="3276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latin typeface="Calibri" pitchFamily="34" charset="0"/>
              </a:rPr>
              <a:t>All Intra 30 frames tested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Backup slide 2</a:t>
            </a: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85800" y="895350"/>
            <a:ext cx="8153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1800" dirty="0"/>
              <a:t>Non-Separable Secondary Transform (NSST)</a:t>
            </a:r>
            <a:endParaRPr lang="en-US" sz="1100" dirty="0"/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1600" dirty="0"/>
              <a:t>Independently applied for each 4×4 transform coefficient block in Intra CU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1600" dirty="0"/>
              <a:t>There are 12 transform sets defined</a:t>
            </a:r>
          </a:p>
          <a:p>
            <a:pPr marL="1200150" lvl="2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1600" dirty="0"/>
              <a:t>Each transform set includes 3 transform matrices</a:t>
            </a:r>
          </a:p>
          <a:p>
            <a:pPr marL="1200150" lvl="2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1600" dirty="0"/>
              <a:t>NSST index is transmitted to indicate the corresponding transform matrix.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1600" dirty="0"/>
              <a:t>The mapping from the intra prediction mode to the transform set is defined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1700" dirty="0"/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105150"/>
            <a:ext cx="83058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Box 6"/>
          <p:cNvSpPr txBox="1">
            <a:spLocks noChangeArrowheads="1"/>
          </p:cNvSpPr>
          <p:nvPr/>
        </p:nvSpPr>
        <p:spPr bwMode="auto">
          <a:xfrm>
            <a:off x="2438400" y="4019550"/>
            <a:ext cx="4419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CA" sz="1100" b="1"/>
              <a:t>Mapping from intra prediction mode to transform set index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Overview</a:t>
            </a: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dirty="0">
                <a:ea typeface="ＭＳ Ｐゴシック" pitchFamily="34" charset="-128"/>
              </a:rPr>
              <a:t>In JEM 1.0 NSST is enabled only if PDPC mode is disabled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b="1" dirty="0"/>
              <a:t>Proposal</a:t>
            </a:r>
            <a:r>
              <a:rPr lang="en-US" dirty="0"/>
              <a:t>: Allow NSST and PDPC to be enabled simultaneously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1200" dirty="0"/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1200" dirty="0"/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1200" dirty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dirty="0">
                <a:ea typeface="ＭＳ Ｐゴシック" pitchFamily="34" charset="-128"/>
              </a:rPr>
              <a:t>In JEM 1.0 </a:t>
            </a:r>
            <a:r>
              <a:rPr lang="en-US" dirty="0"/>
              <a:t>NSST index is binarized in two ways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b="1" dirty="0"/>
              <a:t>Proposal</a:t>
            </a:r>
            <a:r>
              <a:rPr lang="en-US" dirty="0"/>
              <a:t>: Single unified binarization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dirty="0"/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dirty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dirty="0">
                <a:ea typeface="ＭＳ Ｐゴシック" pitchFamily="34" charset="-128"/>
              </a:rPr>
              <a:t>In JEM 1.0 </a:t>
            </a:r>
            <a:r>
              <a:rPr lang="en-US" dirty="0"/>
              <a:t>Non-MPM coding is coded fixed length coded 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b="1" dirty="0"/>
              <a:t>Proposal</a:t>
            </a:r>
            <a:r>
              <a:rPr lang="en-US" dirty="0"/>
              <a:t>: Non-MPM mode is divided into two sets and coded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</a:pPr>
            <a:r>
              <a:rPr lang="en-US" sz="2800" b="1">
                <a:solidFill>
                  <a:schemeClr val="bg1"/>
                </a:solidFill>
                <a:latin typeface="Calibri" pitchFamily="34" charset="0"/>
              </a:rPr>
              <a:t>Allowing NSST and PDPC to be enabled at same time</a:t>
            </a:r>
          </a:p>
        </p:txBody>
      </p:sp>
      <p:sp>
        <p:nvSpPr>
          <p:cNvPr id="26626" name="Content Placeholder 6"/>
          <p:cNvSpPr>
            <a:spLocks/>
          </p:cNvSpPr>
          <p:nvPr/>
        </p:nvSpPr>
        <p:spPr bwMode="auto">
          <a:xfrm>
            <a:off x="609600" y="742950"/>
            <a:ext cx="8153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US"/>
              <a:t>In JEM 1.0, NSST is enabled only when PDPC index is equal to ‘0’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US"/>
              <a:t>In this proposal, NSST index coded independently from PDPC flag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143000" y="1516063"/>
            <a:ext cx="2133600" cy="4254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defTabSz="871538"/>
            <a:r>
              <a:rPr lang="en-US" sz="1600"/>
              <a:t>Recover PDPC index</a:t>
            </a:r>
          </a:p>
        </p:txBody>
      </p:sp>
      <p:sp>
        <p:nvSpPr>
          <p:cNvPr id="26628" name="Rectangle 9"/>
          <p:cNvSpPr>
            <a:spLocks noChangeArrowheads="1"/>
          </p:cNvSpPr>
          <p:nvPr/>
        </p:nvSpPr>
        <p:spPr bwMode="auto">
          <a:xfrm>
            <a:off x="1109663" y="3344863"/>
            <a:ext cx="2133600" cy="3810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defTabSz="871538"/>
            <a:r>
              <a:rPr lang="en-US" sz="1600"/>
              <a:t>Recover NSST index</a:t>
            </a:r>
          </a:p>
        </p:txBody>
      </p:sp>
      <p:sp>
        <p:nvSpPr>
          <p:cNvPr id="26629" name="Flowchart: Decision 10"/>
          <p:cNvSpPr>
            <a:spLocks noChangeArrowheads="1"/>
          </p:cNvSpPr>
          <p:nvPr/>
        </p:nvSpPr>
        <p:spPr bwMode="auto">
          <a:xfrm>
            <a:off x="579438" y="2430463"/>
            <a:ext cx="3200400" cy="609600"/>
          </a:xfrm>
          <a:prstGeom prst="flowChartDecision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defTabSz="871538"/>
            <a:endParaRPr lang="en-US" sz="1200"/>
          </a:p>
        </p:txBody>
      </p:sp>
      <p:cxnSp>
        <p:nvCxnSpPr>
          <p:cNvPr id="26630" name="Straight Arrow Connector 11"/>
          <p:cNvCxnSpPr>
            <a:cxnSpLocks noChangeShapeType="1"/>
          </p:cNvCxnSpPr>
          <p:nvPr/>
        </p:nvCxnSpPr>
        <p:spPr bwMode="auto">
          <a:xfrm>
            <a:off x="2176463" y="2201863"/>
            <a:ext cx="0" cy="2286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26631" name="TextBox 12"/>
          <p:cNvSpPr txBox="1">
            <a:spLocks noChangeArrowheads="1"/>
          </p:cNvSpPr>
          <p:nvPr/>
        </p:nvSpPr>
        <p:spPr bwMode="auto">
          <a:xfrm>
            <a:off x="1600200" y="2582863"/>
            <a:ext cx="22098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FF0000"/>
                </a:solidFill>
                <a:latin typeface="Calibri" pitchFamily="34" charset="0"/>
              </a:rPr>
              <a:t>PDPC index ==0</a:t>
            </a:r>
            <a:endParaRPr lang="en-US" sz="1200">
              <a:latin typeface="Calibri" pitchFamily="34" charset="0"/>
            </a:endParaRPr>
          </a:p>
        </p:txBody>
      </p:sp>
      <p:cxnSp>
        <p:nvCxnSpPr>
          <p:cNvPr id="26632" name="Straight Arrow Connector 14"/>
          <p:cNvCxnSpPr>
            <a:cxnSpLocks noChangeShapeType="1"/>
            <a:stCxn id="26629" idx="2"/>
            <a:endCxn id="26628" idx="0"/>
          </p:cNvCxnSpPr>
          <p:nvPr/>
        </p:nvCxnSpPr>
        <p:spPr bwMode="auto">
          <a:xfrm flipH="1">
            <a:off x="2176463" y="3040063"/>
            <a:ext cx="3175" cy="3048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26633" name="TextBox 15"/>
          <p:cNvSpPr txBox="1">
            <a:spLocks noChangeArrowheads="1"/>
          </p:cNvSpPr>
          <p:nvPr/>
        </p:nvSpPr>
        <p:spPr bwMode="auto">
          <a:xfrm>
            <a:off x="2209800" y="3040063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YES</a:t>
            </a:r>
          </a:p>
        </p:txBody>
      </p:sp>
      <p:sp>
        <p:nvSpPr>
          <p:cNvPr id="26634" name="TextBox 25"/>
          <p:cNvSpPr txBox="1">
            <a:spLocks noChangeArrowheads="1"/>
          </p:cNvSpPr>
          <p:nvPr/>
        </p:nvSpPr>
        <p:spPr bwMode="auto">
          <a:xfrm>
            <a:off x="1905000" y="4183063"/>
            <a:ext cx="1371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>
                <a:latin typeface="Calibri" pitchFamily="34" charset="0"/>
              </a:rPr>
              <a:t>JEM 1.0</a:t>
            </a:r>
          </a:p>
        </p:txBody>
      </p:sp>
      <p:sp>
        <p:nvSpPr>
          <p:cNvPr id="26635" name="TextBox 26"/>
          <p:cNvSpPr txBox="1">
            <a:spLocks noChangeArrowheads="1"/>
          </p:cNvSpPr>
          <p:nvPr/>
        </p:nvSpPr>
        <p:spPr bwMode="auto">
          <a:xfrm>
            <a:off x="6172200" y="4119563"/>
            <a:ext cx="1371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>
                <a:latin typeface="Calibri" pitchFamily="34" charset="0"/>
              </a:rPr>
              <a:t>Proposed</a:t>
            </a:r>
          </a:p>
        </p:txBody>
      </p:sp>
      <p:sp>
        <p:nvSpPr>
          <p:cNvPr id="26636" name="TextBox 20"/>
          <p:cNvSpPr txBox="1">
            <a:spLocks noChangeArrowheads="1"/>
          </p:cNvSpPr>
          <p:nvPr/>
        </p:nvSpPr>
        <p:spPr bwMode="auto">
          <a:xfrm>
            <a:off x="2003425" y="1952625"/>
            <a:ext cx="461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sz="1800">
                <a:latin typeface="Calibri" pitchFamily="34" charset="0"/>
              </a:rPr>
              <a:t>…</a:t>
            </a:r>
          </a:p>
        </p:txBody>
      </p:sp>
      <p:cxnSp>
        <p:nvCxnSpPr>
          <p:cNvPr id="26637" name="Straight Arrow Connector 30"/>
          <p:cNvCxnSpPr>
            <a:cxnSpLocks noChangeShapeType="1"/>
          </p:cNvCxnSpPr>
          <p:nvPr/>
        </p:nvCxnSpPr>
        <p:spPr bwMode="auto">
          <a:xfrm flipH="1">
            <a:off x="2173288" y="3736975"/>
            <a:ext cx="3175" cy="3667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</p:spPr>
      </p:cxnSp>
      <p:cxnSp>
        <p:nvCxnSpPr>
          <p:cNvPr id="26638" name="Elbow Connector 32"/>
          <p:cNvCxnSpPr>
            <a:cxnSpLocks noChangeShapeType="1"/>
          </p:cNvCxnSpPr>
          <p:nvPr/>
        </p:nvCxnSpPr>
        <p:spPr bwMode="auto">
          <a:xfrm flipH="1">
            <a:off x="2165350" y="2735263"/>
            <a:ext cx="1570038" cy="1189037"/>
          </a:xfrm>
          <a:prstGeom prst="bentConnector3">
            <a:avLst>
              <a:gd name="adj1" fmla="val -14556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6639" name="TextBox 34"/>
          <p:cNvSpPr txBox="1">
            <a:spLocks noChangeArrowheads="1"/>
          </p:cNvSpPr>
          <p:nvPr/>
        </p:nvSpPr>
        <p:spPr bwMode="auto">
          <a:xfrm>
            <a:off x="3581400" y="2430463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No</a:t>
            </a:r>
          </a:p>
        </p:txBody>
      </p:sp>
      <p:sp>
        <p:nvSpPr>
          <p:cNvPr id="26640" name="Rectangle 35"/>
          <p:cNvSpPr>
            <a:spLocks noChangeArrowheads="1"/>
          </p:cNvSpPr>
          <p:nvPr/>
        </p:nvSpPr>
        <p:spPr bwMode="auto">
          <a:xfrm>
            <a:off x="5638800" y="1516063"/>
            <a:ext cx="2133600" cy="4254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defTabSz="871538"/>
            <a:r>
              <a:rPr lang="en-US" sz="1600"/>
              <a:t>Recover PDPC index</a:t>
            </a:r>
          </a:p>
        </p:txBody>
      </p:sp>
      <p:sp>
        <p:nvSpPr>
          <p:cNvPr id="26641" name="Rectangle 36"/>
          <p:cNvSpPr>
            <a:spLocks noChangeArrowheads="1"/>
          </p:cNvSpPr>
          <p:nvPr/>
        </p:nvSpPr>
        <p:spPr bwMode="auto">
          <a:xfrm>
            <a:off x="5605463" y="3344863"/>
            <a:ext cx="2133600" cy="3810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defTabSz="871538"/>
            <a:r>
              <a:rPr lang="en-US" sz="1600"/>
              <a:t>Recover NSST index</a:t>
            </a:r>
          </a:p>
        </p:txBody>
      </p:sp>
      <p:cxnSp>
        <p:nvCxnSpPr>
          <p:cNvPr id="26642" name="Straight Arrow Connector 38"/>
          <p:cNvCxnSpPr>
            <a:cxnSpLocks noChangeShapeType="1"/>
            <a:endCxn id="26641" idx="0"/>
          </p:cNvCxnSpPr>
          <p:nvPr/>
        </p:nvCxnSpPr>
        <p:spPr bwMode="auto">
          <a:xfrm>
            <a:off x="6672263" y="2201863"/>
            <a:ext cx="0" cy="11430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26643" name="TextBox 42"/>
          <p:cNvSpPr txBox="1">
            <a:spLocks noChangeArrowheads="1"/>
          </p:cNvSpPr>
          <p:nvPr/>
        </p:nvSpPr>
        <p:spPr bwMode="auto">
          <a:xfrm>
            <a:off x="6499225" y="1952625"/>
            <a:ext cx="461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sz="1800">
                <a:latin typeface="Calibri" pitchFamily="34" charset="0"/>
              </a:rPr>
              <a:t>…</a:t>
            </a:r>
          </a:p>
        </p:txBody>
      </p:sp>
      <p:cxnSp>
        <p:nvCxnSpPr>
          <p:cNvPr id="26644" name="Straight Arrow Connector 43"/>
          <p:cNvCxnSpPr>
            <a:cxnSpLocks noChangeShapeType="1"/>
          </p:cNvCxnSpPr>
          <p:nvPr/>
        </p:nvCxnSpPr>
        <p:spPr bwMode="auto">
          <a:xfrm flipH="1">
            <a:off x="6669088" y="3736975"/>
            <a:ext cx="3175" cy="3667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26645" name="Right Arrow 47"/>
          <p:cNvSpPr>
            <a:spLocks noChangeArrowheads="1"/>
          </p:cNvSpPr>
          <p:nvPr/>
        </p:nvSpPr>
        <p:spPr bwMode="auto">
          <a:xfrm>
            <a:off x="4191000" y="2582863"/>
            <a:ext cx="762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defTabSz="871538"/>
            <a:endParaRPr lang="en-US"/>
          </a:p>
        </p:txBody>
      </p:sp>
      <p:sp>
        <p:nvSpPr>
          <p:cNvPr id="26646" name="TextBox 48"/>
          <p:cNvSpPr txBox="1">
            <a:spLocks noChangeArrowheads="1"/>
          </p:cNvSpPr>
          <p:nvPr/>
        </p:nvSpPr>
        <p:spPr bwMode="auto">
          <a:xfrm>
            <a:off x="3733800" y="1897063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solidFill>
                  <a:srgbClr val="FF0000"/>
                </a:solidFill>
                <a:latin typeface="Calibri" pitchFamily="34" charset="0"/>
              </a:rPr>
              <a:t>Condition to recover NSST index is modified </a:t>
            </a:r>
          </a:p>
        </p:txBody>
      </p:sp>
      <p:sp>
        <p:nvSpPr>
          <p:cNvPr id="26647" name="TextBox 29"/>
          <p:cNvSpPr txBox="1">
            <a:spLocks noChangeArrowheads="1"/>
          </p:cNvSpPr>
          <p:nvPr/>
        </p:nvSpPr>
        <p:spPr bwMode="auto">
          <a:xfrm>
            <a:off x="3581400" y="4476750"/>
            <a:ext cx="5562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latin typeface="Calibri" pitchFamily="34" charset="0"/>
              </a:rPr>
              <a:t>REASON: Probabilistically NSST is independent of PDPC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>
              <a:defRPr/>
            </a:pPr>
            <a:endParaRPr lang="en-US" sz="36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 defTabSz="871538" eaLnBrk="0" hangingPunct="0">
              <a:defRPr/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Analysis : Distribution of PDPC index</a:t>
            </a:r>
          </a:p>
          <a:p>
            <a:pPr algn="ctr" defTabSz="871538" eaLnBrk="0" hangingPunct="0">
              <a:defRPr/>
            </a:pPr>
            <a:endParaRPr lang="en-US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895600" y="1123950"/>
          <a:ext cx="3505200" cy="3336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400"/>
                <a:gridCol w="1168400"/>
                <a:gridCol w="1168400"/>
              </a:tblGrid>
              <a:tr h="210972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PDPC_idx ==0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PDPC_idx ==1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Racehorse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Blowingbubble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BQSquare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BasketballDrill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RacehorseC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BQTerrace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ParkScene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Traffic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PeopleOnStreet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NebutaFestival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AVG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0.598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0.402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Analysis : Distribution of NSST index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81200" y="1428750"/>
          <a:ext cx="5029200" cy="3292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966020"/>
                <a:gridCol w="973393"/>
                <a:gridCol w="957711"/>
                <a:gridCol w="989076"/>
              </a:tblGrid>
              <a:tr h="210972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==1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==2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==3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Racehorse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Blowingbubble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BQSquare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BasketballDrill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RacehorseC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BQTerrace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ParkScene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Traffic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PeopleOnStreet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NebutaFestival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AVG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754" name="TextBox 4"/>
          <p:cNvSpPr txBox="1">
            <a:spLocks noChangeArrowheads="1"/>
          </p:cNvSpPr>
          <p:nvPr/>
        </p:nvSpPr>
        <p:spPr bwMode="auto">
          <a:xfrm>
            <a:off x="1066800" y="819150"/>
            <a:ext cx="7391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b="1"/>
              <a:t> Distribution of NSST index </a:t>
            </a:r>
            <a:r>
              <a:rPr lang="en-US" b="1">
                <a:solidFill>
                  <a:srgbClr val="FF0000"/>
                </a:solidFill>
              </a:rPr>
              <a:t>when PDPC_idx is equal to ‘0’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057400" y="1352550"/>
          <a:ext cx="5029200" cy="3292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966020"/>
                <a:gridCol w="973393"/>
                <a:gridCol w="957711"/>
                <a:gridCol w="989076"/>
              </a:tblGrid>
              <a:tr h="210972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==1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==2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==3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Racehorse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Blowingbubble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BQSquare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BasketballDrill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RacehorseC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BQTerrace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ParkScene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Traffic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PeopleOnStreet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NebutaFestival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AVG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9777" name="Title 5"/>
          <p:cNvSpPr txBox="1">
            <a:spLocks/>
          </p:cNvSpPr>
          <p:nvPr/>
        </p:nvSpPr>
        <p:spPr bwMode="auto">
          <a:xfrm>
            <a:off x="257175" y="-1905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Analysis : Distribution of NSST index</a:t>
            </a:r>
          </a:p>
        </p:txBody>
      </p:sp>
      <p:sp>
        <p:nvSpPr>
          <p:cNvPr id="29778" name="TextBox 5"/>
          <p:cNvSpPr txBox="1">
            <a:spLocks noChangeArrowheads="1"/>
          </p:cNvSpPr>
          <p:nvPr/>
        </p:nvSpPr>
        <p:spPr bwMode="auto">
          <a:xfrm>
            <a:off x="1066800" y="819150"/>
            <a:ext cx="73914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b="1"/>
              <a:t> Distribution of NSST index </a:t>
            </a:r>
            <a:r>
              <a:rPr lang="en-US" b="1">
                <a:solidFill>
                  <a:srgbClr val="FF0000"/>
                </a:solidFill>
              </a:rPr>
              <a:t>when PDPC_idx is equal to ‘1’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Analysis : Distribution of NSST index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057400" y="1504950"/>
          <a:ext cx="5029200" cy="3292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966020"/>
                <a:gridCol w="973393"/>
                <a:gridCol w="957711"/>
                <a:gridCol w="989076"/>
              </a:tblGrid>
              <a:tr h="210972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==1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==2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Nsst_idx ==3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Racehorse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Blowingbubble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BQSquare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BasketballDrill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RacehorseC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BQTerrace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ParkScene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Traffic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PeopleOnStreet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NebutaFestival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7023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AVG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802" name="TextBox 4"/>
          <p:cNvSpPr txBox="1">
            <a:spLocks noChangeArrowheads="1"/>
          </p:cNvSpPr>
          <p:nvPr/>
        </p:nvSpPr>
        <p:spPr bwMode="auto">
          <a:xfrm>
            <a:off x="1066800" y="819150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1800" b="1"/>
              <a:t> Distribution of NSST index when</a:t>
            </a:r>
          </a:p>
          <a:p>
            <a:r>
              <a:rPr lang="en-US" sz="1800">
                <a:solidFill>
                  <a:srgbClr val="FF0000"/>
                </a:solidFill>
              </a:rPr>
              <a:t>                         </a:t>
            </a:r>
            <a:r>
              <a:rPr lang="en-US" sz="1600">
                <a:solidFill>
                  <a:srgbClr val="FF0000"/>
                </a:solidFill>
              </a:rPr>
              <a:t>((IP == DC || IP == Planar) &amp;&amp; Partition Size ==2Nx2N))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Proposed: Single unified binarization</a:t>
            </a:r>
          </a:p>
        </p:txBody>
      </p:sp>
      <p:graphicFrame>
        <p:nvGraphicFramePr>
          <p:cNvPr id="4" name="Group 64"/>
          <p:cNvGraphicFramePr>
            <a:graphicFrameLocks noGrp="1"/>
          </p:cNvGraphicFramePr>
          <p:nvPr/>
        </p:nvGraphicFramePr>
        <p:xfrm>
          <a:off x="609600" y="895350"/>
          <a:ext cx="7239000" cy="2865438"/>
        </p:xfrm>
        <a:graphic>
          <a:graphicData uri="http://schemas.openxmlformats.org/drawingml/2006/table">
            <a:tbl>
              <a:tblPr/>
              <a:tblGrid>
                <a:gridCol w="3657600"/>
                <a:gridCol w="3581400"/>
              </a:tblGrid>
              <a:tr h="3968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JEM1.0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Proposed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8563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If(Intra_pred_mode &lt;= DC &amp;&amp;  partition size == 2Nx2N)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{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  Code NSST index : 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// Truncated unary (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  <a:sym typeface="Wingdings" pitchFamily="2" charset="2"/>
                        </a:rPr>
                        <a:t>1, 01, 00)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  <a:sym typeface="Wingdings" pitchFamily="2" charset="2"/>
                        </a:rPr>
                        <a:t>     // Available index range from 0 to 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}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else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{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  Code NSST index : 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// fixed length (00, 01, 10, 11)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}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Code NSST index; </a:t>
                      </a:r>
                    </a:p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// truncated unary (1, 01, 001, 000)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57" name="TextBox 4"/>
          <p:cNvSpPr txBox="1">
            <a:spLocks noChangeArrowheads="1"/>
          </p:cNvSpPr>
          <p:nvPr/>
        </p:nvSpPr>
        <p:spPr bwMode="auto">
          <a:xfrm>
            <a:off x="2286000" y="3867150"/>
            <a:ext cx="6096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500">
                <a:solidFill>
                  <a:srgbClr val="FF0000"/>
                </a:solidFill>
              </a:rPr>
              <a:t>REASON: - Conceptually more straight forward</a:t>
            </a:r>
          </a:p>
          <a:p>
            <a:r>
              <a:rPr lang="en-US" sz="1500">
                <a:solidFill>
                  <a:srgbClr val="FF0000"/>
                </a:solidFill>
              </a:rPr>
              <a:t>              - NSST index is derived in the same way all of the time</a:t>
            </a:r>
          </a:p>
          <a:p>
            <a:r>
              <a:rPr lang="en-US" sz="1500">
                <a:solidFill>
                  <a:srgbClr val="FF0000"/>
                </a:solidFill>
              </a:rPr>
              <a:t>              - Context reduction (7 </a:t>
            </a:r>
            <a:r>
              <a:rPr lang="en-US" sz="1500">
                <a:solidFill>
                  <a:srgbClr val="FF0000"/>
                </a:solidFill>
                <a:sym typeface="Wingdings" pitchFamily="2" charset="2"/>
              </a:rPr>
              <a:t>5)</a:t>
            </a:r>
          </a:p>
          <a:p>
            <a:r>
              <a:rPr lang="en-US" sz="1500">
                <a:solidFill>
                  <a:srgbClr val="FF0000"/>
                </a:solidFill>
                <a:sym typeface="Wingdings" pitchFamily="2" charset="2"/>
              </a:rPr>
              <a:t>              - Coding performance improvement</a:t>
            </a:r>
            <a:endParaRPr lang="en-US" sz="15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>
                <a:solidFill>
                  <a:schemeClr val="bg1"/>
                </a:solidFill>
                <a:latin typeface="Calibri" pitchFamily="34" charset="0"/>
              </a:rPr>
              <a:t>Non-MPM Mode Coding</a:t>
            </a:r>
          </a:p>
        </p:txBody>
      </p:sp>
      <p:sp>
        <p:nvSpPr>
          <p:cNvPr id="32770" name="Content Placeholder 6"/>
          <p:cNvSpPr>
            <a:spLocks/>
          </p:cNvSpPr>
          <p:nvPr/>
        </p:nvSpPr>
        <p:spPr bwMode="auto">
          <a:xfrm>
            <a:off x="609600" y="742950"/>
            <a:ext cx="8305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US" sz="1800" b="1"/>
              <a:t>Current: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US" sz="1800"/>
              <a:t>If intra prediction mode is non-MPM mode, 61 mode index are arranged as follows: 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</a:pPr>
            <a:r>
              <a:rPr lang="en-US" altLang="ko-KR" sz="1800">
                <a:latin typeface="Calibri" pitchFamily="34" charset="0"/>
                <a:ea typeface="굴림" pitchFamily="34" charset="-127"/>
              </a:rPr>
              <a:t>	{0, 1, 2, 3, 4, 5, 6, 7, 8, 9, 10, 11, 12, 13, 14, 15, 16, 17, 18, 19, 20,  … 60}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</a:pPr>
            <a:r>
              <a:rPr lang="en-US" altLang="ko-KR" sz="1800">
                <a:latin typeface="Calibri" pitchFamily="34" charset="0"/>
                <a:ea typeface="굴림" pitchFamily="34" charset="-127"/>
              </a:rPr>
              <a:t>	</a:t>
            </a:r>
            <a:r>
              <a:rPr lang="en-US" altLang="ko-KR" sz="1800" b="1">
                <a:solidFill>
                  <a:srgbClr val="FF0000"/>
                </a:solidFill>
                <a:latin typeface="Calibri" pitchFamily="34" charset="0"/>
                <a:ea typeface="굴림" pitchFamily="34" charset="-127"/>
              </a:rPr>
              <a:t>Signal index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 altLang="ko-KR" sz="1800">
              <a:latin typeface="Calibri" pitchFamily="34" charset="0"/>
              <a:ea typeface="굴림" pitchFamily="34" charset="-127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US" altLang="ko-KR" sz="2000" b="1">
                <a:latin typeface="Calibri" pitchFamily="34" charset="0"/>
                <a:ea typeface="굴림" pitchFamily="34" charset="-127"/>
              </a:rPr>
              <a:t>Proposed: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US" altLang="ko-KR" sz="2000">
                <a:latin typeface="Calibri" pitchFamily="34" charset="0"/>
                <a:ea typeface="굴림" pitchFamily="34" charset="-127"/>
              </a:rPr>
              <a:t>If intra prediction mode is non-MPM mode, sub-divide non-MPM modes into two sets</a:t>
            </a:r>
            <a:endParaRPr lang="fr-FR" sz="1800">
              <a:latin typeface="Calibri" pitchFamily="34" charset="0"/>
            </a:endParaRPr>
          </a:p>
          <a:p>
            <a:pPr marL="1239838" lvl="2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US" altLang="ko-KR" sz="1800">
                <a:latin typeface="Calibri" pitchFamily="34" charset="0"/>
                <a:ea typeface="굴림" pitchFamily="34" charset="-127"/>
              </a:rPr>
              <a:t>Set X  = { 0, 4, 8, 12, 16, 20,  …60} </a:t>
            </a:r>
          </a:p>
          <a:p>
            <a:pPr marL="1239838" lvl="2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US" altLang="ko-KR" sz="1800">
                <a:latin typeface="Calibri" pitchFamily="34" charset="0"/>
                <a:ea typeface="굴림" pitchFamily="34" charset="-127"/>
              </a:rPr>
              <a:t>Set Y  = { 1, 2, 3, 5, 6, 7 , 9, 10, … 59} </a:t>
            </a:r>
          </a:p>
          <a:p>
            <a:pPr marL="1239838" lvl="2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</a:pPr>
            <a:r>
              <a:rPr lang="en-US" altLang="ko-KR" sz="1800" b="1">
                <a:solidFill>
                  <a:srgbClr val="FF0000"/>
                </a:solidFill>
                <a:latin typeface="Calibri" pitchFamily="34" charset="0"/>
                <a:ea typeface="굴림" pitchFamily="34" charset="-127"/>
              </a:rPr>
              <a:t>Signal Set, index within set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 altLang="ko-KR" sz="1800">
              <a:latin typeface="Calibri" pitchFamily="34" charset="0"/>
              <a:ea typeface="굴림" pitchFamily="34" charset="-127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 altLang="ko-KR" sz="1800">
              <a:latin typeface="Calibri" pitchFamily="34" charset="0"/>
              <a:ea typeface="굴림" pitchFamily="34" charset="-127"/>
            </a:endParaRPr>
          </a:p>
          <a:p>
            <a:pPr marL="1239838" lvl="2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endParaRPr lang="en-US" altLang="ko-KR" sz="1800">
              <a:latin typeface="Calibri" pitchFamily="34" charset="0"/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ST July Monthly Dept Meeting 073008">
  <a:themeElements>
    <a:clrScheme name="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5F5F5F"/>
      </a:hlink>
      <a:folHlink>
        <a:srgbClr val="919191"/>
      </a:folHlink>
    </a:clrScheme>
    <a:fontScheme name="1_CST July Monthly Dept Meeting 073008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26123</TotalTime>
  <Words>960</Words>
  <Application>Microsoft Office PowerPoint</Application>
  <PresentationFormat>On-screen Show (16:9)</PresentationFormat>
  <Paragraphs>482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Design Template</vt:lpstr>
      </vt:variant>
      <vt:variant>
        <vt:i4>5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Tahoma</vt:lpstr>
      <vt:lpstr>Arial</vt:lpstr>
      <vt:lpstr>Calibri</vt:lpstr>
      <vt:lpstr>Wingdings</vt:lpstr>
      <vt:lpstr>Verdana</vt:lpstr>
      <vt:lpstr>굴림</vt:lpstr>
      <vt:lpstr>ＭＳ Ｐゴシック</vt:lpstr>
      <vt:lpstr>Malgun Gothic</vt:lpstr>
      <vt:lpstr>Times New Roman</vt:lpstr>
      <vt:lpstr>SimSun</vt:lpstr>
      <vt:lpstr>CST July Monthly Dept Meeting 073008</vt:lpstr>
      <vt:lpstr>1_CST July Monthly Dept Meeting 073008</vt:lpstr>
      <vt:lpstr>CST July Monthly Dept Meeting 073008</vt:lpstr>
      <vt:lpstr>CST July Monthly Dept Meeting 073008</vt:lpstr>
      <vt:lpstr>1_CST July Monthly Dept Meeting 073008</vt:lpstr>
      <vt:lpstr>Further improvement of  intra coding tools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Sharp Labs of America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kimse</cp:lastModifiedBy>
  <cp:revision>1349</cp:revision>
  <cp:lastPrinted>2012-05-17T23:57:45Z</cp:lastPrinted>
  <dcterms:created xsi:type="dcterms:W3CDTF">2008-07-29T15:54:01Z</dcterms:created>
  <dcterms:modified xsi:type="dcterms:W3CDTF">2016-02-20T01:42:41Z</dcterms:modified>
</cp:coreProperties>
</file>