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75" r:id="rId9"/>
    <p:sldId id="263" r:id="rId10"/>
    <p:sldId id="274" r:id="rId11"/>
    <p:sldId id="272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610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820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788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83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106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074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647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935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641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862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056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DB3BB-C59D-4C12-99B7-7A6339F73DB1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71151-537B-4499-8E1A-B09BD48A1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52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4400" b="1" dirty="0" smtClean="0"/>
              <a:t>JVET-B0045: </a:t>
            </a:r>
            <a:r>
              <a:rPr lang="en-US" sz="4400" b="1" dirty="0"/>
              <a:t>Performance evaluation of JEM 1 tools by Qualcomm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u="sng" dirty="0"/>
              <a:t>Jianle </a:t>
            </a:r>
            <a:r>
              <a:rPr lang="en-US" u="sng" dirty="0" smtClean="0"/>
              <a:t>Chen</a:t>
            </a:r>
            <a:r>
              <a:rPr lang="en-US" dirty="0" smtClean="0"/>
              <a:t>, Xiang Li, Feng Zou, Marta Karczewicz, Wei-Jung </a:t>
            </a:r>
            <a:r>
              <a:rPr lang="en-US" dirty="0"/>
              <a:t>Chien</a:t>
            </a:r>
          </a:p>
          <a:p>
            <a:r>
              <a:rPr lang="en-US" dirty="0"/>
              <a:t>Ted Hsieh</a:t>
            </a:r>
          </a:p>
          <a:p>
            <a:r>
              <a:rPr lang="en-US" dirty="0" smtClean="0"/>
              <a:t>Qualcomm Incorporated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583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585" y="31262"/>
            <a:ext cx="10515600" cy="1325563"/>
          </a:xfrm>
        </p:spPr>
        <p:txBody>
          <a:bodyPr/>
          <a:lstStyle/>
          <a:p>
            <a:r>
              <a:rPr lang="en-US" b="1" dirty="0"/>
              <a:t>JEM1.0 tools </a:t>
            </a:r>
            <a:r>
              <a:rPr lang="en-US" b="1" dirty="0" smtClean="0"/>
              <a:t>profiling (3/3)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585" y="1219200"/>
            <a:ext cx="6035266" cy="4829060"/>
          </a:xfrm>
        </p:spPr>
        <p:txBody>
          <a:bodyPr>
            <a:normAutofit/>
          </a:bodyPr>
          <a:lstStyle/>
          <a:p>
            <a:pPr hangingPunct="0"/>
            <a:r>
              <a:rPr lang="en-US" sz="2400" dirty="0"/>
              <a:t>Group 1 </a:t>
            </a:r>
            <a:endParaRPr lang="en-US" sz="2400" dirty="0" smtClean="0"/>
          </a:p>
          <a:p>
            <a:pPr lvl="1" hangingPunct="0"/>
            <a:r>
              <a:rPr lang="en-US" sz="1800" dirty="0" smtClean="0"/>
              <a:t>Provide </a:t>
            </a:r>
            <a:r>
              <a:rPr lang="en-US" sz="1800" dirty="0"/>
              <a:t>larger coding gain comparing to other tools and/or have limited increase of complexity for both hardware and </a:t>
            </a:r>
            <a:r>
              <a:rPr lang="en-US" sz="1800" dirty="0" smtClean="0"/>
              <a:t>software</a:t>
            </a:r>
          </a:p>
          <a:p>
            <a:pPr hangingPunct="0"/>
            <a:r>
              <a:rPr lang="en-US" sz="2400" dirty="0" smtClean="0"/>
              <a:t>Group 2</a:t>
            </a:r>
          </a:p>
          <a:p>
            <a:pPr lvl="1" hangingPunct="0"/>
            <a:r>
              <a:rPr lang="en-US" sz="1800" dirty="0" smtClean="0"/>
              <a:t>Reasonable </a:t>
            </a:r>
            <a:r>
              <a:rPr lang="en-US" sz="1800" dirty="0"/>
              <a:t>coding efficiency and complexity cost </a:t>
            </a:r>
            <a:r>
              <a:rPr lang="en-US" sz="1800" dirty="0" smtClean="0"/>
              <a:t>ratio</a:t>
            </a:r>
          </a:p>
          <a:p>
            <a:pPr lvl="1" hangingPunct="0"/>
            <a:r>
              <a:rPr lang="en-US" sz="1800" dirty="0" smtClean="0"/>
              <a:t>May be appropriate  </a:t>
            </a:r>
            <a:r>
              <a:rPr lang="en-US" sz="1800" dirty="0"/>
              <a:t>for a potential HEVC extension</a:t>
            </a:r>
          </a:p>
          <a:p>
            <a:pPr hangingPunct="0"/>
            <a:r>
              <a:rPr lang="en-US" sz="2400" dirty="0" smtClean="0"/>
              <a:t>Group </a:t>
            </a:r>
            <a:r>
              <a:rPr lang="en-US" sz="2400" dirty="0"/>
              <a:t>3 </a:t>
            </a:r>
            <a:endParaRPr lang="en-US" sz="2400" dirty="0" smtClean="0"/>
          </a:p>
          <a:p>
            <a:pPr lvl="1" hangingPunct="0"/>
            <a:r>
              <a:rPr lang="en-US" sz="1800" dirty="0" smtClean="0"/>
              <a:t>Relatively </a:t>
            </a:r>
            <a:r>
              <a:rPr lang="en-US" sz="1800" dirty="0"/>
              <a:t>small coding gain or have relatively big impact either hardware or software </a:t>
            </a:r>
            <a:r>
              <a:rPr lang="en-US" sz="1800" dirty="0" smtClean="0"/>
              <a:t>implementation</a:t>
            </a:r>
          </a:p>
          <a:p>
            <a:pPr hangingPunct="0"/>
            <a:r>
              <a:rPr lang="en-US" sz="2400" dirty="0" smtClean="0"/>
              <a:t>Group 4</a:t>
            </a:r>
          </a:p>
          <a:p>
            <a:pPr lvl="1" hangingPunct="0"/>
            <a:r>
              <a:rPr lang="en-US" sz="1800" dirty="0"/>
              <a:t>T</a:t>
            </a:r>
            <a:r>
              <a:rPr lang="en-US" sz="1800" dirty="0" smtClean="0"/>
              <a:t>oo </a:t>
            </a:r>
            <a:r>
              <a:rPr lang="en-US" sz="1800" dirty="0"/>
              <a:t>significant complexity </a:t>
            </a:r>
            <a:r>
              <a:rPr lang="en-US" sz="1800" dirty="0" smtClean="0"/>
              <a:t>increase</a:t>
            </a:r>
          </a:p>
          <a:p>
            <a:pPr lvl="1" hangingPunct="0"/>
            <a:r>
              <a:rPr lang="en-US" sz="1800" dirty="0" smtClean="0"/>
              <a:t>Not </a:t>
            </a:r>
            <a:r>
              <a:rPr lang="en-US" sz="1800" dirty="0"/>
              <a:t>suitable for a potential HEVC </a:t>
            </a:r>
            <a:r>
              <a:rPr lang="en-US" sz="1800" dirty="0" smtClean="0"/>
              <a:t>extension</a:t>
            </a:r>
            <a:endParaRPr lang="en-CA" sz="3600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628" y="315815"/>
            <a:ext cx="4656750" cy="6290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5009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5392" y="2453089"/>
            <a:ext cx="3139808" cy="1446882"/>
          </a:xfrm>
        </p:spPr>
        <p:txBody>
          <a:bodyPr>
            <a:normAutofit/>
          </a:bodyPr>
          <a:lstStyle/>
          <a:p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Thanks &amp; Questions</a:t>
            </a:r>
          </a:p>
        </p:txBody>
      </p:sp>
    </p:spTree>
    <p:extLst>
      <p:ext uri="{BB962C8B-B14F-4D97-AF65-F5344CB8AC3E}">
        <p14:creationId xmlns:p14="http://schemas.microsoft.com/office/powerpoint/2010/main" val="3644452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585" y="31262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Tools in JEM-1.0 (main </a:t>
            </a:r>
            <a:r>
              <a:rPr lang="en-US" sz="4000" b="1" dirty="0"/>
              <a:t>software </a:t>
            </a:r>
            <a:r>
              <a:rPr lang="en-US" sz="4000" b="1" dirty="0" smtClean="0"/>
              <a:t>branch)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75" y="1219200"/>
            <a:ext cx="5801300" cy="5361354"/>
          </a:xfrm>
        </p:spPr>
        <p:txBody>
          <a:bodyPr>
            <a:normAutofit/>
          </a:bodyPr>
          <a:lstStyle/>
          <a:p>
            <a:pPr lvl="0" hangingPunct="0"/>
            <a:r>
              <a:rPr lang="en-US" sz="2000" dirty="0" smtClean="0"/>
              <a:t>Block structure:</a:t>
            </a:r>
          </a:p>
          <a:p>
            <a:pPr lvl="1" hangingPunct="0"/>
            <a:r>
              <a:rPr lang="en-US" sz="1800" dirty="0" smtClean="0"/>
              <a:t>CTU256</a:t>
            </a:r>
            <a:r>
              <a:rPr lang="en-US" sz="1800" dirty="0"/>
              <a:t>: large CTU up to 256x256 </a:t>
            </a:r>
          </a:p>
          <a:p>
            <a:pPr lvl="1" hangingPunct="0"/>
            <a:r>
              <a:rPr lang="en-US" sz="1800" dirty="0"/>
              <a:t>T64: 64x64 transform</a:t>
            </a:r>
          </a:p>
          <a:p>
            <a:pPr lvl="0" hangingPunct="0"/>
            <a:r>
              <a:rPr lang="en-US" sz="2000" dirty="0" smtClean="0"/>
              <a:t>Motion and inter prediction </a:t>
            </a:r>
          </a:p>
          <a:p>
            <a:pPr lvl="1" hangingPunct="0"/>
            <a:r>
              <a:rPr lang="en-US" sz="1800" dirty="0" smtClean="0"/>
              <a:t>SUP-PU</a:t>
            </a:r>
            <a:r>
              <a:rPr lang="en-US" sz="1800" dirty="0"/>
              <a:t>: Sub-PU level motion merge</a:t>
            </a:r>
          </a:p>
          <a:p>
            <a:pPr lvl="1" hangingPunct="0"/>
            <a:r>
              <a:rPr lang="en-US" sz="1800" dirty="0"/>
              <a:t>AMVR: locally adaptive motion vector resolution</a:t>
            </a:r>
          </a:p>
          <a:p>
            <a:pPr lvl="1" hangingPunct="0"/>
            <a:r>
              <a:rPr lang="en-US" sz="1800" dirty="0"/>
              <a:t>AFFINE: affine motion prediction</a:t>
            </a:r>
          </a:p>
          <a:p>
            <a:pPr lvl="1" hangingPunct="0"/>
            <a:r>
              <a:rPr lang="en-US" sz="1800" dirty="0"/>
              <a:t>OBMC: overlapped block motion compensation</a:t>
            </a:r>
          </a:p>
          <a:p>
            <a:pPr lvl="1" hangingPunct="0"/>
            <a:r>
              <a:rPr lang="en-US" sz="1800" dirty="0"/>
              <a:t>FRUC: Decoded side motion vector derivation based on frame rate up-conversion </a:t>
            </a:r>
          </a:p>
          <a:p>
            <a:pPr lvl="1" hangingPunct="0"/>
            <a:r>
              <a:rPr lang="en-US" sz="1800" dirty="0"/>
              <a:t>BIO: bi-directional optical flow</a:t>
            </a:r>
          </a:p>
          <a:p>
            <a:pPr lvl="1" hangingPunct="0"/>
            <a:r>
              <a:rPr lang="en-US" sz="1800" dirty="0"/>
              <a:t>LIC: local illumination </a:t>
            </a:r>
            <a:r>
              <a:rPr lang="en-US" sz="1800" dirty="0" smtClean="0"/>
              <a:t>compensation</a:t>
            </a:r>
          </a:p>
          <a:p>
            <a:pPr lvl="0" hangingPunct="0"/>
            <a:r>
              <a:rPr lang="en-US" sz="2000" dirty="0"/>
              <a:t>Transform</a:t>
            </a:r>
          </a:p>
          <a:p>
            <a:pPr lvl="1" hangingPunct="0"/>
            <a:r>
              <a:rPr lang="en-US" sz="1800" dirty="0"/>
              <a:t>AMT: adaptive multiple core transform</a:t>
            </a:r>
          </a:p>
          <a:p>
            <a:pPr lvl="1" hangingPunct="0"/>
            <a:r>
              <a:rPr lang="en-US" sz="1800" dirty="0"/>
              <a:t>NSST: non-separable secondary </a:t>
            </a:r>
            <a:r>
              <a:rPr lang="en-US" sz="1800" dirty="0" smtClean="0"/>
              <a:t>transform</a:t>
            </a:r>
            <a:endParaRPr lang="en-US" sz="1600" dirty="0"/>
          </a:p>
          <a:p>
            <a:pPr lvl="1"/>
            <a:endParaRPr lang="en-CA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067680" y="1219200"/>
            <a:ext cx="6046283" cy="536135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sz="2600" dirty="0"/>
              <a:t>Intra prediction:</a:t>
            </a:r>
            <a:endParaRPr lang="en-US" sz="2600" dirty="0" smtClean="0"/>
          </a:p>
          <a:p>
            <a:pPr lvl="1" hangingPunct="0"/>
            <a:r>
              <a:rPr lang="en-US" sz="2200" dirty="0"/>
              <a:t>65AngMode: 65 angular intra prediction directions</a:t>
            </a:r>
          </a:p>
          <a:p>
            <a:pPr lvl="1" hangingPunct="0"/>
            <a:r>
              <a:rPr lang="en-US" sz="2200" dirty="0"/>
              <a:t>PDPC: position dependent intra prediction combination</a:t>
            </a:r>
          </a:p>
          <a:p>
            <a:pPr lvl="1" hangingPunct="0"/>
            <a:r>
              <a:rPr lang="en-US" sz="2200" dirty="0"/>
              <a:t>RSAF: reference sample adaptive filtering</a:t>
            </a:r>
          </a:p>
          <a:p>
            <a:pPr lvl="1" hangingPunct="0"/>
            <a:r>
              <a:rPr lang="en-US" sz="2200" dirty="0"/>
              <a:t>RSAF-RQT: reference sample adaptive filtering with full RQT mode selection</a:t>
            </a:r>
          </a:p>
          <a:p>
            <a:pPr lvl="1" hangingPunct="0"/>
            <a:r>
              <a:rPr lang="en-US" sz="2200" dirty="0"/>
              <a:t>4TapIntra: 4-tap interpolation filter for intra prediction</a:t>
            </a:r>
          </a:p>
          <a:p>
            <a:pPr lvl="1" hangingPunct="0"/>
            <a:r>
              <a:rPr lang="en-US" sz="2200" dirty="0"/>
              <a:t>Boundary Filter: Additional boundary filter for intra prediction </a:t>
            </a:r>
          </a:p>
          <a:p>
            <a:pPr lvl="1" hangingPunct="0"/>
            <a:r>
              <a:rPr lang="en-US" sz="2200" dirty="0"/>
              <a:t>CCLM: Cross-component linear model</a:t>
            </a:r>
          </a:p>
          <a:p>
            <a:pPr hangingPunct="0"/>
            <a:r>
              <a:rPr lang="en-US" sz="2600" dirty="0"/>
              <a:t>Entropy coding</a:t>
            </a:r>
          </a:p>
          <a:p>
            <a:pPr lvl="1" hangingPunct="0"/>
            <a:r>
              <a:rPr lang="en-US" sz="2200" dirty="0" smtClean="0"/>
              <a:t>CABAC-COEF</a:t>
            </a:r>
            <a:r>
              <a:rPr lang="en-US" sz="2200" dirty="0"/>
              <a:t>: Context modeling for transform coefficients</a:t>
            </a:r>
          </a:p>
          <a:p>
            <a:pPr lvl="1" hangingPunct="0"/>
            <a:r>
              <a:rPr lang="en-US" sz="2200" dirty="0"/>
              <a:t>CABAC-WIN: CABAC probability update with adaptive window sizes </a:t>
            </a:r>
          </a:p>
          <a:p>
            <a:pPr lvl="1" hangingPunct="0"/>
            <a:r>
              <a:rPr lang="en-US" sz="2200" dirty="0"/>
              <a:t>CABAC-INIT: adaptive CABAC context models initialization</a:t>
            </a:r>
          </a:p>
          <a:p>
            <a:pPr lvl="1" hangingPunct="0"/>
            <a:r>
              <a:rPr lang="en-US" sz="2200" dirty="0"/>
              <a:t>CABAC-2WIN: CABAC probability estimation with 2 windows</a:t>
            </a:r>
          </a:p>
          <a:p>
            <a:pPr hangingPunct="0"/>
            <a:r>
              <a:rPr lang="en-US" dirty="0"/>
              <a:t>Loop filter</a:t>
            </a:r>
          </a:p>
          <a:p>
            <a:pPr lvl="1" hangingPunct="0"/>
            <a:r>
              <a:rPr lang="en-US" dirty="0"/>
              <a:t>ALF: Adaptive loop </a:t>
            </a:r>
            <a:r>
              <a:rPr lang="en-US" dirty="0" smtClean="0"/>
              <a:t>filter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330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585" y="31262"/>
            <a:ext cx="10515600" cy="1325563"/>
          </a:xfrm>
        </p:spPr>
        <p:txBody>
          <a:bodyPr/>
          <a:lstStyle/>
          <a:p>
            <a:r>
              <a:rPr lang="en-US" b="1" dirty="0" smtClean="0"/>
              <a:t>Test conditions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585" y="1219200"/>
            <a:ext cx="11340123" cy="5361354"/>
          </a:xfrm>
        </p:spPr>
        <p:txBody>
          <a:bodyPr>
            <a:normAutofit/>
          </a:bodyPr>
          <a:lstStyle/>
          <a:p>
            <a:r>
              <a:rPr lang="en-US" dirty="0" smtClean="0"/>
              <a:t>Tool-on </a:t>
            </a:r>
            <a:r>
              <a:rPr lang="en-US" dirty="0"/>
              <a:t>test: </a:t>
            </a:r>
            <a:endParaRPr lang="en-US" dirty="0" smtClean="0"/>
          </a:p>
          <a:p>
            <a:pPr lvl="1"/>
            <a:r>
              <a:rPr lang="en-US" dirty="0" smtClean="0"/>
              <a:t>All </a:t>
            </a:r>
            <a:r>
              <a:rPr lang="en-US" dirty="0"/>
              <a:t>other tools disabled with the exception of the tested tool. </a:t>
            </a:r>
            <a:endParaRPr lang="en-US" dirty="0" smtClean="0"/>
          </a:p>
          <a:p>
            <a:pPr lvl="1"/>
            <a:r>
              <a:rPr lang="en-US" dirty="0" smtClean="0"/>
              <a:t>Anchor: JEM1.0 with all tool disabled and SIMD macro on</a:t>
            </a:r>
            <a:endParaRPr lang="en-US" dirty="0"/>
          </a:p>
          <a:p>
            <a:r>
              <a:rPr lang="en-US" dirty="0" smtClean="0"/>
              <a:t>Tool-off </a:t>
            </a:r>
            <a:r>
              <a:rPr lang="en-US" dirty="0"/>
              <a:t>test: </a:t>
            </a:r>
            <a:endParaRPr lang="en-US" dirty="0" smtClean="0"/>
          </a:p>
          <a:p>
            <a:pPr lvl="1"/>
            <a:r>
              <a:rPr lang="en-US" dirty="0" smtClean="0"/>
              <a:t>All </a:t>
            </a:r>
            <a:r>
              <a:rPr lang="en-US" dirty="0"/>
              <a:t>other tools enabled with the exception of the tested tool. </a:t>
            </a:r>
            <a:endParaRPr lang="en-US" dirty="0" smtClean="0"/>
          </a:p>
          <a:p>
            <a:pPr lvl="1"/>
            <a:r>
              <a:rPr lang="en-US" dirty="0" smtClean="0"/>
              <a:t>Anchor: JEM1.0</a:t>
            </a:r>
            <a:endParaRPr lang="en-US" dirty="0"/>
          </a:p>
          <a:p>
            <a:r>
              <a:rPr lang="en-US" dirty="0" smtClean="0"/>
              <a:t>Configuration setting</a:t>
            </a:r>
          </a:p>
          <a:p>
            <a:pPr lvl="1"/>
            <a:r>
              <a:rPr lang="en-US" dirty="0" smtClean="0"/>
              <a:t>Chroma </a:t>
            </a:r>
            <a:r>
              <a:rPr lang="en-US" dirty="0"/>
              <a:t>QP offset </a:t>
            </a:r>
            <a:r>
              <a:rPr lang="en-US" dirty="0" smtClean="0"/>
              <a:t>(+</a:t>
            </a:r>
            <a:r>
              <a:rPr lang="en-US" dirty="0"/>
              <a:t>1) is used in cases where Cross-component linear model (CCLM) prediction is </a:t>
            </a:r>
            <a:r>
              <a:rPr lang="en-US" dirty="0" smtClean="0"/>
              <a:t>enabled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1399531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585" y="31262"/>
            <a:ext cx="10515600" cy="717885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Tool on results (1/2)</a:t>
            </a:r>
            <a:endParaRPr lang="en-US" sz="2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904" y="627961"/>
            <a:ext cx="9849289" cy="6064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880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585" y="31262"/>
            <a:ext cx="10515600" cy="717885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Tool on results (2/2)</a:t>
            </a:r>
            <a:endParaRPr lang="en-US" sz="28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40" y="647202"/>
            <a:ext cx="9608160" cy="6051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797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585" y="31262"/>
            <a:ext cx="10515600" cy="717885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Tool off results (1/2)</a:t>
            </a:r>
            <a:endParaRPr lang="en-US" sz="28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337" y="559068"/>
            <a:ext cx="10095426" cy="6216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991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585" y="31262"/>
            <a:ext cx="10515600" cy="717885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Tool off results (2/2)</a:t>
            </a:r>
            <a:endParaRPr lang="en-US" sz="28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023" y="644204"/>
            <a:ext cx="9660819" cy="594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946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585" y="31262"/>
            <a:ext cx="10515600" cy="1325563"/>
          </a:xfrm>
        </p:spPr>
        <p:txBody>
          <a:bodyPr/>
          <a:lstStyle/>
          <a:p>
            <a:r>
              <a:rPr lang="en-US" b="1" dirty="0"/>
              <a:t>JEM1.0 tools </a:t>
            </a:r>
            <a:r>
              <a:rPr lang="en-US" b="1" dirty="0" smtClean="0"/>
              <a:t>profiling (1/3)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585" y="1219200"/>
            <a:ext cx="11340123" cy="2835007"/>
          </a:xfrm>
        </p:spPr>
        <p:txBody>
          <a:bodyPr>
            <a:normAutofit/>
          </a:bodyPr>
          <a:lstStyle/>
          <a:p>
            <a:pPr hangingPunct="0"/>
            <a:r>
              <a:rPr lang="en-CA" dirty="0" smtClean="0"/>
              <a:t>Motivation</a:t>
            </a:r>
          </a:p>
          <a:p>
            <a:pPr lvl="1"/>
            <a:r>
              <a:rPr lang="en-US" dirty="0" smtClean="0"/>
              <a:t>Investigate </a:t>
            </a:r>
            <a:r>
              <a:rPr lang="en-US" dirty="0"/>
              <a:t>the trade-off between coding efficiency gain and complexity of the JEM tools</a:t>
            </a:r>
          </a:p>
          <a:p>
            <a:pPr lvl="1"/>
            <a:r>
              <a:rPr lang="en-US" dirty="0"/>
              <a:t>Profile the tools by dividing them into a few groups based on the analysis</a:t>
            </a:r>
          </a:p>
          <a:p>
            <a:pPr lvl="1"/>
            <a:r>
              <a:rPr lang="en-US" dirty="0"/>
              <a:t>Provide a few candidates which might be appropriate to be used as a potential test platform if a new extension of HEVC is considered</a:t>
            </a:r>
          </a:p>
          <a:p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615826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585" y="31262"/>
            <a:ext cx="10515600" cy="1325563"/>
          </a:xfrm>
        </p:spPr>
        <p:txBody>
          <a:bodyPr/>
          <a:lstStyle/>
          <a:p>
            <a:r>
              <a:rPr lang="en-US" b="1" dirty="0"/>
              <a:t>JEM1.0 tools </a:t>
            </a:r>
            <a:r>
              <a:rPr lang="en-US" b="1" dirty="0" smtClean="0"/>
              <a:t>profiling (2/3)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585" y="1219200"/>
            <a:ext cx="11340123" cy="2835007"/>
          </a:xfrm>
        </p:spPr>
        <p:txBody>
          <a:bodyPr>
            <a:normAutofit/>
          </a:bodyPr>
          <a:lstStyle/>
          <a:p>
            <a:pPr hangingPunct="0"/>
            <a:r>
              <a:rPr lang="en-CA" sz="2400" dirty="0"/>
              <a:t>To make the new extension friendly both for hardware and software implementation, the following </a:t>
            </a:r>
            <a:r>
              <a:rPr lang="en-US" sz="2400" dirty="0"/>
              <a:t>guidelines are used for tool profiling in our investigation:</a:t>
            </a:r>
          </a:p>
          <a:p>
            <a:pPr marL="457200" lvl="1" indent="0" hangingPunct="0">
              <a:buNone/>
            </a:pPr>
            <a:r>
              <a:rPr lang="en-US" sz="2000" dirty="0" smtClean="0"/>
              <a:t>1. The </a:t>
            </a:r>
            <a:r>
              <a:rPr lang="en-US" sz="2000" dirty="0"/>
              <a:t>new feature should not make fundamental changes to </a:t>
            </a:r>
            <a:r>
              <a:rPr lang="en-US" sz="2000" dirty="0" smtClean="0"/>
              <a:t>HEVC</a:t>
            </a:r>
            <a:endParaRPr lang="en-US" sz="2000" dirty="0"/>
          </a:p>
          <a:p>
            <a:pPr lvl="2" hangingPunct="0"/>
            <a:r>
              <a:rPr lang="en-US" sz="1800" dirty="0"/>
              <a:t>May cause the necessity of redesign for hardware framework and </a:t>
            </a:r>
            <a:r>
              <a:rPr lang="en-US" sz="1800" dirty="0" smtClean="0"/>
              <a:t>pipeline</a:t>
            </a:r>
            <a:endParaRPr lang="en-US" sz="1800" dirty="0"/>
          </a:p>
          <a:p>
            <a:pPr marL="457200" lvl="1" indent="0" hangingPunct="0">
              <a:buNone/>
            </a:pPr>
            <a:r>
              <a:rPr lang="en-US" sz="2000" dirty="0"/>
              <a:t>2. The new feature should have limited memory bandwidth </a:t>
            </a:r>
            <a:r>
              <a:rPr lang="en-US" sz="2000" dirty="0" smtClean="0"/>
              <a:t>increase</a:t>
            </a:r>
            <a:endParaRPr lang="en-US" sz="2000" dirty="0"/>
          </a:p>
          <a:p>
            <a:pPr marL="457200" lvl="1" indent="0" hangingPunct="0">
              <a:buNone/>
            </a:pPr>
            <a:r>
              <a:rPr lang="en-US" sz="2000" dirty="0"/>
              <a:t>3. The new feature should have limited computational complexity </a:t>
            </a:r>
            <a:r>
              <a:rPr lang="en-US" sz="2000" dirty="0" smtClean="0"/>
              <a:t>increase</a:t>
            </a:r>
            <a:endParaRPr lang="en-US" sz="2000" dirty="0"/>
          </a:p>
          <a:p>
            <a:pPr marL="457200" lvl="1" indent="0" hangingPunct="0">
              <a:buNone/>
            </a:pPr>
            <a:r>
              <a:rPr lang="en-US" sz="2000" dirty="0"/>
              <a:t>4. Total amount of newly added features should be </a:t>
            </a:r>
            <a:r>
              <a:rPr lang="en-US" sz="2000" dirty="0" smtClean="0"/>
              <a:t>limited</a:t>
            </a:r>
            <a:endParaRPr lang="en-US" sz="2000" dirty="0"/>
          </a:p>
          <a:p>
            <a:endParaRPr lang="en-CA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7701"/>
            <a:ext cx="6754964" cy="1947678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6986495" y="4078281"/>
            <a:ext cx="4955789" cy="2835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sz="2400" dirty="0"/>
              <a:t>Big block (64x64) transform </a:t>
            </a:r>
            <a:endParaRPr lang="en-CA" sz="2400" dirty="0" smtClean="0"/>
          </a:p>
          <a:p>
            <a:pPr lvl="1" hangingPunct="0"/>
            <a:r>
              <a:rPr lang="en-CA" sz="2000" dirty="0" smtClean="0"/>
              <a:t>A </a:t>
            </a:r>
            <a:r>
              <a:rPr lang="en-CA" sz="2000" dirty="0"/>
              <a:t>tool might result in extra burden on hardware design but no significant running time increases. </a:t>
            </a:r>
            <a:endParaRPr lang="en-CA" sz="2000" dirty="0" smtClean="0"/>
          </a:p>
          <a:p>
            <a:pPr lvl="1" hangingPunct="0"/>
            <a:r>
              <a:rPr lang="en-CA" sz="2000" dirty="0" smtClean="0"/>
              <a:t>Certain </a:t>
            </a:r>
            <a:r>
              <a:rPr lang="en-CA" sz="2000" dirty="0"/>
              <a:t>HEVC decoders utilize the largest TU (32x32) as the basic processing unit in the pipeline design. </a:t>
            </a:r>
            <a:endParaRPr lang="en-US" sz="2000" dirty="0" smtClean="0"/>
          </a:p>
          <a:p>
            <a:pPr marL="0" indent="0">
              <a:buNone/>
            </a:pP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4253058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564</Words>
  <Application>Microsoft Office PowerPoint</Application>
  <PresentationFormat>Widescreen</PresentationFormat>
  <Paragraphs>76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JVET-B0045: Performance evaluation of JEM 1 tools by Qualcomm</vt:lpstr>
      <vt:lpstr>Tools in JEM-1.0 (main software branch)</vt:lpstr>
      <vt:lpstr>Test conditions</vt:lpstr>
      <vt:lpstr>Tool on results (1/2)</vt:lpstr>
      <vt:lpstr>Tool on results (2/2)</vt:lpstr>
      <vt:lpstr>Tool off results (1/2)</vt:lpstr>
      <vt:lpstr>Tool off results (2/2)</vt:lpstr>
      <vt:lpstr>JEM1.0 tools profiling (1/3)</vt:lpstr>
      <vt:lpstr>JEM1.0 tools profiling (2/3)</vt:lpstr>
      <vt:lpstr>JEM1.0 tools profiling (3/3)</vt:lpstr>
      <vt:lpstr>PowerPoint Presentation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JVET-B0059: TU-level non-separable secondary transform</dc:title>
  <dc:creator>Zhao, Xin</dc:creator>
  <cp:lastModifiedBy>v2</cp:lastModifiedBy>
  <cp:revision>83</cp:revision>
  <dcterms:created xsi:type="dcterms:W3CDTF">2016-02-18T17:42:27Z</dcterms:created>
  <dcterms:modified xsi:type="dcterms:W3CDTF">2016-02-20T20:25:14Z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760153706</vt:i4>
  </property>
  <property fmtid="{D5CDD505-2E9C-101B-9397-08002B2CF9AE}" pid="3" name="_NewReviewCycle">
    <vt:lpwstr/>
  </property>
  <property fmtid="{D5CDD505-2E9C-101B-9397-08002B2CF9AE}" pid="4" name="_EmailSubject">
    <vt:lpwstr>Slides for JVET-B0059 (4x4 NSST)</vt:lpwstr>
  </property>
  <property fmtid="{D5CDD505-2E9C-101B-9397-08002B2CF9AE}" pid="5" name="_AuthorEmail">
    <vt:lpwstr>xinzhao@qti.qualcomm.com</vt:lpwstr>
  </property>
  <property fmtid="{D5CDD505-2E9C-101B-9397-08002B2CF9AE}" pid="6" name="_AuthorEmailDisplayName">
    <vt:lpwstr>Zhao, Xin</vt:lpwstr>
  </property>
  <property fmtid="{D5CDD505-2E9C-101B-9397-08002B2CF9AE}" pid="7" name="_PreviousAdHocReviewCycleID">
    <vt:i4>1335565589</vt:i4>
  </property>
</Properties>
</file>