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slideLayouts/slideLayout8.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19"/>
  </p:handoutMasterIdLst>
  <p:sldIdLst>
    <p:sldId id="262" r:id="rId10"/>
    <p:sldId id="263" r:id="rId11"/>
    <p:sldId id="270" r:id="rId12"/>
    <p:sldId id="264" r:id="rId13"/>
    <p:sldId id="266" r:id="rId14"/>
    <p:sldId id="265" r:id="rId15"/>
    <p:sldId id="268" r:id="rId16"/>
    <p:sldId id="269" r:id="rId17"/>
    <p:sldId id="260" r:id="rId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00175102" initials="y" lastIdx="7" clrIdx="0">
    <p:extLst>
      <p:ext uri="{19B8F6BF-5375-455C-9EA6-DF929625EA0E}">
        <p15:presenceInfo xmlns:p15="http://schemas.microsoft.com/office/powerpoint/2012/main" userId="S-1-5-21-2454648532-2342892404-1421355143-110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99" autoAdjust="0"/>
    <p:restoredTop sz="94660"/>
  </p:normalViewPr>
  <p:slideViewPr>
    <p:cSldViewPr showGuides="1">
      <p:cViewPr varScale="1">
        <p:scale>
          <a:sx n="92" d="100"/>
          <a:sy n="92" d="100"/>
        </p:scale>
        <p:origin x="1296" y="84"/>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2016/2/17</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90008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627769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3.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theme" Target="../theme/theme5.xml"/><Relationship Id="rId4" Type="http://schemas.openxmlformats.org/officeDocument/2006/relationships/image" Target="../media/image9.pn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theme" Target="../theme/theme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 id="2147483824" r:id="rId2"/>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23"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chenhuanbang@Huawei.com" TargetMode="External"/><Relationship Id="rId2" Type="http://schemas.openxmlformats.org/officeDocument/2006/relationships/hyperlink" Target="mailto:summer.zhanghong@huawei.com" TargetMode="External"/><Relationship Id="rId1" Type="http://schemas.openxmlformats.org/officeDocument/2006/relationships/slideLayout" Target="../slideLayouts/slideLayout3.xml"/><Relationship Id="rId5" Type="http://schemas.openxmlformats.org/officeDocument/2006/relationships/hyperlink" Target="mailto:Haitao.yang@Huawei.com" TargetMode="External"/><Relationship Id="rId4" Type="http://schemas.openxmlformats.org/officeDocument/2006/relationships/hyperlink" Target="mailto:Maxiang6@Huawei.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a:xfrm>
            <a:off x="755650" y="2636838"/>
            <a:ext cx="6912694" cy="1754326"/>
          </a:xfrm>
        </p:spPr>
        <p:txBody>
          <a:bodyPr/>
          <a:lstStyle/>
          <a:p>
            <a:r>
              <a:rPr lang="en-US" altLang="zh-CN" sz="3600" dirty="0" smtClean="0"/>
              <a:t>Performance </a:t>
            </a:r>
            <a:r>
              <a:rPr lang="en-US" altLang="zh-CN" sz="3600" dirty="0"/>
              <a:t>analysis of affine inter prediction in </a:t>
            </a:r>
            <a:r>
              <a:rPr lang="en-US" altLang="zh-CN" sz="3600" dirty="0" smtClean="0"/>
              <a:t>JEM 1.0</a:t>
            </a:r>
            <a:endParaRPr lang="zh-CN" altLang="en-US" sz="3600" dirty="0"/>
          </a:p>
        </p:txBody>
      </p:sp>
      <p:sp>
        <p:nvSpPr>
          <p:cNvPr id="6" name="TextBox 5"/>
          <p:cNvSpPr txBox="1"/>
          <p:nvPr/>
        </p:nvSpPr>
        <p:spPr>
          <a:xfrm>
            <a:off x="755576" y="4767922"/>
            <a:ext cx="5256584" cy="1374735"/>
          </a:xfrm>
          <a:prstGeom prst="rect">
            <a:avLst/>
          </a:prstGeom>
          <a:noFill/>
        </p:spPr>
        <p:txBody>
          <a:bodyPr wrap="square" lIns="0" rtlCol="0">
            <a:spAutoFit/>
          </a:bodyPr>
          <a:lstStyle/>
          <a:p>
            <a:pPr lvl="0" fontAlgn="t">
              <a:lnSpc>
                <a:spcPts val="2000"/>
              </a:lnSpc>
            </a:pPr>
            <a:r>
              <a:rPr lang="en-US" altLang="zh-CN" dirty="0" smtClean="0">
                <a:solidFill>
                  <a:srgbClr val="990000"/>
                </a:solidFill>
                <a:latin typeface="FrutigerNext LT Medium"/>
              </a:rPr>
              <a:t>Author / </a:t>
            </a:r>
            <a:r>
              <a:rPr lang="en-US" altLang="zh-CN" dirty="0" smtClean="0">
                <a:solidFill>
                  <a:srgbClr val="990000"/>
                </a:solidFill>
                <a:latin typeface="FrutigerNext LT Medium"/>
              </a:rPr>
              <a:t>Email: </a:t>
            </a:r>
            <a:endParaRPr lang="en-US" altLang="zh-CN" dirty="0" smtClean="0">
              <a:solidFill>
                <a:srgbClr val="990000"/>
              </a:solidFill>
              <a:latin typeface="FrutigerNext LT Medium"/>
            </a:endParaRPr>
          </a:p>
          <a:p>
            <a:pPr lvl="0" fontAlgn="t">
              <a:lnSpc>
                <a:spcPts val="2000"/>
              </a:lnSpc>
            </a:pPr>
            <a:r>
              <a:rPr lang="en-US" altLang="zh-CN" dirty="0" smtClean="0">
                <a:solidFill>
                  <a:srgbClr val="B2B2B2">
                    <a:lumMod val="50000"/>
                  </a:srgbClr>
                </a:solidFill>
                <a:latin typeface="FrutigerNext LT Medium"/>
              </a:rPr>
              <a:t>Hong Zhang / </a:t>
            </a:r>
            <a:r>
              <a:rPr lang="en-US" altLang="zh-CN" dirty="0" smtClean="0">
                <a:solidFill>
                  <a:srgbClr val="B2B2B2">
                    <a:lumMod val="50000"/>
                  </a:srgbClr>
                </a:solidFill>
                <a:latin typeface="FrutigerNext LT Medium"/>
                <a:hlinkClick r:id="rId2"/>
              </a:rPr>
              <a:t>summer.zhanghong@huawei.com</a:t>
            </a:r>
            <a:endParaRPr lang="en-US" altLang="zh-CN" dirty="0" smtClean="0">
              <a:solidFill>
                <a:srgbClr val="B2B2B2">
                  <a:lumMod val="50000"/>
                </a:srgbClr>
              </a:solidFill>
              <a:latin typeface="FrutigerNext LT Medium"/>
            </a:endParaRPr>
          </a:p>
          <a:p>
            <a:pPr lvl="0" fontAlgn="t">
              <a:lnSpc>
                <a:spcPts val="2000"/>
              </a:lnSpc>
            </a:pPr>
            <a:r>
              <a:rPr lang="en-US" altLang="zh-CN" dirty="0" smtClean="0">
                <a:solidFill>
                  <a:srgbClr val="B2B2B2">
                    <a:lumMod val="50000"/>
                  </a:srgbClr>
                </a:solidFill>
                <a:latin typeface="FrutigerNext LT Medium"/>
              </a:rPr>
              <a:t>Huanbang Chen / </a:t>
            </a:r>
            <a:r>
              <a:rPr lang="en-US" altLang="zh-CN" dirty="0" smtClean="0">
                <a:solidFill>
                  <a:srgbClr val="B2B2B2">
                    <a:lumMod val="50000"/>
                  </a:srgbClr>
                </a:solidFill>
                <a:latin typeface="FrutigerNext LT Medium"/>
                <a:hlinkClick r:id="rId3"/>
              </a:rPr>
              <a:t>chenhuanbang@Huawei.com</a:t>
            </a:r>
            <a:endParaRPr lang="en-US" altLang="zh-CN" dirty="0" smtClean="0">
              <a:solidFill>
                <a:srgbClr val="B2B2B2">
                  <a:lumMod val="50000"/>
                </a:srgbClr>
              </a:solidFill>
              <a:latin typeface="FrutigerNext LT Medium"/>
            </a:endParaRPr>
          </a:p>
          <a:p>
            <a:pPr lvl="0" fontAlgn="t">
              <a:lnSpc>
                <a:spcPts val="2000"/>
              </a:lnSpc>
            </a:pPr>
            <a:r>
              <a:rPr lang="en-US" altLang="zh-CN" dirty="0" smtClean="0">
                <a:solidFill>
                  <a:srgbClr val="B2B2B2">
                    <a:lumMod val="50000"/>
                  </a:srgbClr>
                </a:solidFill>
                <a:latin typeface="FrutigerNext LT Medium"/>
              </a:rPr>
              <a:t>Xiang Ma / </a:t>
            </a:r>
            <a:r>
              <a:rPr lang="en-US" altLang="zh-CN" dirty="0" smtClean="0">
                <a:solidFill>
                  <a:srgbClr val="B2B2B2">
                    <a:lumMod val="50000"/>
                  </a:srgbClr>
                </a:solidFill>
                <a:latin typeface="FrutigerNext LT Medium"/>
                <a:hlinkClick r:id="rId4"/>
              </a:rPr>
              <a:t>Maxiang6@Huawei.com</a:t>
            </a:r>
            <a:endParaRPr lang="en-US" altLang="zh-CN" dirty="0" smtClean="0">
              <a:solidFill>
                <a:srgbClr val="B2B2B2">
                  <a:lumMod val="50000"/>
                </a:srgbClr>
              </a:solidFill>
              <a:latin typeface="FrutigerNext LT Medium"/>
            </a:endParaRPr>
          </a:p>
          <a:p>
            <a:pPr lvl="0" fontAlgn="t">
              <a:lnSpc>
                <a:spcPts val="2000"/>
              </a:lnSpc>
            </a:pPr>
            <a:r>
              <a:rPr lang="en-US" altLang="zh-CN" dirty="0" smtClean="0">
                <a:solidFill>
                  <a:srgbClr val="B2B2B2">
                    <a:lumMod val="50000"/>
                  </a:srgbClr>
                </a:solidFill>
                <a:latin typeface="FrutigerNext LT Medium"/>
              </a:rPr>
              <a:t>Haitao Yang / </a:t>
            </a:r>
            <a:r>
              <a:rPr lang="en-US" altLang="zh-CN" dirty="0" smtClean="0">
                <a:solidFill>
                  <a:srgbClr val="B2B2B2">
                    <a:lumMod val="50000"/>
                  </a:srgbClr>
                </a:solidFill>
                <a:latin typeface="FrutigerNext LT Medium"/>
                <a:hlinkClick r:id="rId5"/>
              </a:rPr>
              <a:t>Haitao.yang@Huawei.com</a:t>
            </a:r>
            <a:endParaRPr lang="zh-CN" altLang="zh-CN" dirty="0" smtClean="0">
              <a:solidFill>
                <a:srgbClr val="B2B2B2">
                  <a:lumMod val="50000"/>
                </a:srgbClr>
              </a:solidFill>
              <a:latin typeface="FrutigerNext LT Medium"/>
            </a:endParaRPr>
          </a:p>
        </p:txBody>
      </p:sp>
    </p:spTree>
  </p:cSld>
  <p:clrMapOvr>
    <a:masterClrMapping/>
  </p:clrMapOvr>
  <p:transition advClick="0" advTm="8000">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标题 14"/>
          <p:cNvSpPr>
            <a:spLocks noGrp="1"/>
          </p:cNvSpPr>
          <p:nvPr>
            <p:ph type="title"/>
          </p:nvPr>
        </p:nvSpPr>
        <p:spPr>
          <a:xfrm>
            <a:off x="756000" y="324000"/>
            <a:ext cx="7632700" cy="871537"/>
          </a:xfrm>
        </p:spPr>
        <p:txBody>
          <a:bodyPr/>
          <a:lstStyle/>
          <a:p>
            <a:pPr lvl="0"/>
            <a:r>
              <a:rPr lang="en-CA" altLang="zh-CN" dirty="0"/>
              <a:t>Evaluation of affine inter prediction in JEM 1.0</a:t>
            </a:r>
            <a:endParaRPr lang="zh-CN" altLang="zh-CN" dirty="0"/>
          </a:p>
        </p:txBody>
      </p:sp>
      <p:sp>
        <p:nvSpPr>
          <p:cNvPr id="105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59" name="Rectangle 3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1" name="Rectangle 3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3" name="Rectangle 3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5" name="Rectangle 4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7" name="Rectangle 4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表格 1"/>
          <p:cNvGraphicFramePr>
            <a:graphicFrameLocks noGrp="1"/>
          </p:cNvGraphicFramePr>
          <p:nvPr>
            <p:extLst>
              <p:ext uri="{D42A27DB-BD31-4B8C-83A1-F6EECF244321}">
                <p14:modId xmlns:p14="http://schemas.microsoft.com/office/powerpoint/2010/main" val="394350094"/>
              </p:ext>
            </p:extLst>
          </p:nvPr>
        </p:nvGraphicFramePr>
        <p:xfrm>
          <a:off x="395218" y="3236694"/>
          <a:ext cx="4104774" cy="2645466"/>
        </p:xfrm>
        <a:graphic>
          <a:graphicData uri="http://schemas.openxmlformats.org/drawingml/2006/table">
            <a:tbl>
              <a:tblPr firstRow="1" firstCol="1" bandRow="1">
                <a:tableStyleId>{5C22544A-7EE6-4342-B048-85BDC9FD1C3A}</a:tableStyleId>
              </a:tblPr>
              <a:tblGrid>
                <a:gridCol w="1234541"/>
                <a:gridCol w="962912"/>
                <a:gridCol w="962912"/>
                <a:gridCol w="944409"/>
              </a:tblGrid>
              <a:tr h="258381">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Class</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RA10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LDB10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LDP10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58381">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Class A</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0.13%</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58381">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Class B</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0.66%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1.10%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1.26%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58381">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Class C</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0.31%</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0.88%</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0.80%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58381">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Class D</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0.56%</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1.99%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1.66%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58381">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Class E</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1.69%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1.82%</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58381">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Class F</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0.81%</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1.11%</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1.34%</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78933">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Over all</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0.50%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1.32%</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1.35%</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78933">
                <a:tc>
                  <a:txBody>
                    <a:bodyPr/>
                    <a:lstStyle/>
                    <a:p>
                      <a:pPr marL="0" algn="l" defTabSz="914400" rtl="0" eaLnBrk="1" latinLnBrk="0" hangingPunct="0">
                        <a:spcBef>
                          <a:spcPts val="680"/>
                        </a:spcBef>
                        <a:spcAft>
                          <a:spcPts val="0"/>
                        </a:spcAft>
                        <a:tabLst>
                          <a:tab pos="228600" algn="l"/>
                          <a:tab pos="457200" algn="l"/>
                          <a:tab pos="685800" algn="l"/>
                          <a:tab pos="914400" algn="l"/>
                        </a:tabLst>
                      </a:pPr>
                      <a:r>
                        <a:rPr lang="en-US" sz="1400" b="1" kern="1200" dirty="0" err="1">
                          <a:solidFill>
                            <a:schemeClr val="lt1"/>
                          </a:solidFill>
                          <a:effectLst/>
                          <a:latin typeface="Times New Roman" panose="02020603050405020304" pitchFamily="18" charset="0"/>
                          <a:ea typeface="+mn-ea"/>
                          <a:cs typeface="Times New Roman" panose="02020603050405020304" pitchFamily="18" charset="0"/>
                        </a:rPr>
                        <a:t>Enc</a:t>
                      </a:r>
                      <a:r>
                        <a:rPr lang="en-US" sz="1400" b="1" kern="1200" dirty="0">
                          <a:solidFill>
                            <a:schemeClr val="lt1"/>
                          </a:solidFill>
                          <a:effectLst/>
                          <a:latin typeface="Times New Roman" panose="02020603050405020304" pitchFamily="18" charset="0"/>
                          <a:ea typeface="+mn-ea"/>
                          <a:cs typeface="Times New Roman" panose="02020603050405020304" pitchFamily="18" charset="0"/>
                        </a:rPr>
                        <a:t>(%)</a:t>
                      </a:r>
                      <a:endParaRPr lang="zh-CN" sz="1400" b="1" kern="1200" dirty="0">
                        <a:solidFill>
                          <a:schemeClr val="lt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marL="0" algn="ctr" defTabSz="914400" rtl="0" eaLnBrk="1" latinLnBrk="0" hangingPunct="0">
                        <a:spcBef>
                          <a:spcPts val="680"/>
                        </a:spcBef>
                        <a:spcAft>
                          <a:spcPts val="0"/>
                        </a:spcAft>
                        <a:tabLst>
                          <a:tab pos="228600" algn="l"/>
                          <a:tab pos="457200" algn="l"/>
                          <a:tab pos="685800" algn="l"/>
                          <a:tab pos="9144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97%</a:t>
                      </a:r>
                      <a:endParaRPr lang="zh-CN" sz="1400" kern="1200" dirty="0">
                        <a:solidFill>
                          <a:schemeClr val="dk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marL="0" algn="ctr" defTabSz="914400" rtl="0" eaLnBrk="1" latinLnBrk="0" hangingPunct="0">
                        <a:spcBef>
                          <a:spcPts val="680"/>
                        </a:spcBef>
                        <a:spcAft>
                          <a:spcPts val="0"/>
                        </a:spcAft>
                        <a:tabLst>
                          <a:tab pos="228600" algn="l"/>
                          <a:tab pos="457200" algn="l"/>
                          <a:tab pos="685800" algn="l"/>
                          <a:tab pos="914400" algn="l"/>
                        </a:tabLst>
                      </a:pPr>
                      <a:r>
                        <a:rPr lang="en-US" sz="1400" kern="1200">
                          <a:solidFill>
                            <a:schemeClr val="dk1"/>
                          </a:solidFill>
                          <a:effectLst/>
                          <a:latin typeface="Times New Roman" panose="02020603050405020304" pitchFamily="18" charset="0"/>
                          <a:ea typeface="+mn-ea"/>
                          <a:cs typeface="Times New Roman" panose="02020603050405020304" pitchFamily="18" charset="0"/>
                        </a:rPr>
                        <a:t>93%</a:t>
                      </a:r>
                      <a:endParaRPr lang="zh-CN" sz="1400" kern="1200">
                        <a:solidFill>
                          <a:schemeClr val="dk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marL="0" algn="ctr" defTabSz="914400" rtl="0" eaLnBrk="1" latinLnBrk="0" hangingPunct="0">
                        <a:spcBef>
                          <a:spcPts val="680"/>
                        </a:spcBef>
                        <a:spcAft>
                          <a:spcPts val="0"/>
                        </a:spcAft>
                        <a:tabLst>
                          <a:tab pos="228600" algn="l"/>
                          <a:tab pos="457200" algn="l"/>
                          <a:tab pos="685800" algn="l"/>
                          <a:tab pos="914400" algn="l"/>
                        </a:tabLst>
                      </a:pPr>
                      <a:r>
                        <a:rPr lang="en-US" sz="1400" kern="1200">
                          <a:solidFill>
                            <a:schemeClr val="dk1"/>
                          </a:solidFill>
                          <a:effectLst/>
                          <a:latin typeface="Times New Roman" panose="02020603050405020304" pitchFamily="18" charset="0"/>
                          <a:ea typeface="+mn-ea"/>
                          <a:cs typeface="Times New Roman" panose="02020603050405020304" pitchFamily="18" charset="0"/>
                        </a:rPr>
                        <a:t>94%</a:t>
                      </a:r>
                      <a:endParaRPr lang="zh-CN" sz="1400" kern="1200">
                        <a:solidFill>
                          <a:schemeClr val="dk1"/>
                        </a:solidFill>
                        <a:effectLst/>
                        <a:latin typeface="Times New Roman" panose="02020603050405020304" pitchFamily="18" charset="0"/>
                        <a:ea typeface="+mn-ea"/>
                        <a:cs typeface="Times New Roman" panose="02020603050405020304" pitchFamily="18" charset="0"/>
                      </a:endParaRPr>
                    </a:p>
                  </a:txBody>
                  <a:tcPr marL="68580" marR="68580" marT="0" marB="0" anchor="ctr"/>
                </a:tc>
              </a:tr>
              <a:tr h="278933">
                <a:tc>
                  <a:txBody>
                    <a:bodyPr/>
                    <a:lstStyle/>
                    <a:p>
                      <a:pPr marL="0" algn="l" defTabSz="914400" rtl="0" eaLnBrk="1" latinLnBrk="0" hangingPunct="0">
                        <a:spcBef>
                          <a:spcPts val="680"/>
                        </a:spcBef>
                        <a:spcAft>
                          <a:spcPts val="0"/>
                        </a:spcAft>
                        <a:tabLst>
                          <a:tab pos="228600" algn="l"/>
                          <a:tab pos="457200" algn="l"/>
                          <a:tab pos="685800" algn="l"/>
                          <a:tab pos="914400" algn="l"/>
                        </a:tabLst>
                      </a:pPr>
                      <a:r>
                        <a:rPr lang="en-US" sz="1400" b="1" kern="1200" dirty="0">
                          <a:solidFill>
                            <a:schemeClr val="lt1"/>
                          </a:solidFill>
                          <a:effectLst/>
                          <a:latin typeface="Times New Roman" panose="02020603050405020304" pitchFamily="18" charset="0"/>
                          <a:ea typeface="+mn-ea"/>
                          <a:cs typeface="Times New Roman" panose="02020603050405020304" pitchFamily="18" charset="0"/>
                        </a:rPr>
                        <a:t>Dec(%)</a:t>
                      </a:r>
                      <a:endParaRPr lang="zh-CN" sz="1400" b="1" kern="1200" dirty="0">
                        <a:solidFill>
                          <a:schemeClr val="lt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marL="0" algn="ctr" defTabSz="914400" rtl="0" eaLnBrk="1" latinLnBrk="0" hangingPunct="0">
                        <a:spcBef>
                          <a:spcPts val="680"/>
                        </a:spcBef>
                        <a:spcAft>
                          <a:spcPts val="0"/>
                        </a:spcAft>
                        <a:tabLst>
                          <a:tab pos="228600" algn="l"/>
                          <a:tab pos="457200" algn="l"/>
                          <a:tab pos="685800" algn="l"/>
                          <a:tab pos="914400" algn="l"/>
                        </a:tabLst>
                      </a:pPr>
                      <a:r>
                        <a:rPr lang="en-US" sz="1400" kern="1200">
                          <a:solidFill>
                            <a:schemeClr val="dk1"/>
                          </a:solidFill>
                          <a:effectLst/>
                          <a:latin typeface="Times New Roman" panose="02020603050405020304" pitchFamily="18" charset="0"/>
                          <a:ea typeface="+mn-ea"/>
                          <a:cs typeface="Times New Roman" panose="02020603050405020304" pitchFamily="18" charset="0"/>
                        </a:rPr>
                        <a:t>103%</a:t>
                      </a:r>
                      <a:endParaRPr lang="zh-CN" sz="1400" kern="1200">
                        <a:solidFill>
                          <a:schemeClr val="dk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marL="0" algn="ctr" defTabSz="914400" rtl="0" eaLnBrk="1" latinLnBrk="0" hangingPunct="0">
                        <a:spcBef>
                          <a:spcPts val="680"/>
                        </a:spcBef>
                        <a:spcAft>
                          <a:spcPts val="0"/>
                        </a:spcAft>
                        <a:tabLst>
                          <a:tab pos="228600" algn="l"/>
                          <a:tab pos="457200" algn="l"/>
                          <a:tab pos="685800" algn="l"/>
                          <a:tab pos="9144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104%</a:t>
                      </a:r>
                      <a:endParaRPr lang="zh-CN" sz="1400" kern="1200" dirty="0">
                        <a:solidFill>
                          <a:schemeClr val="dk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marL="0" algn="ctr" defTabSz="914400" rtl="0" eaLnBrk="1" latinLnBrk="0" hangingPunct="0">
                        <a:spcBef>
                          <a:spcPts val="680"/>
                        </a:spcBef>
                        <a:spcAft>
                          <a:spcPts val="0"/>
                        </a:spcAft>
                        <a:tabLst>
                          <a:tab pos="228600" algn="l"/>
                          <a:tab pos="457200" algn="l"/>
                          <a:tab pos="685800" algn="l"/>
                          <a:tab pos="9144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102%</a:t>
                      </a:r>
                      <a:endParaRPr lang="zh-CN" sz="1400" kern="1200" dirty="0">
                        <a:solidFill>
                          <a:schemeClr val="dk1"/>
                        </a:solidFill>
                        <a:effectLst/>
                        <a:latin typeface="Times New Roman" panose="02020603050405020304" pitchFamily="18" charset="0"/>
                        <a:ea typeface="+mn-ea"/>
                        <a:cs typeface="Times New Roman" panose="02020603050405020304" pitchFamily="18" charset="0"/>
                      </a:endParaRPr>
                    </a:p>
                  </a:txBody>
                  <a:tcPr marL="68580" marR="68580" marT="0" marB="0" anchor="ctr"/>
                </a:tc>
              </a:tr>
            </a:tbl>
          </a:graphicData>
        </a:graphic>
      </p:graphicFrame>
      <p:sp>
        <p:nvSpPr>
          <p:cNvPr id="4" name="Rectangle 1"/>
          <p:cNvSpPr>
            <a:spLocks noChangeArrowheads="1"/>
          </p:cNvSpPr>
          <p:nvPr/>
        </p:nvSpPr>
        <p:spPr bwMode="auto">
          <a:xfrm>
            <a:off x="971600" y="2924944"/>
            <a:ext cx="280831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tabLst>
                <a:tab pos="228600" algn="l"/>
                <a:tab pos="457200" algn="l"/>
                <a:tab pos="685800" algn="l"/>
                <a:tab pos="914400" algn="l"/>
              </a:tabLst>
              <a:defRPr>
                <a:solidFill>
                  <a:schemeClr val="tx1"/>
                </a:solidFill>
                <a:latin typeface="Arial" panose="020B0604020202020204" pitchFamily="34" charset="0"/>
              </a:defRPr>
            </a:lvl1pPr>
            <a:lvl2pPr eaLnBrk="0" hangingPunct="0">
              <a:tabLst>
                <a:tab pos="228600" algn="l"/>
                <a:tab pos="457200" algn="l"/>
                <a:tab pos="685800" algn="l"/>
                <a:tab pos="914400" algn="l"/>
              </a:tabLst>
              <a:defRPr>
                <a:solidFill>
                  <a:schemeClr val="tx1"/>
                </a:solidFill>
                <a:latin typeface="Arial" panose="020B0604020202020204" pitchFamily="34" charset="0"/>
              </a:defRPr>
            </a:lvl2pPr>
            <a:lvl3pPr eaLnBrk="0" hangingPunct="0">
              <a:tabLst>
                <a:tab pos="228600" algn="l"/>
                <a:tab pos="457200" algn="l"/>
                <a:tab pos="685800" algn="l"/>
                <a:tab pos="914400" algn="l"/>
              </a:tabLst>
              <a:defRPr>
                <a:solidFill>
                  <a:schemeClr val="tx1"/>
                </a:solidFill>
                <a:latin typeface="Arial" panose="020B0604020202020204" pitchFamily="34" charset="0"/>
              </a:defRPr>
            </a:lvl3pPr>
            <a:lvl4pPr eaLnBrk="0" hangingPunct="0">
              <a:tabLst>
                <a:tab pos="228600" algn="l"/>
                <a:tab pos="457200" algn="l"/>
                <a:tab pos="685800" algn="l"/>
                <a:tab pos="914400" algn="l"/>
              </a:tabLst>
              <a:defRPr>
                <a:solidFill>
                  <a:schemeClr val="tx1"/>
                </a:solidFill>
                <a:latin typeface="Arial" panose="020B0604020202020204" pitchFamily="34" charset="0"/>
              </a:defRPr>
            </a:lvl4pPr>
            <a:lvl5pPr eaLnBrk="0" hangingPunct="0">
              <a:tabLst>
                <a:tab pos="228600" algn="l"/>
                <a:tab pos="457200" algn="l"/>
                <a:tab pos="685800" algn="l"/>
                <a:tab pos="9144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zh-CN" sz="1400" b="0" i="0" u="none" strike="noStrike" cap="none" normalizeH="0" baseline="0" dirty="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T</a:t>
            </a:r>
            <a:r>
              <a:rPr kumimoji="0" lang="en-US" altLang="zh-CN" sz="1400" b="0" i="0" u="none" strike="noStrike" cap="none" normalizeH="0" baseline="0" dirty="0" smtClean="0" bmk="">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able </a:t>
            </a:r>
            <a:r>
              <a:rPr kumimoji="0" lang="en-US" altLang="zh-CN" sz="1400" b="0" i="0" u="none" strike="noStrike" cap="none" normalizeH="0" baseline="0" dirty="0" smtClean="0" bmk="_Ref443331123">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1</a:t>
            </a:r>
            <a:r>
              <a:rPr kumimoji="0" lang="en-US" altLang="zh-CN" sz="1400" b="0" i="0" u="none" strike="noStrike" cap="none" normalizeH="0" baseline="0" dirty="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 Affine tool off vs. JEM 1.0</a:t>
            </a:r>
            <a:endParaRPr kumimoji="0" lang="en-US" altLang="zh-CN" sz="24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1077104050"/>
              </p:ext>
            </p:extLst>
          </p:nvPr>
        </p:nvGraphicFramePr>
        <p:xfrm>
          <a:off x="4883386" y="3269069"/>
          <a:ext cx="3865077" cy="2569030"/>
        </p:xfrm>
        <a:graphic>
          <a:graphicData uri="http://schemas.openxmlformats.org/drawingml/2006/table">
            <a:tbl>
              <a:tblPr firstRow="1" firstCol="1" bandRow="1">
                <a:tableStyleId>{5C22544A-7EE6-4342-B048-85BDC9FD1C3A}</a:tableStyleId>
              </a:tblPr>
              <a:tblGrid>
                <a:gridCol w="1162450"/>
                <a:gridCol w="906683"/>
                <a:gridCol w="906683"/>
                <a:gridCol w="889261"/>
              </a:tblGrid>
              <a:tr h="256903">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Class</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RA10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LDB10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LDP10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56903">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Class A</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-0.44%</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56903">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Class B</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-1.39%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-1.50%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-1.69%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56903">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Class C</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-0.67%</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-1.00%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-1.31%</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56903">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Class D</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-1.08%</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-2.06%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-2.48%</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56903">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Class E</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-1.81%</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-2.05%</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56903">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Class F</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-1.38%</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-1.66%</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-1.63%</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56903">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Over all</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-1.01%</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-1.59%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-1.81</a:t>
                      </a:r>
                      <a:r>
                        <a:rPr lang="en-US" sz="1400" dirty="0" smtClean="0">
                          <a:effectLst/>
                          <a:latin typeface="Times New Roman" panose="02020603050405020304" pitchFamily="18" charset="0"/>
                          <a:cs typeface="Times New Roman" panose="02020603050405020304" pitchFamily="18" charset="0"/>
                        </a:rPr>
                        <a:t>%</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56903">
                <a:tc>
                  <a:txBody>
                    <a:bodyPr/>
                    <a:lstStyle/>
                    <a:p>
                      <a:pPr marL="0" algn="l" defTabSz="914400" rtl="0" eaLnBrk="1" latinLnBrk="0" hangingPunct="0">
                        <a:spcBef>
                          <a:spcPts val="680"/>
                        </a:spcBef>
                        <a:spcAft>
                          <a:spcPts val="0"/>
                        </a:spcAft>
                        <a:tabLst>
                          <a:tab pos="228600" algn="l"/>
                          <a:tab pos="457200" algn="l"/>
                          <a:tab pos="685800" algn="l"/>
                          <a:tab pos="914400" algn="l"/>
                        </a:tabLst>
                      </a:pPr>
                      <a:r>
                        <a:rPr lang="en-US" sz="1400" b="1" kern="1200" dirty="0" err="1">
                          <a:solidFill>
                            <a:schemeClr val="lt1"/>
                          </a:solidFill>
                          <a:effectLst/>
                          <a:latin typeface="Times New Roman" panose="02020603050405020304" pitchFamily="18" charset="0"/>
                          <a:ea typeface="+mn-ea"/>
                          <a:cs typeface="Times New Roman" panose="02020603050405020304" pitchFamily="18" charset="0"/>
                        </a:rPr>
                        <a:t>Enc</a:t>
                      </a:r>
                      <a:r>
                        <a:rPr lang="en-US" sz="1400" b="1" kern="1200" dirty="0">
                          <a:solidFill>
                            <a:schemeClr val="lt1"/>
                          </a:solidFill>
                          <a:effectLst/>
                          <a:latin typeface="Times New Roman" panose="02020603050405020304" pitchFamily="18" charset="0"/>
                          <a:ea typeface="+mn-ea"/>
                          <a:cs typeface="Times New Roman" panose="02020603050405020304" pitchFamily="18" charset="0"/>
                        </a:rPr>
                        <a:t>(%)</a:t>
                      </a:r>
                      <a:endParaRPr lang="zh-CN" sz="1400" b="1" kern="1200" dirty="0">
                        <a:solidFill>
                          <a:schemeClr val="lt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marL="0" algn="ctr" defTabSz="914400" rtl="0" eaLnBrk="1" latinLnBrk="0" hangingPunct="0">
                        <a:spcBef>
                          <a:spcPts val="680"/>
                        </a:spcBef>
                        <a:spcAft>
                          <a:spcPts val="0"/>
                        </a:spcAft>
                        <a:tabLst>
                          <a:tab pos="228600" algn="l"/>
                          <a:tab pos="457200" algn="l"/>
                          <a:tab pos="685800" algn="l"/>
                          <a:tab pos="914400" algn="l"/>
                        </a:tabLst>
                      </a:pPr>
                      <a:r>
                        <a:rPr lang="en-US" sz="1400" kern="1200">
                          <a:solidFill>
                            <a:schemeClr val="dk1"/>
                          </a:solidFill>
                          <a:effectLst/>
                          <a:latin typeface="Times New Roman" panose="02020603050405020304" pitchFamily="18" charset="0"/>
                          <a:ea typeface="+mn-ea"/>
                          <a:cs typeface="Times New Roman" panose="02020603050405020304" pitchFamily="18" charset="0"/>
                        </a:rPr>
                        <a:t>115%</a:t>
                      </a:r>
                      <a:endParaRPr lang="zh-CN" sz="1400" kern="1200">
                        <a:solidFill>
                          <a:schemeClr val="dk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marL="0" algn="ctr" defTabSz="914400" rtl="0" eaLnBrk="1" latinLnBrk="0" hangingPunct="0">
                        <a:spcBef>
                          <a:spcPts val="680"/>
                        </a:spcBef>
                        <a:spcAft>
                          <a:spcPts val="0"/>
                        </a:spcAft>
                        <a:tabLst>
                          <a:tab pos="228600" algn="l"/>
                          <a:tab pos="457200" algn="l"/>
                          <a:tab pos="685800" algn="l"/>
                          <a:tab pos="914400" algn="l"/>
                        </a:tabLst>
                      </a:pPr>
                      <a:r>
                        <a:rPr lang="en-US" sz="1400" kern="1200">
                          <a:solidFill>
                            <a:schemeClr val="dk1"/>
                          </a:solidFill>
                          <a:effectLst/>
                          <a:latin typeface="Times New Roman" panose="02020603050405020304" pitchFamily="18" charset="0"/>
                          <a:ea typeface="+mn-ea"/>
                          <a:cs typeface="Times New Roman" panose="02020603050405020304" pitchFamily="18" charset="0"/>
                        </a:rPr>
                        <a:t>119%</a:t>
                      </a:r>
                      <a:endParaRPr lang="zh-CN" sz="1400" kern="1200">
                        <a:solidFill>
                          <a:schemeClr val="dk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marL="0" algn="ctr" defTabSz="914400" rtl="0" eaLnBrk="1" latinLnBrk="0" hangingPunct="0">
                        <a:spcBef>
                          <a:spcPts val="680"/>
                        </a:spcBef>
                        <a:spcAft>
                          <a:spcPts val="0"/>
                        </a:spcAft>
                        <a:tabLst>
                          <a:tab pos="228600" algn="l"/>
                          <a:tab pos="457200" algn="l"/>
                          <a:tab pos="685800" algn="l"/>
                          <a:tab pos="914400" algn="l"/>
                        </a:tabLst>
                      </a:pPr>
                      <a:r>
                        <a:rPr lang="en-US" sz="1400" kern="1200">
                          <a:solidFill>
                            <a:schemeClr val="dk1"/>
                          </a:solidFill>
                          <a:effectLst/>
                          <a:latin typeface="Times New Roman" panose="02020603050405020304" pitchFamily="18" charset="0"/>
                          <a:ea typeface="+mn-ea"/>
                          <a:cs typeface="Times New Roman" panose="02020603050405020304" pitchFamily="18" charset="0"/>
                        </a:rPr>
                        <a:t>115%</a:t>
                      </a:r>
                      <a:endParaRPr lang="zh-CN" sz="1400" kern="1200">
                        <a:solidFill>
                          <a:schemeClr val="dk1"/>
                        </a:solidFill>
                        <a:effectLst/>
                        <a:latin typeface="Times New Roman" panose="02020603050405020304" pitchFamily="18" charset="0"/>
                        <a:ea typeface="+mn-ea"/>
                        <a:cs typeface="Times New Roman" panose="02020603050405020304" pitchFamily="18" charset="0"/>
                      </a:endParaRPr>
                    </a:p>
                  </a:txBody>
                  <a:tcPr marL="68580" marR="68580" marT="0" marB="0" anchor="ctr"/>
                </a:tc>
              </a:tr>
              <a:tr h="256903">
                <a:tc>
                  <a:txBody>
                    <a:bodyPr/>
                    <a:lstStyle/>
                    <a:p>
                      <a:pPr marL="0" algn="l" defTabSz="914400" rtl="0" eaLnBrk="1" latinLnBrk="0" hangingPunct="0">
                        <a:spcBef>
                          <a:spcPts val="680"/>
                        </a:spcBef>
                        <a:spcAft>
                          <a:spcPts val="0"/>
                        </a:spcAft>
                        <a:tabLst>
                          <a:tab pos="228600" algn="l"/>
                          <a:tab pos="457200" algn="l"/>
                          <a:tab pos="685800" algn="l"/>
                          <a:tab pos="914400" algn="l"/>
                        </a:tabLst>
                      </a:pPr>
                      <a:r>
                        <a:rPr lang="en-US" sz="1400" b="1" kern="1200" dirty="0">
                          <a:solidFill>
                            <a:schemeClr val="lt1"/>
                          </a:solidFill>
                          <a:effectLst/>
                          <a:latin typeface="Times New Roman" panose="02020603050405020304" pitchFamily="18" charset="0"/>
                          <a:ea typeface="+mn-ea"/>
                          <a:cs typeface="Times New Roman" panose="02020603050405020304" pitchFamily="18" charset="0"/>
                        </a:rPr>
                        <a:t>Dec(%)</a:t>
                      </a:r>
                      <a:endParaRPr lang="zh-CN" sz="1400" b="1" kern="1200" dirty="0">
                        <a:solidFill>
                          <a:schemeClr val="lt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marL="0" algn="ctr" defTabSz="914400" rtl="0" eaLnBrk="1" latinLnBrk="0" hangingPunct="0">
                        <a:spcBef>
                          <a:spcPts val="680"/>
                        </a:spcBef>
                        <a:spcAft>
                          <a:spcPts val="0"/>
                        </a:spcAft>
                        <a:tabLst>
                          <a:tab pos="228600" algn="l"/>
                          <a:tab pos="457200" algn="l"/>
                          <a:tab pos="685800" algn="l"/>
                          <a:tab pos="914400" algn="l"/>
                        </a:tabLst>
                      </a:pPr>
                      <a:r>
                        <a:rPr lang="en-US" sz="1400" kern="1200">
                          <a:solidFill>
                            <a:schemeClr val="dk1"/>
                          </a:solidFill>
                          <a:effectLst/>
                          <a:latin typeface="Times New Roman" panose="02020603050405020304" pitchFamily="18" charset="0"/>
                          <a:ea typeface="+mn-ea"/>
                          <a:cs typeface="Times New Roman" panose="02020603050405020304" pitchFamily="18" charset="0"/>
                        </a:rPr>
                        <a:t>95%</a:t>
                      </a:r>
                      <a:endParaRPr lang="zh-CN" sz="1400" kern="1200">
                        <a:solidFill>
                          <a:schemeClr val="dk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marL="0" algn="ctr" defTabSz="914400" rtl="0" eaLnBrk="1" latinLnBrk="0" hangingPunct="0">
                        <a:spcBef>
                          <a:spcPts val="680"/>
                        </a:spcBef>
                        <a:spcAft>
                          <a:spcPts val="0"/>
                        </a:spcAft>
                        <a:tabLst>
                          <a:tab pos="228600" algn="l"/>
                          <a:tab pos="457200" algn="l"/>
                          <a:tab pos="685800" algn="l"/>
                          <a:tab pos="9144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100%</a:t>
                      </a:r>
                      <a:endParaRPr lang="zh-CN" sz="1400" kern="1200" dirty="0">
                        <a:solidFill>
                          <a:schemeClr val="dk1"/>
                        </a:solidFill>
                        <a:effectLst/>
                        <a:latin typeface="Times New Roman" panose="02020603050405020304" pitchFamily="18" charset="0"/>
                        <a:ea typeface="+mn-ea"/>
                        <a:cs typeface="Times New Roman" panose="02020603050405020304" pitchFamily="18" charset="0"/>
                      </a:endParaRPr>
                    </a:p>
                  </a:txBody>
                  <a:tcPr marL="68580" marR="68580" marT="0" marB="0" anchor="ctr"/>
                </a:tc>
                <a:tc>
                  <a:txBody>
                    <a:bodyPr/>
                    <a:lstStyle/>
                    <a:p>
                      <a:pPr marL="0" algn="ctr" defTabSz="914400" rtl="0" eaLnBrk="1" latinLnBrk="0" hangingPunct="0">
                        <a:spcBef>
                          <a:spcPts val="680"/>
                        </a:spcBef>
                        <a:spcAft>
                          <a:spcPts val="0"/>
                        </a:spcAft>
                        <a:tabLst>
                          <a:tab pos="228600" algn="l"/>
                          <a:tab pos="457200" algn="l"/>
                          <a:tab pos="685800" algn="l"/>
                          <a:tab pos="9144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105%</a:t>
                      </a:r>
                      <a:endParaRPr lang="zh-CN" sz="1400" kern="1200" dirty="0">
                        <a:solidFill>
                          <a:schemeClr val="dk1"/>
                        </a:solidFill>
                        <a:effectLst/>
                        <a:latin typeface="Times New Roman" panose="02020603050405020304" pitchFamily="18" charset="0"/>
                        <a:ea typeface="+mn-ea"/>
                        <a:cs typeface="Times New Roman" panose="02020603050405020304" pitchFamily="18" charset="0"/>
                      </a:endParaRPr>
                    </a:p>
                  </a:txBody>
                  <a:tcPr marL="68580" marR="68580" marT="0" marB="0" anchor="ctr"/>
                </a:tc>
              </a:tr>
            </a:tbl>
          </a:graphicData>
        </a:graphic>
      </p:graphicFrame>
      <p:sp>
        <p:nvSpPr>
          <p:cNvPr id="6" name="Rectangle 2"/>
          <p:cNvSpPr>
            <a:spLocks noChangeArrowheads="1"/>
          </p:cNvSpPr>
          <p:nvPr/>
        </p:nvSpPr>
        <p:spPr bwMode="auto">
          <a:xfrm>
            <a:off x="5508104" y="2924944"/>
            <a:ext cx="273630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tabLst>
                <a:tab pos="228600" algn="l"/>
                <a:tab pos="457200" algn="l"/>
                <a:tab pos="685800" algn="l"/>
                <a:tab pos="914400" algn="l"/>
              </a:tabLst>
              <a:defRPr>
                <a:solidFill>
                  <a:schemeClr val="tx1"/>
                </a:solidFill>
                <a:latin typeface="Arial" panose="020B0604020202020204" pitchFamily="34" charset="0"/>
              </a:defRPr>
            </a:lvl1pPr>
            <a:lvl2pPr eaLnBrk="0" hangingPunct="0">
              <a:tabLst>
                <a:tab pos="228600" algn="l"/>
                <a:tab pos="457200" algn="l"/>
                <a:tab pos="685800" algn="l"/>
                <a:tab pos="914400" algn="l"/>
              </a:tabLst>
              <a:defRPr>
                <a:solidFill>
                  <a:schemeClr val="tx1"/>
                </a:solidFill>
                <a:latin typeface="Arial" panose="020B0604020202020204" pitchFamily="34" charset="0"/>
              </a:defRPr>
            </a:lvl2pPr>
            <a:lvl3pPr eaLnBrk="0" hangingPunct="0">
              <a:tabLst>
                <a:tab pos="228600" algn="l"/>
                <a:tab pos="457200" algn="l"/>
                <a:tab pos="685800" algn="l"/>
                <a:tab pos="914400" algn="l"/>
              </a:tabLst>
              <a:defRPr>
                <a:solidFill>
                  <a:schemeClr val="tx1"/>
                </a:solidFill>
                <a:latin typeface="Arial" panose="020B0604020202020204" pitchFamily="34" charset="0"/>
              </a:defRPr>
            </a:lvl3pPr>
            <a:lvl4pPr eaLnBrk="0" hangingPunct="0">
              <a:tabLst>
                <a:tab pos="228600" algn="l"/>
                <a:tab pos="457200" algn="l"/>
                <a:tab pos="685800" algn="l"/>
                <a:tab pos="914400" algn="l"/>
              </a:tabLst>
              <a:defRPr>
                <a:solidFill>
                  <a:schemeClr val="tx1"/>
                </a:solidFill>
                <a:latin typeface="Arial" panose="020B0604020202020204" pitchFamily="34" charset="0"/>
              </a:defRPr>
            </a:lvl4pPr>
            <a:lvl5pPr eaLnBrk="0" hangingPunct="0">
              <a:tabLst>
                <a:tab pos="228600" algn="l"/>
                <a:tab pos="457200" algn="l"/>
                <a:tab pos="685800" algn="l"/>
                <a:tab pos="9144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 pos="685800" algn="l"/>
                <a:tab pos="9144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28600" algn="l"/>
                <a:tab pos="457200" algn="l"/>
                <a:tab pos="685800" algn="l"/>
                <a:tab pos="914400" algn="l"/>
              </a:tabLst>
            </a:pPr>
            <a:r>
              <a:rPr kumimoji="0" lang="en-US" altLang="zh-CN" sz="1400" b="0" i="0" u="none" strike="noStrike" cap="none" normalizeH="0" baseline="0" dirty="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T</a:t>
            </a:r>
            <a:r>
              <a:rPr kumimoji="0" lang="en-US" altLang="zh-CN" sz="1400" b="0" i="0" u="none" strike="noStrike" cap="none" normalizeH="0" baseline="0" dirty="0" smtClean="0" bmk="">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able </a:t>
            </a:r>
            <a:r>
              <a:rPr kumimoji="0" lang="en-US" altLang="zh-CN" sz="1400" b="0" i="0" u="none" strike="noStrike" cap="none" normalizeH="0" baseline="0" dirty="0" smtClean="0" bmk="_Ref443331193">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2</a:t>
            </a:r>
            <a:r>
              <a:rPr kumimoji="0" lang="en-US" altLang="zh-CN" sz="1400" b="0" i="0" u="none" strike="noStrike" cap="none" normalizeH="0" baseline="0" dirty="0" smtClean="0">
                <a:ln>
                  <a:noFill/>
                </a:ln>
                <a:solidFill>
                  <a:schemeClr val="tx1"/>
                </a:solidFill>
                <a:effectLst/>
                <a:latin typeface="Times New Roman" panose="02020603050405020304" pitchFamily="18" charset="0"/>
                <a:ea typeface="黑体" panose="02010609060101010101" pitchFamily="49" charset="-122"/>
                <a:cs typeface="Times New Roman" panose="02020603050405020304" pitchFamily="18" charset="0"/>
              </a:rPr>
              <a:t> Affine tool on vs. HM 16.6</a:t>
            </a:r>
            <a:endParaRPr kumimoji="0" lang="en-US" altLang="zh-CN" sz="2400" b="0" i="0" u="none" strike="noStrike" cap="none" normalizeH="0" baseline="0" dirty="0" smtClean="0">
              <a:ln>
                <a:noFill/>
              </a:ln>
              <a:solidFill>
                <a:schemeClr val="tx1"/>
              </a:solidFill>
              <a:effectLst/>
              <a:latin typeface="Arial" panose="020B0604020202020204" pitchFamily="34" charset="0"/>
            </a:endParaRPr>
          </a:p>
        </p:txBody>
      </p:sp>
      <p:sp>
        <p:nvSpPr>
          <p:cNvPr id="16" name="文本框 15"/>
          <p:cNvSpPr txBox="1"/>
          <p:nvPr/>
        </p:nvSpPr>
        <p:spPr>
          <a:xfrm>
            <a:off x="323528" y="1519536"/>
            <a:ext cx="7920880" cy="1138773"/>
          </a:xfrm>
          <a:prstGeom prst="rect">
            <a:avLst/>
          </a:prstGeom>
          <a:noFill/>
        </p:spPr>
        <p:txBody>
          <a:bodyPr wrap="square" rtlCol="0">
            <a:spAutoFit/>
          </a:bodyPr>
          <a:lstStyle/>
          <a:p>
            <a:pPr marL="285750" lvl="0" indent="-285750" hangingPunct="0">
              <a:buFont typeface="Wingdings" panose="05000000000000000000" pitchFamily="2" charset="2"/>
              <a:buChar char="Ø"/>
            </a:pPr>
            <a:r>
              <a:rPr lang="en-US" altLang="zh-CN" dirty="0" smtClean="0">
                <a:latin typeface="Times New Roman" panose="02020603050405020304" pitchFamily="18" charset="0"/>
                <a:cs typeface="Times New Roman" panose="02020603050405020304" pitchFamily="18" charset="0"/>
              </a:rPr>
              <a:t>Affine inter prediction integrated to JEM 1.0</a:t>
            </a:r>
          </a:p>
          <a:p>
            <a:pPr marL="285750" lvl="0" indent="-285750" hangingPunct="0">
              <a:buFont typeface="Wingdings" panose="05000000000000000000" pitchFamily="2" charset="2"/>
              <a:buChar char="Ø"/>
            </a:pPr>
            <a:r>
              <a:rPr lang="en-US" altLang="zh-CN" dirty="0" smtClean="0">
                <a:latin typeface="Times New Roman" panose="02020603050405020304" pitchFamily="18" charset="0"/>
                <a:cs typeface="Times New Roman" panose="02020603050405020304" pitchFamily="18" charset="0"/>
              </a:rPr>
              <a:t>RD performance almost the same as those in VCEG document </a:t>
            </a:r>
            <a:r>
              <a:rPr lang="en-CA" altLang="zh-CN" dirty="0" smtClean="0"/>
              <a:t> </a:t>
            </a:r>
            <a:r>
              <a:rPr lang="en-CA" altLang="zh-CN" dirty="0"/>
              <a:t>COM16–C1016</a:t>
            </a:r>
            <a:endParaRPr lang="en-US" altLang="zh-CN" dirty="0" smtClean="0">
              <a:latin typeface="Times New Roman" panose="02020603050405020304" pitchFamily="18" charset="0"/>
              <a:cs typeface="Times New Roman" panose="02020603050405020304" pitchFamily="18" charset="0"/>
            </a:endParaRPr>
          </a:p>
          <a:p>
            <a:pPr marL="742950" lvl="1" indent="-285750" hangingPunct="0">
              <a:buFont typeface="Wingdings" panose="05000000000000000000" pitchFamily="2" charset="2"/>
              <a:buChar char="Ø"/>
            </a:pPr>
            <a:r>
              <a:rPr lang="en-US" altLang="zh-CN" sz="1600" dirty="0" smtClean="0">
                <a:latin typeface="Times New Roman" panose="02020603050405020304" pitchFamily="18" charset="0"/>
                <a:cs typeface="Times New Roman" panose="02020603050405020304" pitchFamily="18" charset="0"/>
              </a:rPr>
              <a:t>Tool off test shows 0.50%, 1.32% and 1.35% loss</a:t>
            </a:r>
          </a:p>
          <a:p>
            <a:pPr marL="742950" lvl="1" indent="-285750" hangingPunct="0">
              <a:buFont typeface="Wingdings" panose="05000000000000000000" pitchFamily="2" charset="2"/>
              <a:buChar char="Ø"/>
            </a:pPr>
            <a:r>
              <a:rPr lang="en-US" altLang="zh-CN" sz="1600" dirty="0">
                <a:latin typeface="Times New Roman" panose="02020603050405020304" pitchFamily="18" charset="0"/>
                <a:cs typeface="Times New Roman" panose="02020603050405020304" pitchFamily="18" charset="0"/>
              </a:rPr>
              <a:t>Tool </a:t>
            </a:r>
            <a:r>
              <a:rPr lang="en-US" altLang="zh-CN" sz="1600" dirty="0" smtClean="0">
                <a:latin typeface="Times New Roman" panose="02020603050405020304" pitchFamily="18" charset="0"/>
                <a:cs typeface="Times New Roman" panose="02020603050405020304" pitchFamily="18" charset="0"/>
              </a:rPr>
              <a:t>on test </a:t>
            </a:r>
            <a:r>
              <a:rPr lang="en-US" altLang="zh-CN" sz="1600" dirty="0">
                <a:latin typeface="Times New Roman" panose="02020603050405020304" pitchFamily="18" charset="0"/>
                <a:cs typeface="Times New Roman" panose="02020603050405020304" pitchFamily="18" charset="0"/>
              </a:rPr>
              <a:t>shows </a:t>
            </a:r>
            <a:r>
              <a:rPr lang="en-US" altLang="zh-CN" sz="1600" dirty="0" smtClean="0">
                <a:latin typeface="Times New Roman" panose="02020603050405020304" pitchFamily="18" charset="0"/>
                <a:cs typeface="Times New Roman" panose="02020603050405020304" pitchFamily="18" charset="0"/>
              </a:rPr>
              <a:t>1.01%, 1.59% </a:t>
            </a:r>
            <a:r>
              <a:rPr lang="en-US" altLang="zh-CN" sz="1600" dirty="0">
                <a:latin typeface="Times New Roman" panose="02020603050405020304" pitchFamily="18" charset="0"/>
                <a:cs typeface="Times New Roman" panose="02020603050405020304" pitchFamily="18" charset="0"/>
              </a:rPr>
              <a:t>and </a:t>
            </a:r>
            <a:r>
              <a:rPr lang="en-US" altLang="zh-CN" sz="1600" dirty="0" smtClean="0">
                <a:latin typeface="Times New Roman" panose="02020603050405020304" pitchFamily="18" charset="0"/>
                <a:cs typeface="Times New Roman" panose="02020603050405020304" pitchFamily="18" charset="0"/>
              </a:rPr>
              <a:t>1.81% gain</a:t>
            </a:r>
            <a:endParaRPr lang="zh-CN" altLang="zh-CN" sz="16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标题 14"/>
          <p:cNvSpPr>
            <a:spLocks noGrp="1"/>
          </p:cNvSpPr>
          <p:nvPr>
            <p:ph type="title"/>
          </p:nvPr>
        </p:nvSpPr>
        <p:spPr>
          <a:xfrm>
            <a:off x="756000" y="324000"/>
            <a:ext cx="7632700" cy="871537"/>
          </a:xfrm>
        </p:spPr>
        <p:txBody>
          <a:bodyPr/>
          <a:lstStyle/>
          <a:p>
            <a:pPr lvl="0"/>
            <a:r>
              <a:rPr lang="en-CA" altLang="zh-CN" dirty="0"/>
              <a:t>Response to the comments</a:t>
            </a:r>
            <a:endParaRPr lang="zh-CN" altLang="zh-CN" dirty="0"/>
          </a:p>
        </p:txBody>
      </p:sp>
      <p:sp>
        <p:nvSpPr>
          <p:cNvPr id="105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59" name="Rectangle 3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1" name="Rectangle 3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3" name="Rectangle 3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5" name="Rectangle 4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7" name="Rectangle 4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文本框 2"/>
          <p:cNvSpPr txBox="1"/>
          <p:nvPr/>
        </p:nvSpPr>
        <p:spPr>
          <a:xfrm>
            <a:off x="611560" y="1484784"/>
            <a:ext cx="7777140" cy="1384995"/>
          </a:xfrm>
          <a:prstGeom prst="rect">
            <a:avLst/>
          </a:prstGeom>
          <a:noFill/>
        </p:spPr>
        <p:txBody>
          <a:bodyPr wrap="square" rtlCol="0">
            <a:spAutoFit/>
          </a:bodyPr>
          <a:lstStyle/>
          <a:p>
            <a:pPr marL="285750" lvl="0" indent="-285750" hangingPunct="0">
              <a:buFont typeface="Wingdings" panose="05000000000000000000" pitchFamily="2" charset="2"/>
              <a:buChar char="Ø"/>
            </a:pPr>
            <a:r>
              <a:rPr lang="en-US" altLang="zh-CN" sz="2800" dirty="0" smtClean="0"/>
              <a:t>Does affine prefer easier content?</a:t>
            </a:r>
            <a:endParaRPr lang="zh-CN" altLang="zh-CN" sz="2800" dirty="0"/>
          </a:p>
          <a:p>
            <a:pPr marL="285750" lvl="0" indent="-285750" hangingPunct="0">
              <a:buFont typeface="Wingdings" panose="05000000000000000000" pitchFamily="2" charset="2"/>
              <a:buChar char="Ø"/>
            </a:pPr>
            <a:r>
              <a:rPr lang="en-US" altLang="zh-CN" sz="2800" dirty="0" smtClean="0"/>
              <a:t>The influence of high precision motion vector</a:t>
            </a:r>
            <a:endParaRPr lang="zh-CN" altLang="zh-CN" sz="2800" dirty="0"/>
          </a:p>
          <a:p>
            <a:pPr marL="285750" lvl="0" indent="-285750" hangingPunct="0">
              <a:buFont typeface="Wingdings" panose="05000000000000000000" pitchFamily="2" charset="2"/>
              <a:buChar char="Ø"/>
            </a:pPr>
            <a:r>
              <a:rPr lang="en-US" altLang="zh-CN" sz="2800" dirty="0" smtClean="0"/>
              <a:t>The </a:t>
            </a:r>
            <a:r>
              <a:rPr lang="en-US" altLang="zh-CN" sz="2800" dirty="0"/>
              <a:t>influence of </a:t>
            </a:r>
            <a:r>
              <a:rPr lang="en-US" altLang="zh-CN" sz="2800" dirty="0" smtClean="0"/>
              <a:t>high bit depth interpolation filter</a:t>
            </a:r>
            <a:endParaRPr lang="zh-CN" altLang="zh-CN" sz="2800" dirty="0"/>
          </a:p>
        </p:txBody>
      </p:sp>
    </p:spTree>
    <p:extLst>
      <p:ext uri="{BB962C8B-B14F-4D97-AF65-F5344CB8AC3E}">
        <p14:creationId xmlns:p14="http://schemas.microsoft.com/office/powerpoint/2010/main" val="7003419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标题 14"/>
          <p:cNvSpPr>
            <a:spLocks noGrp="1"/>
          </p:cNvSpPr>
          <p:nvPr>
            <p:ph type="title"/>
          </p:nvPr>
        </p:nvSpPr>
        <p:spPr>
          <a:xfrm>
            <a:off x="503760" y="116632"/>
            <a:ext cx="8136480" cy="871537"/>
          </a:xfrm>
        </p:spPr>
        <p:txBody>
          <a:bodyPr/>
          <a:lstStyle/>
          <a:p>
            <a:r>
              <a:rPr lang="en-US" altLang="zh-CN" sz="2800" dirty="0" smtClean="0"/>
              <a:t>Coding </a:t>
            </a:r>
            <a:r>
              <a:rPr lang="en-US" altLang="zh-CN" sz="2800" dirty="0"/>
              <a:t>performance under different conditions</a:t>
            </a:r>
            <a:endParaRPr lang="zh-CN" altLang="en-US" sz="2800" dirty="0"/>
          </a:p>
        </p:txBody>
      </p:sp>
      <p:sp>
        <p:nvSpPr>
          <p:cNvPr id="105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59" name="Rectangle 3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1" name="Rectangle 3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3" name="Rectangle 3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5" name="Rectangle 4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7" name="Rectangle 4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表格 5"/>
          <p:cNvGraphicFramePr>
            <a:graphicFrameLocks noGrp="1"/>
          </p:cNvGraphicFramePr>
          <p:nvPr>
            <p:extLst>
              <p:ext uri="{D42A27DB-BD31-4B8C-83A1-F6EECF244321}">
                <p14:modId xmlns:p14="http://schemas.microsoft.com/office/powerpoint/2010/main" val="3903795608"/>
              </p:ext>
            </p:extLst>
          </p:nvPr>
        </p:nvGraphicFramePr>
        <p:xfrm>
          <a:off x="179512" y="916465"/>
          <a:ext cx="4680520" cy="4727773"/>
        </p:xfrm>
        <a:graphic>
          <a:graphicData uri="http://schemas.openxmlformats.org/drawingml/2006/table">
            <a:tbl>
              <a:tblPr firstRow="1" firstCol="1" bandRow="1">
                <a:tableStyleId>{5C22544A-7EE6-4342-B048-85BDC9FD1C3A}</a:tableStyleId>
              </a:tblPr>
              <a:tblGrid>
                <a:gridCol w="1080120"/>
                <a:gridCol w="1296144"/>
                <a:gridCol w="1512168"/>
                <a:gridCol w="792088"/>
              </a:tblGrid>
              <a:tr h="419343">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Source</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tc>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Sequence </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tc>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Description </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tc>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Frame</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tc>
              </a:tr>
              <a:tr h="419343">
                <a:tc rowSpan="3">
                  <a:txBody>
                    <a:bodyPr/>
                    <a:lstStyle/>
                    <a:p>
                      <a:pP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Netflix Chimera </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Aerial</a:t>
                      </a:r>
                      <a:endParaRPr lang="zh-CN" sz="1400" kern="1200" dirty="0">
                        <a:solidFill>
                          <a:schemeClr val="dk1"/>
                        </a:solidFill>
                        <a:effectLst/>
                        <a:latin typeface="Times New Roman" panose="02020603050405020304" pitchFamily="18" charset="0"/>
                        <a:ea typeface="+mn-ea"/>
                        <a:cs typeface="Times New Roman" panose="02020603050405020304" pitchFamily="18" charset="0"/>
                      </a:endParaRPr>
                    </a:p>
                  </a:txBody>
                  <a:tcPr marL="37007" marR="37007" marT="0" marB="0"/>
                </a:tc>
                <a:tc>
                  <a:txBody>
                    <a:bodyPr/>
                    <a:lstStyle/>
                    <a:p>
                      <a:pPr hangingPunct="0">
                        <a:spcBef>
                          <a:spcPts val="680"/>
                        </a:spcBef>
                        <a:spcAft>
                          <a:spcPts val="0"/>
                        </a:spcAft>
                        <a:tabLst>
                          <a:tab pos="228600" algn="l"/>
                          <a:tab pos="457200" algn="l"/>
                          <a:tab pos="685800" algn="l"/>
                          <a:tab pos="9144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zoom, rotation</a:t>
                      </a:r>
                      <a:endParaRPr lang="zh-CN" sz="1400" kern="1200" dirty="0">
                        <a:solidFill>
                          <a:schemeClr val="dk1"/>
                        </a:solidFill>
                        <a:effectLst/>
                        <a:latin typeface="Times New Roman" panose="02020603050405020304" pitchFamily="18" charset="0"/>
                        <a:ea typeface="+mn-ea"/>
                        <a:cs typeface="Times New Roman" panose="02020603050405020304" pitchFamily="18" charset="0"/>
                      </a:endParaRPr>
                    </a:p>
                  </a:txBody>
                  <a:tcPr marL="37007" marR="37007" marT="0" marB="0"/>
                </a:tc>
                <a:tc>
                  <a:txBody>
                    <a:bodyPr/>
                    <a:lstStyle/>
                    <a:p>
                      <a:pPr hangingPunct="0">
                        <a:lnSpc>
                          <a:spcPct val="150000"/>
                        </a:lnSpc>
                        <a:spcBef>
                          <a:spcPts val="680"/>
                        </a:spcBef>
                        <a:spcAft>
                          <a:spcPts val="0"/>
                        </a:spcAft>
                        <a:tabLst>
                          <a:tab pos="228600" algn="l"/>
                          <a:tab pos="457200" algn="l"/>
                          <a:tab pos="685800" algn="l"/>
                          <a:tab pos="914400" algn="l"/>
                        </a:tabLst>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0-599</a:t>
                      </a:r>
                      <a:endParaRPr lang="zh-CN" sz="1400" kern="1200" dirty="0">
                        <a:solidFill>
                          <a:schemeClr val="dk1"/>
                        </a:solidFill>
                        <a:effectLst/>
                        <a:latin typeface="Times New Roman" panose="02020603050405020304" pitchFamily="18" charset="0"/>
                        <a:ea typeface="+mn-ea"/>
                        <a:cs typeface="Times New Roman" panose="02020603050405020304" pitchFamily="18" charset="0"/>
                      </a:endParaRPr>
                    </a:p>
                  </a:txBody>
                  <a:tcPr marL="37007" marR="37007" marT="0" marB="0"/>
                </a:tc>
              </a:tr>
              <a:tr h="306065">
                <a:tc vMerge="1">
                  <a:txBody>
                    <a:bodyPr/>
                    <a:lstStyle/>
                    <a:p>
                      <a:endParaRPr lang="zh-CN" altLang="en-US"/>
                    </a:p>
                  </a:txBody>
                  <a:tcPr/>
                </a:tc>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err="1">
                          <a:effectLst/>
                          <a:latin typeface="Times New Roman" panose="02020603050405020304" pitchFamily="18" charset="0"/>
                          <a:cs typeface="Times New Roman" panose="02020603050405020304" pitchFamily="18" charset="0"/>
                        </a:rPr>
                        <a:t>DrivingPOV</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zoom </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0-599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r>
              <a:tr h="390778">
                <a:tc vMerge="1">
                  <a:txBody>
                    <a:bodyPr/>
                    <a:lstStyle/>
                    <a:p>
                      <a:endParaRPr lang="zh-CN" altLang="en-US"/>
                    </a:p>
                  </a:txBody>
                  <a:tcPr/>
                </a:tc>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err="1">
                          <a:effectLst/>
                          <a:latin typeface="Times New Roman" panose="02020603050405020304" pitchFamily="18" charset="0"/>
                          <a:cs typeface="Times New Roman" panose="02020603050405020304" pitchFamily="18" charset="0"/>
                        </a:rPr>
                        <a:t>RollerCoaster</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rotation</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300-899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r>
              <a:tr h="419343">
                <a:tc rowSpan="4">
                  <a:txBody>
                    <a:bodyPr/>
                    <a:lstStyle/>
                    <a:p>
                      <a:pP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Netflix E1 Fuente </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err="1">
                          <a:effectLst/>
                          <a:latin typeface="Times New Roman" panose="02020603050405020304" pitchFamily="18" charset="0"/>
                          <a:cs typeface="Times New Roman" panose="02020603050405020304" pitchFamily="18" charset="0"/>
                        </a:rPr>
                        <a:t>VegetableMarket</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Camera shakiness with zoom, rotation</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0-299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r>
              <a:tr h="298688">
                <a:tc vMerge="1">
                  <a:txBody>
                    <a:bodyPr/>
                    <a:lstStyle/>
                    <a:p>
                      <a:endParaRPr lang="zh-CN" altLang="en-US"/>
                    </a:p>
                  </a:txBody>
                  <a:tcPr/>
                </a:tc>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Tango</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rotation</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0-293</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r>
              <a:tr h="216024">
                <a:tc vMerge="1">
                  <a:txBody>
                    <a:bodyPr/>
                    <a:lstStyle/>
                    <a:p>
                      <a:endParaRPr lang="zh-CN" altLang="en-US"/>
                    </a:p>
                  </a:txBody>
                  <a:tcPr/>
                </a:tc>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Tunnel</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zoom</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0-599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r>
              <a:tr h="419343">
                <a:tc vMerge="1">
                  <a:txBody>
                    <a:bodyPr/>
                    <a:lstStyle/>
                    <a:p>
                      <a:endParaRPr lang="zh-CN" altLang="en-US"/>
                    </a:p>
                  </a:txBody>
                  <a:tcPr/>
                </a:tc>
                <a:tc>
                  <a:txBody>
                    <a:bodyPr/>
                    <a:lstStyle/>
                    <a:p>
                      <a:pP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BoxingPractice</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Camera shakiness with rotation</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0-253</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r>
              <a:tr h="419343">
                <a:tc rowSpan="2">
                  <a:txBody>
                    <a:bodyPr/>
                    <a:lstStyle/>
                    <a:p>
                      <a:pPr hangingPunct="0">
                        <a:lnSpc>
                          <a:spcPct val="150000"/>
                        </a:lnSpc>
                        <a:spcBef>
                          <a:spcPts val="680"/>
                        </a:spcBef>
                        <a:spcAft>
                          <a:spcPts val="0"/>
                        </a:spcAft>
                        <a:tabLst>
                          <a:tab pos="228600" algn="l"/>
                          <a:tab pos="457200" algn="l"/>
                          <a:tab pos="685800" algn="l"/>
                          <a:tab pos="914400" algn="l"/>
                        </a:tabLst>
                      </a:pPr>
                      <a:r>
                        <a:rPr lang="en-US" sz="1400" dirty="0" smtClean="0">
                          <a:solidFill>
                            <a:schemeClr val="tx1"/>
                          </a:solidFill>
                          <a:effectLst/>
                          <a:latin typeface="Times New Roman" panose="02020603050405020304" pitchFamily="18" charset="0"/>
                          <a:cs typeface="Times New Roman" panose="02020603050405020304" pitchFamily="18" charset="0"/>
                        </a:rPr>
                        <a:t>Transformer</a:t>
                      </a:r>
                    </a:p>
                    <a:p>
                      <a:pPr hangingPunct="0">
                        <a:lnSpc>
                          <a:spcPct val="150000"/>
                        </a:lnSpc>
                        <a:spcBef>
                          <a:spcPts val="680"/>
                        </a:spcBef>
                        <a:spcAft>
                          <a:spcPts val="0"/>
                        </a:spcAft>
                        <a:tabLst>
                          <a:tab pos="228600" algn="l"/>
                          <a:tab pos="457200" algn="l"/>
                          <a:tab pos="685800" algn="l"/>
                          <a:tab pos="914400" algn="l"/>
                        </a:tabLst>
                      </a:pPr>
                      <a:r>
                        <a:rPr lang="en-US" altLang="zh-CN" sz="1400" dirty="0" smtClean="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1080P</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Transformer34</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rotation, zoom</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0-169</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r>
              <a:tr h="419343">
                <a:tc vMerge="1">
                  <a:txBody>
                    <a:bodyPr/>
                    <a:lstStyle/>
                    <a:p>
                      <a:endParaRPr lang="zh-CN" altLang="en-US"/>
                    </a:p>
                  </a:txBody>
                  <a:tcPr/>
                </a:tc>
                <a:tc>
                  <a:txBody>
                    <a:bodyPr/>
                    <a:lstStyle/>
                    <a:p>
                      <a:pP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Transformer35</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zoom</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0-107</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r>
              <a:tr h="419343">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HEVC CTC</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Cactus </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rotation</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0-499</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37007" marR="37007" marT="0" marB="0" anchor="ctr"/>
                </a:tc>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845071209"/>
              </p:ext>
            </p:extLst>
          </p:nvPr>
        </p:nvGraphicFramePr>
        <p:xfrm>
          <a:off x="5004048" y="855217"/>
          <a:ext cx="4032448" cy="3509887"/>
        </p:xfrm>
        <a:graphic>
          <a:graphicData uri="http://schemas.openxmlformats.org/drawingml/2006/table">
            <a:tbl>
              <a:tblPr firstRow="1" firstCol="1" bandRow="1">
                <a:tableStyleId>{5C22544A-7EE6-4342-B048-85BDC9FD1C3A}</a:tableStyleId>
              </a:tblPr>
              <a:tblGrid>
                <a:gridCol w="1477827"/>
                <a:gridCol w="722435"/>
                <a:gridCol w="866922"/>
                <a:gridCol w="965264"/>
              </a:tblGrid>
              <a:tr h="303732">
                <a:tc gridSpan="4">
                  <a:txBody>
                    <a:bodyPr/>
                    <a:lstStyle/>
                    <a:p>
                      <a:pPr algn="ctr" hangingPunct="0">
                        <a:lnSpc>
                          <a:spcPct val="150000"/>
                        </a:lnSpc>
                        <a:spcBef>
                          <a:spcPts val="680"/>
                        </a:spcBef>
                        <a:spcAft>
                          <a:spcPts val="0"/>
                        </a:spcAft>
                        <a:tabLst>
                          <a:tab pos="228600" algn="l"/>
                          <a:tab pos="457200" algn="l"/>
                          <a:tab pos="685800" algn="l"/>
                          <a:tab pos="914400" algn="l"/>
                        </a:tabLst>
                      </a:pPr>
                      <a:r>
                        <a:rPr lang="en-US" altLang="zh-CN" sz="1400" dirty="0" smtClean="0">
                          <a:solidFill>
                            <a:schemeClr val="tx1"/>
                          </a:solidFill>
                          <a:effectLst/>
                          <a:latin typeface="Times New Roman" panose="02020603050405020304" pitchFamily="18" charset="0"/>
                          <a:ea typeface="宋体" panose="02010600030101010101" pitchFamily="2" charset="-122"/>
                        </a:rPr>
                        <a:t>Affine vs.</a:t>
                      </a:r>
                      <a:r>
                        <a:rPr lang="en-US" altLang="zh-CN" sz="1400" baseline="0" dirty="0" smtClean="0">
                          <a:solidFill>
                            <a:schemeClr val="tx1"/>
                          </a:solidFill>
                          <a:effectLst/>
                          <a:latin typeface="Times New Roman" panose="02020603050405020304" pitchFamily="18" charset="0"/>
                          <a:ea typeface="宋体" panose="02010600030101010101" pitchFamily="2" charset="-122"/>
                        </a:rPr>
                        <a:t> HM</a:t>
                      </a:r>
                      <a:endParaRPr lang="zh-CN" sz="1400" dirty="0">
                        <a:solidFill>
                          <a:schemeClr val="tx1"/>
                        </a:solidFill>
                        <a:effectLst/>
                        <a:latin typeface="Times New Roman" panose="02020603050405020304" pitchFamily="18" charset="0"/>
                        <a:ea typeface="宋体" panose="02010600030101010101" pitchFamily="2" charset="-122"/>
                      </a:endParaRPr>
                    </a:p>
                  </a:txBody>
                  <a:tcPr marL="68580" marR="68580" marT="0" marB="0">
                    <a:solidFill>
                      <a:schemeClr val="bg1"/>
                    </a:solidFill>
                  </a:tcPr>
                </a:tc>
                <a:tc hMerge="1">
                  <a:txBody>
                    <a:bodyPr/>
                    <a:lstStyle/>
                    <a:p>
                      <a:pPr algn="ctr" hangingPunct="0">
                        <a:lnSpc>
                          <a:spcPct val="150000"/>
                        </a:lnSpc>
                        <a:spcBef>
                          <a:spcPts val="680"/>
                        </a:spcBef>
                        <a:spcAft>
                          <a:spcPts val="0"/>
                        </a:spcAft>
                        <a:tabLst>
                          <a:tab pos="228600" algn="l"/>
                          <a:tab pos="457200" algn="l"/>
                          <a:tab pos="685800" algn="l"/>
                          <a:tab pos="914400" algn="l"/>
                        </a:tabLst>
                      </a:pPr>
                      <a:endParaRPr lang="zh-CN" sz="1400" dirty="0">
                        <a:solidFill>
                          <a:schemeClr val="tx1"/>
                        </a:solidFill>
                        <a:effectLst/>
                        <a:latin typeface="Times New Roman" panose="02020603050405020304" pitchFamily="18" charset="0"/>
                        <a:ea typeface="宋体" panose="02010600030101010101" pitchFamily="2" charset="-122"/>
                      </a:endParaRPr>
                    </a:p>
                  </a:txBody>
                  <a:tcPr marL="68580" marR="68580" marT="0" marB="0">
                    <a:solidFill>
                      <a:schemeClr val="bg1"/>
                    </a:solidFill>
                  </a:tcPr>
                </a:tc>
                <a:tc hMerge="1">
                  <a:txBody>
                    <a:bodyPr/>
                    <a:lstStyle/>
                    <a:p>
                      <a:pPr algn="ctr" hangingPunct="0">
                        <a:lnSpc>
                          <a:spcPct val="150000"/>
                        </a:lnSpc>
                        <a:spcBef>
                          <a:spcPts val="680"/>
                        </a:spcBef>
                        <a:spcAft>
                          <a:spcPts val="0"/>
                        </a:spcAft>
                        <a:tabLst>
                          <a:tab pos="228600" algn="l"/>
                          <a:tab pos="457200" algn="l"/>
                          <a:tab pos="685800" algn="l"/>
                          <a:tab pos="914400" algn="l"/>
                        </a:tabLst>
                      </a:pPr>
                      <a:endParaRPr lang="zh-CN" sz="1400" dirty="0">
                        <a:solidFill>
                          <a:schemeClr val="tx1"/>
                        </a:solidFill>
                        <a:effectLst/>
                        <a:latin typeface="Times New Roman" panose="02020603050405020304" pitchFamily="18" charset="0"/>
                        <a:ea typeface="宋体" panose="02010600030101010101" pitchFamily="2" charset="-122"/>
                      </a:endParaRPr>
                    </a:p>
                  </a:txBody>
                  <a:tcPr marL="68580" marR="68580" marT="0" marB="0">
                    <a:solidFill>
                      <a:schemeClr val="bg1"/>
                    </a:solidFill>
                  </a:tcPr>
                </a:tc>
                <a:tc hMerge="1">
                  <a:txBody>
                    <a:bodyPr/>
                    <a:lstStyle/>
                    <a:p>
                      <a:pPr algn="ctr" hangingPunct="0">
                        <a:lnSpc>
                          <a:spcPct val="150000"/>
                        </a:lnSpc>
                        <a:spcBef>
                          <a:spcPts val="680"/>
                        </a:spcBef>
                        <a:spcAft>
                          <a:spcPts val="0"/>
                        </a:spcAft>
                        <a:tabLst>
                          <a:tab pos="228600" algn="l"/>
                          <a:tab pos="457200" algn="l"/>
                          <a:tab pos="685800" algn="l"/>
                          <a:tab pos="914400" algn="l"/>
                        </a:tabLst>
                      </a:pPr>
                      <a:endParaRPr lang="zh-CN" sz="1400" dirty="0">
                        <a:solidFill>
                          <a:schemeClr val="tx1"/>
                        </a:solidFill>
                        <a:effectLst/>
                        <a:latin typeface="Times New Roman" panose="02020603050405020304" pitchFamily="18" charset="0"/>
                        <a:ea typeface="宋体" panose="02010600030101010101" pitchFamily="2" charset="-122"/>
                      </a:endParaRPr>
                    </a:p>
                  </a:txBody>
                  <a:tcPr marL="68580" marR="68580" marT="0" marB="0">
                    <a:solidFill>
                      <a:schemeClr val="bg1"/>
                    </a:solidFill>
                  </a:tcPr>
                </a:tc>
              </a:tr>
              <a:tr h="303732">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Sequence</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RA10</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LDB10</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LDP10</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14778">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Cactus</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-5.7%</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-6.6%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-6.2%</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40761">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Tunnel</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-6.1%</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-4.6%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-6.2%</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66744">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err="1">
                          <a:solidFill>
                            <a:schemeClr val="tx1"/>
                          </a:solidFill>
                          <a:effectLst/>
                          <a:latin typeface="Times New Roman" panose="02020603050405020304" pitchFamily="18" charset="0"/>
                          <a:cs typeface="Times New Roman" panose="02020603050405020304" pitchFamily="18" charset="0"/>
                        </a:rPr>
                        <a:t>BoxingPractice</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-0.5%</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-0.7%</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-0.9%</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73026">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Tango</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-0.5%</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-0.6%</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79308">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err="1">
                          <a:solidFill>
                            <a:schemeClr val="tx1"/>
                          </a:solidFill>
                          <a:effectLst/>
                          <a:latin typeface="Times New Roman" panose="02020603050405020304" pitchFamily="18" charset="0"/>
                          <a:cs typeface="Times New Roman" panose="02020603050405020304" pitchFamily="18" charset="0"/>
                        </a:rPr>
                        <a:t>VegetableMarket</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-2.5%</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-1.3%</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-1.8%</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13582">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Aerial</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-3.8%</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-6.2%</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-3.9%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19864">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err="1">
                          <a:solidFill>
                            <a:schemeClr val="tx1"/>
                          </a:solidFill>
                          <a:effectLst/>
                          <a:latin typeface="Times New Roman" panose="02020603050405020304" pitchFamily="18" charset="0"/>
                          <a:cs typeface="Times New Roman" panose="02020603050405020304" pitchFamily="18" charset="0"/>
                        </a:rPr>
                        <a:t>DrivingPOV</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-3.0%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-2.6%</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-2.5%</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26146">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err="1">
                          <a:solidFill>
                            <a:schemeClr val="tx1"/>
                          </a:solidFill>
                          <a:effectLst/>
                          <a:latin typeface="Times New Roman" panose="02020603050405020304" pitchFamily="18" charset="0"/>
                          <a:cs typeface="Times New Roman" panose="02020603050405020304" pitchFamily="18" charset="0"/>
                        </a:rPr>
                        <a:t>RollerCoaster</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-2.7%</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-3.2%</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-2.7%</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334057">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Transformer34</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-3.0%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-2.2%</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-2.3%</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147001">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solidFill>
                            <a:schemeClr val="tx1"/>
                          </a:solidFill>
                          <a:effectLst/>
                          <a:latin typeface="Times New Roman" panose="02020603050405020304" pitchFamily="18" charset="0"/>
                          <a:cs typeface="Times New Roman" panose="02020603050405020304" pitchFamily="18" charset="0"/>
                        </a:rPr>
                        <a:t>Transformer35</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-3.6%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-2.2%</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-2.5%</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val="11124575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5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59" name="Rectangle 3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1" name="Rectangle 3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3" name="Rectangle 3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5" name="Rectangle 4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7" name="Rectangle 4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050" name="图表 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32656"/>
            <a:ext cx="5112568"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表 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636" y="3185591"/>
            <a:ext cx="5112460" cy="2763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7" name="表格 16"/>
          <p:cNvGraphicFramePr>
            <a:graphicFrameLocks noGrp="1"/>
          </p:cNvGraphicFramePr>
          <p:nvPr>
            <p:extLst>
              <p:ext uri="{D42A27DB-BD31-4B8C-83A1-F6EECF244321}">
                <p14:modId xmlns:p14="http://schemas.microsoft.com/office/powerpoint/2010/main" val="3933148677"/>
              </p:ext>
            </p:extLst>
          </p:nvPr>
        </p:nvGraphicFramePr>
        <p:xfrm>
          <a:off x="5652120" y="476671"/>
          <a:ext cx="3312368" cy="2063104"/>
        </p:xfrm>
        <a:graphic>
          <a:graphicData uri="http://schemas.openxmlformats.org/drawingml/2006/table">
            <a:tbl>
              <a:tblPr firstRow="1" firstCol="1" bandRow="1">
                <a:tableStyleId>{5C22544A-7EE6-4342-B048-85BDC9FD1C3A}</a:tableStyleId>
              </a:tblPr>
              <a:tblGrid>
                <a:gridCol w="1334494"/>
                <a:gridCol w="934976"/>
                <a:gridCol w="1042898"/>
              </a:tblGrid>
              <a:tr h="266969">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Sequence</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smtClean="0">
                          <a:effectLst/>
                          <a:latin typeface="Times New Roman" panose="02020603050405020304" pitchFamily="18" charset="0"/>
                          <a:cs typeface="Times New Roman" panose="02020603050405020304" pitchFamily="18" charset="0"/>
                        </a:rPr>
                        <a:t>Tunnel</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hangingPunct="0">
                        <a:lnSpc>
                          <a:spcPct val="150000"/>
                        </a:lnSpc>
                        <a:spcBef>
                          <a:spcPts val="680"/>
                        </a:spcBef>
                        <a:spcAft>
                          <a:spcPts val="0"/>
                        </a:spcAft>
                        <a:tabLst>
                          <a:tab pos="228600" algn="l"/>
                          <a:tab pos="457200" algn="l"/>
                          <a:tab pos="685800" algn="l"/>
                          <a:tab pos="914400" algn="l"/>
                        </a:tabLst>
                      </a:pPr>
                      <a:r>
                        <a:rPr lang="en-US" sz="1400" dirty="0" smtClean="0">
                          <a:effectLst/>
                          <a:latin typeface="Times New Roman" panose="02020603050405020304" pitchFamily="18" charset="0"/>
                          <a:cs typeface="Times New Roman" panose="02020603050405020304" pitchFamily="18" charset="0"/>
                        </a:rPr>
                        <a:t>Aerial</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22307">
                <a:tc>
                  <a:txBody>
                    <a:bodyPr/>
                    <a:lstStyle/>
                    <a:p>
                      <a:pPr algn="l" hangingPunct="0">
                        <a:lnSpc>
                          <a:spcPct val="150000"/>
                        </a:lnSpc>
                        <a:spcBef>
                          <a:spcPts val="680"/>
                        </a:spcBef>
                        <a:spcAft>
                          <a:spcPts val="0"/>
                        </a:spcAft>
                        <a:tabLst>
                          <a:tab pos="228600" algn="l"/>
                          <a:tab pos="457200" algn="l"/>
                          <a:tab pos="685800" algn="l"/>
                          <a:tab pos="914400" algn="l"/>
                        </a:tabLst>
                      </a:pPr>
                      <a:r>
                        <a:rPr lang="en-US" sz="1400" dirty="0" smtClean="0">
                          <a:effectLst/>
                          <a:latin typeface="Times New Roman" panose="02020603050405020304" pitchFamily="18" charset="0"/>
                          <a:cs typeface="Times New Roman" panose="02020603050405020304" pitchFamily="18" charset="0"/>
                        </a:rPr>
                        <a:t>POC</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50"/>
                    </a:solidFill>
                  </a:tcPr>
                </a:tc>
                <a:tc>
                  <a:txBody>
                    <a:bodyPr/>
                    <a:lstStyle/>
                    <a:p>
                      <a:pPr algn="l" hangingPunct="0">
                        <a:lnSpc>
                          <a:spcPct val="150000"/>
                        </a:lnSpc>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0-390</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50"/>
                    </a:solidFill>
                  </a:tcPr>
                </a:tc>
                <a:tc>
                  <a:txBody>
                    <a:bodyPr/>
                    <a:lstStyle/>
                    <a:p>
                      <a:pPr algn="l" hangingPunct="0">
                        <a:lnSpc>
                          <a:spcPct val="150000"/>
                        </a:lnSpc>
                        <a:spcBef>
                          <a:spcPts val="680"/>
                        </a:spcBef>
                        <a:spcAft>
                          <a:spcPts val="0"/>
                        </a:spcAft>
                        <a:tabLst>
                          <a:tab pos="228600" algn="l"/>
                          <a:tab pos="457200" algn="l"/>
                          <a:tab pos="685800" algn="l"/>
                          <a:tab pos="914400" algn="l"/>
                        </a:tabLst>
                      </a:pPr>
                      <a:r>
                        <a:rPr lang="en-US" sz="1400" dirty="0" smtClean="0">
                          <a:effectLst/>
                          <a:latin typeface="Times New Roman" panose="02020603050405020304" pitchFamily="18" charset="0"/>
                          <a:cs typeface="Times New Roman" panose="02020603050405020304" pitchFamily="18" charset="0"/>
                        </a:rPr>
                        <a:t>0-170</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50"/>
                    </a:solidFill>
                  </a:tcPr>
                </a:tc>
              </a:tr>
              <a:tr h="228589">
                <a:tc>
                  <a:txBody>
                    <a:bodyPr/>
                    <a:lstStyle/>
                    <a:p>
                      <a:pPr algn="l" hangingPunct="0">
                        <a:lnSpc>
                          <a:spcPct val="150000"/>
                        </a:lnSpc>
                        <a:spcBef>
                          <a:spcPts val="680"/>
                        </a:spcBef>
                        <a:spcAft>
                          <a:spcPts val="0"/>
                        </a:spcAft>
                        <a:tabLst>
                          <a:tab pos="228600" algn="l"/>
                          <a:tab pos="457200" algn="l"/>
                          <a:tab pos="685800" algn="l"/>
                          <a:tab pos="914400" algn="l"/>
                        </a:tabLst>
                      </a:pPr>
                      <a:r>
                        <a:rPr lang="en-US" sz="1400" dirty="0" smtClean="0">
                          <a:effectLst/>
                          <a:latin typeface="Times New Roman" panose="02020603050405020304" pitchFamily="18" charset="0"/>
                          <a:cs typeface="Times New Roman" panose="02020603050405020304" pitchFamily="18" charset="0"/>
                        </a:rPr>
                        <a:t>BD Rate</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50"/>
                    </a:solidFill>
                  </a:tcPr>
                </a:tc>
                <a:tc>
                  <a:txBody>
                    <a:bodyPr/>
                    <a:lstStyle/>
                    <a:p>
                      <a:pPr algn="l" hangingPunct="0">
                        <a:lnSpc>
                          <a:spcPct val="150000"/>
                        </a:lnSpc>
                        <a:spcBef>
                          <a:spcPts val="680"/>
                        </a:spcBef>
                        <a:spcAft>
                          <a:spcPts val="0"/>
                        </a:spcAft>
                        <a:tabLst>
                          <a:tab pos="228600" algn="l"/>
                          <a:tab pos="457200" algn="l"/>
                          <a:tab pos="685800" algn="l"/>
                          <a:tab pos="914400" algn="l"/>
                        </a:tabLst>
                      </a:pPr>
                      <a:r>
                        <a:rPr lang="en-US" altLang="zh-CN" sz="1400" dirty="0" smtClean="0">
                          <a:effectLst/>
                          <a:latin typeface="Times New Roman" panose="02020603050405020304" pitchFamily="18" charset="0"/>
                          <a:cs typeface="Times New Roman" panose="02020603050405020304" pitchFamily="18" charset="0"/>
                        </a:rPr>
                        <a:t>-7.26%</a:t>
                      </a:r>
                      <a:endParaRPr lang="zh-CN" alt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50"/>
                    </a:solidFill>
                  </a:tcPr>
                </a:tc>
                <a:tc>
                  <a:txBody>
                    <a:bodyPr/>
                    <a:lstStyle/>
                    <a:p>
                      <a:pPr algn="l" hangingPunct="0">
                        <a:lnSpc>
                          <a:spcPct val="150000"/>
                        </a:lnSpc>
                        <a:spcBef>
                          <a:spcPts val="680"/>
                        </a:spcBef>
                        <a:spcAft>
                          <a:spcPts val="0"/>
                        </a:spcAft>
                        <a:tabLst>
                          <a:tab pos="228600" algn="l"/>
                          <a:tab pos="457200" algn="l"/>
                          <a:tab pos="685800" algn="l"/>
                          <a:tab pos="914400" algn="l"/>
                        </a:tabLst>
                      </a:pPr>
                      <a:r>
                        <a:rPr lang="en-US" altLang="zh-CN" sz="1400" dirty="0" smtClean="0">
                          <a:effectLst/>
                          <a:latin typeface="Times New Roman" panose="02020603050405020304" pitchFamily="18" charset="0"/>
                          <a:cs typeface="Times New Roman" panose="02020603050405020304" pitchFamily="18" charset="0"/>
                        </a:rPr>
                        <a:t>-0.11%</a:t>
                      </a:r>
                      <a:endParaRPr lang="zh-CN" alt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50"/>
                    </a:solidFill>
                  </a:tcPr>
                </a:tc>
              </a:tr>
              <a:tr h="360040">
                <a:tc>
                  <a:txBody>
                    <a:bodyPr/>
                    <a:lstStyle/>
                    <a:p>
                      <a:pPr algn="l" hangingPunct="0">
                        <a:lnSpc>
                          <a:spcPct val="150000"/>
                        </a:lnSpc>
                        <a:spcBef>
                          <a:spcPts val="680"/>
                        </a:spcBef>
                        <a:spcAft>
                          <a:spcPts val="0"/>
                        </a:spcAft>
                        <a:tabLst>
                          <a:tab pos="228600" algn="l"/>
                          <a:tab pos="457200" algn="l"/>
                          <a:tab pos="685800" algn="l"/>
                          <a:tab pos="914400" algn="l"/>
                        </a:tabLst>
                      </a:pPr>
                      <a:r>
                        <a:rPr lang="en-US" altLang="zh-CN" sz="1400" dirty="0" smtClean="0">
                          <a:effectLst/>
                          <a:latin typeface="Times New Roman" panose="02020603050405020304" pitchFamily="18" charset="0"/>
                          <a:cs typeface="Times New Roman" panose="02020603050405020304" pitchFamily="18" charset="0"/>
                        </a:rPr>
                        <a:t>Bit rate of HM</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50"/>
                    </a:solidFill>
                  </a:tcPr>
                </a:tc>
                <a:tc>
                  <a:txBody>
                    <a:bodyPr/>
                    <a:lstStyle/>
                    <a:p>
                      <a:pPr algn="l" hangingPunct="0">
                        <a:lnSpc>
                          <a:spcPct val="150000"/>
                        </a:lnSpc>
                        <a:spcBef>
                          <a:spcPts val="680"/>
                        </a:spcBef>
                        <a:spcAft>
                          <a:spcPts val="0"/>
                        </a:spcAft>
                        <a:tabLst>
                          <a:tab pos="228600" algn="l"/>
                          <a:tab pos="457200" algn="l"/>
                          <a:tab pos="685800" algn="l"/>
                          <a:tab pos="914400" algn="l"/>
                        </a:tabLst>
                      </a:pPr>
                      <a:r>
                        <a:rPr lang="en-US" altLang="zh-CN" sz="1400" dirty="0" smtClean="0">
                          <a:effectLst/>
                          <a:latin typeface="Times New Roman" panose="02020603050405020304" pitchFamily="18" charset="0"/>
                          <a:cs typeface="Times New Roman" panose="02020603050405020304" pitchFamily="18" charset="0"/>
                        </a:rPr>
                        <a:t>4.8-42.4</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50"/>
                    </a:solidFill>
                  </a:tcPr>
                </a:tc>
                <a:tc>
                  <a:txBody>
                    <a:bodyPr/>
                    <a:lstStyle/>
                    <a:p>
                      <a:pPr algn="l" hangingPunct="0">
                        <a:lnSpc>
                          <a:spcPct val="150000"/>
                        </a:lnSpc>
                        <a:spcBef>
                          <a:spcPts val="680"/>
                        </a:spcBef>
                        <a:spcAft>
                          <a:spcPts val="0"/>
                        </a:spcAft>
                        <a:tabLst>
                          <a:tab pos="228600" algn="l"/>
                          <a:tab pos="457200" algn="l"/>
                          <a:tab pos="685800" algn="l"/>
                          <a:tab pos="914400" algn="l"/>
                        </a:tabLst>
                      </a:pPr>
                      <a:r>
                        <a:rPr lang="en-US" altLang="zh-CN" sz="1400" dirty="0" smtClean="0">
                          <a:effectLst/>
                          <a:latin typeface="Times New Roman" panose="02020603050405020304" pitchFamily="18" charset="0"/>
                          <a:cs typeface="Times New Roman" panose="02020603050405020304" pitchFamily="18" charset="0"/>
                        </a:rPr>
                        <a:t>2.2-38.6</a:t>
                      </a:r>
                      <a:endParaRPr lang="zh-CN" alt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50"/>
                    </a:solidFill>
                  </a:tcPr>
                </a:tc>
              </a:tr>
              <a:tr h="288032">
                <a:tc>
                  <a:txBody>
                    <a:bodyPr/>
                    <a:lstStyle/>
                    <a:p>
                      <a:pPr algn="l" hangingPunct="0">
                        <a:lnSpc>
                          <a:spcPct val="150000"/>
                        </a:lnSpc>
                        <a:spcBef>
                          <a:spcPts val="680"/>
                        </a:spcBef>
                        <a:spcAft>
                          <a:spcPts val="0"/>
                        </a:spcAft>
                        <a:tabLst>
                          <a:tab pos="228600" algn="l"/>
                          <a:tab pos="457200" algn="l"/>
                          <a:tab pos="685800" algn="l"/>
                          <a:tab pos="914400" algn="l"/>
                        </a:tabLst>
                      </a:pPr>
                      <a:r>
                        <a:rPr lang="en-US" altLang="zh-CN" sz="1400" dirty="0" smtClean="0">
                          <a:effectLst/>
                          <a:latin typeface="Times New Roman" panose="02020603050405020304" pitchFamily="18" charset="0"/>
                          <a:cs typeface="Times New Roman" panose="02020603050405020304" pitchFamily="18" charset="0"/>
                        </a:rPr>
                        <a:t>POC</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F0"/>
                    </a:solidFill>
                  </a:tcPr>
                </a:tc>
                <a:tc>
                  <a:txBody>
                    <a:bodyPr/>
                    <a:lstStyle/>
                    <a:p>
                      <a:pPr algn="l" hangingPunct="0">
                        <a:lnSpc>
                          <a:spcPct val="150000"/>
                        </a:lnSpc>
                        <a:spcBef>
                          <a:spcPts val="680"/>
                        </a:spcBef>
                        <a:spcAft>
                          <a:spcPts val="0"/>
                        </a:spcAft>
                        <a:tabLst>
                          <a:tab pos="228600" algn="l"/>
                          <a:tab pos="457200" algn="l"/>
                          <a:tab pos="685800" algn="l"/>
                          <a:tab pos="914400" algn="l"/>
                        </a:tabLst>
                      </a:pPr>
                      <a:r>
                        <a:rPr lang="en-US" altLang="zh-CN" sz="1400" dirty="0" smtClean="0">
                          <a:effectLst/>
                          <a:latin typeface="Times New Roman" panose="02020603050405020304" pitchFamily="18" charset="0"/>
                          <a:cs typeface="Times New Roman" panose="02020603050405020304" pitchFamily="18" charset="0"/>
                        </a:rPr>
                        <a:t>391-600</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F0"/>
                    </a:solidFill>
                  </a:tcPr>
                </a:tc>
                <a:tc>
                  <a:txBody>
                    <a:bodyPr/>
                    <a:lstStyle/>
                    <a:p>
                      <a:pPr algn="l" hangingPunct="0">
                        <a:lnSpc>
                          <a:spcPct val="150000"/>
                        </a:lnSpc>
                        <a:spcBef>
                          <a:spcPts val="680"/>
                        </a:spcBef>
                        <a:spcAft>
                          <a:spcPts val="0"/>
                        </a:spcAft>
                        <a:tabLst>
                          <a:tab pos="228600" algn="l"/>
                          <a:tab pos="457200" algn="l"/>
                          <a:tab pos="685800" algn="l"/>
                          <a:tab pos="914400" algn="l"/>
                        </a:tabLst>
                      </a:pPr>
                      <a:r>
                        <a:rPr lang="en-US" altLang="zh-CN" sz="1400" dirty="0" smtClean="0">
                          <a:effectLst/>
                          <a:latin typeface="Times New Roman" panose="02020603050405020304" pitchFamily="18" charset="0"/>
                          <a:cs typeface="Times New Roman" panose="02020603050405020304" pitchFamily="18" charset="0"/>
                        </a:rPr>
                        <a:t>171-320</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F0"/>
                    </a:solidFill>
                  </a:tcPr>
                </a:tc>
              </a:tr>
              <a:tr h="216024">
                <a:tc>
                  <a:txBody>
                    <a:bodyPr/>
                    <a:lstStyle/>
                    <a:p>
                      <a:pPr algn="l" hangingPunct="0">
                        <a:lnSpc>
                          <a:spcPct val="150000"/>
                        </a:lnSpc>
                        <a:spcBef>
                          <a:spcPts val="680"/>
                        </a:spcBef>
                        <a:spcAft>
                          <a:spcPts val="0"/>
                        </a:spcAft>
                        <a:tabLst>
                          <a:tab pos="228600" algn="l"/>
                          <a:tab pos="457200" algn="l"/>
                          <a:tab pos="685800" algn="l"/>
                          <a:tab pos="914400" algn="l"/>
                        </a:tabLst>
                      </a:pPr>
                      <a:r>
                        <a:rPr lang="en-US" altLang="zh-CN" sz="1400" dirty="0" smtClean="0">
                          <a:effectLst/>
                          <a:latin typeface="Times New Roman" panose="02020603050405020304" pitchFamily="18" charset="0"/>
                          <a:cs typeface="Times New Roman" panose="02020603050405020304" pitchFamily="18" charset="0"/>
                        </a:rPr>
                        <a:t>BD Rate</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F0"/>
                    </a:solidFill>
                  </a:tcPr>
                </a:tc>
                <a:tc>
                  <a:txBody>
                    <a:bodyPr/>
                    <a:lstStyle/>
                    <a:p>
                      <a:pPr algn="l" hangingPunct="0">
                        <a:lnSpc>
                          <a:spcPct val="150000"/>
                        </a:lnSpc>
                        <a:spcBef>
                          <a:spcPts val="680"/>
                        </a:spcBef>
                        <a:spcAft>
                          <a:spcPts val="0"/>
                        </a:spcAft>
                        <a:tabLst>
                          <a:tab pos="228600" algn="l"/>
                          <a:tab pos="457200" algn="l"/>
                          <a:tab pos="685800" algn="l"/>
                          <a:tab pos="914400" algn="l"/>
                        </a:tabLst>
                      </a:pPr>
                      <a:r>
                        <a:rPr lang="en-US" altLang="zh-CN" sz="1400" dirty="0" smtClean="0">
                          <a:effectLst/>
                          <a:latin typeface="Times New Roman" panose="02020603050405020304" pitchFamily="18" charset="0"/>
                          <a:cs typeface="Times New Roman" panose="02020603050405020304" pitchFamily="18" charset="0"/>
                        </a:rPr>
                        <a:t>-0.82</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F0"/>
                    </a:solidFill>
                  </a:tcPr>
                </a:tc>
                <a:tc>
                  <a:txBody>
                    <a:bodyPr/>
                    <a:lstStyle/>
                    <a:p>
                      <a:pPr marL="0" marR="0" indent="0" algn="l" defTabSz="914400" rtl="0" eaLnBrk="1" fontAlgn="auto" latinLnBrk="0" hangingPunct="0">
                        <a:lnSpc>
                          <a:spcPct val="150000"/>
                        </a:lnSpc>
                        <a:spcBef>
                          <a:spcPts val="680"/>
                        </a:spcBef>
                        <a:spcAft>
                          <a:spcPts val="0"/>
                        </a:spcAft>
                        <a:buClrTx/>
                        <a:buSzTx/>
                        <a:buFontTx/>
                        <a:buNone/>
                        <a:tabLst>
                          <a:tab pos="228600" algn="l"/>
                          <a:tab pos="457200" algn="l"/>
                          <a:tab pos="685800" algn="l"/>
                          <a:tab pos="914400" algn="l"/>
                        </a:tabLst>
                        <a:defRPr/>
                      </a:pPr>
                      <a:r>
                        <a:rPr lang="en-US" altLang="zh-CN" sz="1400" dirty="0" smtClean="0">
                          <a:effectLst/>
                          <a:latin typeface="Times New Roman" panose="02020603050405020304" pitchFamily="18" charset="0"/>
                          <a:cs typeface="Times New Roman" panose="02020603050405020304" pitchFamily="18" charset="0"/>
                        </a:rPr>
                        <a:t>-14.44%</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F0"/>
                    </a:solidFill>
                  </a:tcPr>
                </a:tc>
              </a:tr>
              <a:tr h="288032">
                <a:tc>
                  <a:txBody>
                    <a:bodyPr/>
                    <a:lstStyle/>
                    <a:p>
                      <a:pPr algn="l" hangingPunct="0">
                        <a:lnSpc>
                          <a:spcPct val="150000"/>
                        </a:lnSpc>
                        <a:spcBef>
                          <a:spcPts val="680"/>
                        </a:spcBef>
                        <a:spcAft>
                          <a:spcPts val="0"/>
                        </a:spcAft>
                        <a:tabLst>
                          <a:tab pos="228600" algn="l"/>
                          <a:tab pos="457200" algn="l"/>
                          <a:tab pos="685800" algn="l"/>
                          <a:tab pos="914400" algn="l"/>
                        </a:tabLst>
                      </a:pPr>
                      <a:r>
                        <a:rPr lang="en-US" altLang="zh-CN" sz="1400" baseline="0" dirty="0" smtClean="0">
                          <a:effectLst/>
                          <a:latin typeface="Times New Roman" panose="02020603050405020304" pitchFamily="18" charset="0"/>
                          <a:cs typeface="Times New Roman" panose="02020603050405020304" pitchFamily="18" charset="0"/>
                        </a:rPr>
                        <a:t>Bit rate of HM</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F0"/>
                    </a:solidFill>
                  </a:tcPr>
                </a:tc>
                <a:tc>
                  <a:txBody>
                    <a:bodyPr/>
                    <a:lstStyle/>
                    <a:p>
                      <a:pPr marL="0" marR="0" indent="0" algn="l" defTabSz="914400" rtl="0" eaLnBrk="1" fontAlgn="auto" latinLnBrk="0" hangingPunct="0">
                        <a:lnSpc>
                          <a:spcPct val="150000"/>
                        </a:lnSpc>
                        <a:spcBef>
                          <a:spcPts val="680"/>
                        </a:spcBef>
                        <a:spcAft>
                          <a:spcPts val="0"/>
                        </a:spcAft>
                        <a:buClrTx/>
                        <a:buSzTx/>
                        <a:buFontTx/>
                        <a:buNone/>
                        <a:tabLst>
                          <a:tab pos="228600" algn="l"/>
                          <a:tab pos="457200" algn="l"/>
                          <a:tab pos="685800" algn="l"/>
                          <a:tab pos="914400" algn="l"/>
                        </a:tabLst>
                        <a:defRPr/>
                      </a:pPr>
                      <a:r>
                        <a:rPr lang="en-US" altLang="zh-CN" sz="1400" dirty="0" smtClean="0">
                          <a:effectLst/>
                          <a:latin typeface="Times New Roman" panose="02020603050405020304" pitchFamily="18" charset="0"/>
                          <a:cs typeface="Times New Roman" panose="02020603050405020304" pitchFamily="18" charset="0"/>
                        </a:rPr>
                        <a:t>1.5-11.6</a:t>
                      </a:r>
                      <a:endParaRPr lang="zh-CN" altLang="zh-CN" sz="1400" dirty="0" smtClean="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F0"/>
                    </a:solidFill>
                  </a:tcPr>
                </a:tc>
                <a:tc>
                  <a:txBody>
                    <a:bodyPr/>
                    <a:lstStyle/>
                    <a:p>
                      <a:pPr algn="l" hangingPunct="0">
                        <a:lnSpc>
                          <a:spcPct val="150000"/>
                        </a:lnSpc>
                        <a:spcBef>
                          <a:spcPts val="680"/>
                        </a:spcBef>
                        <a:spcAft>
                          <a:spcPts val="0"/>
                        </a:spcAft>
                        <a:tabLst>
                          <a:tab pos="228600" algn="l"/>
                          <a:tab pos="457200" algn="l"/>
                          <a:tab pos="685800" algn="l"/>
                          <a:tab pos="914400" algn="l"/>
                        </a:tabLst>
                      </a:pPr>
                      <a:r>
                        <a:rPr lang="en-US" altLang="zh-CN" sz="1400" dirty="0" smtClean="0">
                          <a:effectLst/>
                          <a:latin typeface="Times New Roman" panose="02020603050405020304" pitchFamily="18" charset="0"/>
                          <a:cs typeface="Times New Roman" panose="02020603050405020304" pitchFamily="18" charset="0"/>
                        </a:rPr>
                        <a:t>3.3-47.1</a:t>
                      </a:r>
                      <a:endParaRPr lang="zh-CN" sz="14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solidFill>
                      <a:srgbClr val="00B0F0"/>
                    </a:solidFill>
                  </a:tcPr>
                </a:tc>
              </a:tr>
            </a:tbl>
          </a:graphicData>
        </a:graphic>
      </p:graphicFrame>
      <p:sp>
        <p:nvSpPr>
          <p:cNvPr id="6" name="文本框 5"/>
          <p:cNvSpPr txBox="1"/>
          <p:nvPr/>
        </p:nvSpPr>
        <p:spPr>
          <a:xfrm>
            <a:off x="5652120" y="3861048"/>
            <a:ext cx="2880320" cy="923330"/>
          </a:xfrm>
          <a:prstGeom prst="rect">
            <a:avLst/>
          </a:prstGeom>
          <a:noFill/>
        </p:spPr>
        <p:txBody>
          <a:bodyPr wrap="square" rtlCol="0">
            <a:spAutoFit/>
          </a:bodyPr>
          <a:lstStyle/>
          <a:p>
            <a:r>
              <a:rPr lang="en-US" altLang="zh-CN" dirty="0" smtClean="0">
                <a:latin typeface="Times New Roman" panose="02020603050405020304" pitchFamily="18" charset="0"/>
                <a:cs typeface="Times New Roman" panose="02020603050405020304" pitchFamily="18" charset="0"/>
              </a:rPr>
              <a:t>Bit </a:t>
            </a:r>
            <a:r>
              <a:rPr lang="en-US" altLang="zh-CN" dirty="0">
                <a:latin typeface="Times New Roman" panose="02020603050405020304" pitchFamily="18" charset="0"/>
                <a:cs typeface="Times New Roman" panose="02020603050405020304" pitchFamily="18" charset="0"/>
              </a:rPr>
              <a:t>Rate of HM: </a:t>
            </a:r>
            <a:r>
              <a:rPr lang="en-US" altLang="zh-CN" dirty="0" smtClean="0">
                <a:latin typeface="Times New Roman" panose="02020603050405020304" pitchFamily="18" charset="0"/>
                <a:cs typeface="Times New Roman" panose="02020603050405020304" pitchFamily="18" charset="0"/>
              </a:rPr>
              <a:t>range of bit </a:t>
            </a:r>
            <a:r>
              <a:rPr lang="en-US" altLang="zh-CN" dirty="0">
                <a:latin typeface="Times New Roman" panose="02020603050405020304" pitchFamily="18" charset="0"/>
                <a:cs typeface="Times New Roman" panose="02020603050405020304" pitchFamily="18" charset="0"/>
              </a:rPr>
              <a:t>rate </a:t>
            </a:r>
            <a:r>
              <a:rPr lang="en-US" altLang="zh-CN" dirty="0" smtClean="0">
                <a:latin typeface="Times New Roman" panose="02020603050405020304" pitchFamily="18" charset="0"/>
                <a:cs typeface="Times New Roman" panose="02020603050405020304" pitchFamily="18" charset="0"/>
              </a:rPr>
              <a:t>with </a:t>
            </a:r>
            <a:r>
              <a:rPr lang="en-US" altLang="zh-CN" dirty="0">
                <a:latin typeface="Times New Roman" panose="02020603050405020304" pitchFamily="18" charset="0"/>
                <a:cs typeface="Times New Roman" panose="02020603050405020304" pitchFamily="18" charset="0"/>
              </a:rPr>
              <a:t>QP 22,27,32,37, measured by </a:t>
            </a:r>
            <a:r>
              <a:rPr lang="en-US" altLang="zh-CN" dirty="0" smtClean="0">
                <a:latin typeface="Times New Roman" panose="02020603050405020304" pitchFamily="18" charset="0"/>
                <a:cs typeface="Times New Roman" panose="02020603050405020304" pitchFamily="18" charset="0"/>
              </a:rPr>
              <a:t>Mbps</a:t>
            </a:r>
            <a:endParaRPr lang="zh-CN"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274013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标题 14"/>
          <p:cNvSpPr>
            <a:spLocks noGrp="1"/>
          </p:cNvSpPr>
          <p:nvPr>
            <p:ph type="title"/>
          </p:nvPr>
        </p:nvSpPr>
        <p:spPr>
          <a:xfrm>
            <a:off x="323528" y="116632"/>
            <a:ext cx="7632700" cy="871537"/>
          </a:xfrm>
        </p:spPr>
        <p:txBody>
          <a:bodyPr/>
          <a:lstStyle/>
          <a:p>
            <a:r>
              <a:rPr lang="en-US" altLang="zh-CN" dirty="0" smtClean="0"/>
              <a:t>Motion vector accuracy test</a:t>
            </a:r>
            <a:endParaRPr lang="zh-CN" altLang="en-US" dirty="0"/>
          </a:p>
        </p:txBody>
      </p:sp>
      <p:sp>
        <p:nvSpPr>
          <p:cNvPr id="105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59" name="Rectangle 3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1" name="Rectangle 3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3" name="Rectangle 3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5" name="Rectangle 4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7" name="Rectangle 4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 name="表格 1"/>
          <p:cNvGraphicFramePr>
            <a:graphicFrameLocks noGrp="1"/>
          </p:cNvGraphicFramePr>
          <p:nvPr>
            <p:extLst>
              <p:ext uri="{D42A27DB-BD31-4B8C-83A1-F6EECF244321}">
                <p14:modId xmlns:p14="http://schemas.microsoft.com/office/powerpoint/2010/main" val="3597653166"/>
              </p:ext>
            </p:extLst>
          </p:nvPr>
        </p:nvGraphicFramePr>
        <p:xfrm>
          <a:off x="323528" y="2276869"/>
          <a:ext cx="3240360" cy="1728195"/>
        </p:xfrm>
        <a:graphic>
          <a:graphicData uri="http://schemas.openxmlformats.org/drawingml/2006/table">
            <a:tbl>
              <a:tblPr>
                <a:tableStyleId>{5C22544A-7EE6-4342-B048-85BDC9FD1C3A}</a:tableStyleId>
              </a:tblPr>
              <a:tblGrid>
                <a:gridCol w="739030"/>
                <a:gridCol w="2501330"/>
              </a:tblGrid>
              <a:tr h="180745">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Position</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l" hangingPunct="0">
                        <a:spcBef>
                          <a:spcPts val="300"/>
                        </a:spcBef>
                        <a:spcAft>
                          <a:spcPts val="300"/>
                        </a:spcAft>
                        <a:tabLst>
                          <a:tab pos="228600" algn="l"/>
                          <a:tab pos="457200" algn="l"/>
                          <a:tab pos="685800" algn="l"/>
                          <a:tab pos="914400" algn="l"/>
                        </a:tabLst>
                      </a:pPr>
                      <a:r>
                        <a:rPr lang="en-US" sz="1400" dirty="0" err="1" smtClean="0">
                          <a:effectLst/>
                          <a:latin typeface="Times New Roman" panose="02020603050405020304" pitchFamily="18" charset="0"/>
                          <a:cs typeface="Times New Roman" panose="02020603050405020304" pitchFamily="18" charset="0"/>
                        </a:rPr>
                        <a:t>Luma</a:t>
                      </a:r>
                      <a:r>
                        <a:rPr lang="en-US" sz="1400" dirty="0" smtClean="0">
                          <a:effectLst/>
                          <a:latin typeface="Times New Roman" panose="02020603050405020304" pitchFamily="18" charset="0"/>
                          <a:cs typeface="Times New Roman" panose="02020603050405020304" pitchFamily="18" charset="0"/>
                        </a:rPr>
                        <a:t> Filter </a:t>
                      </a:r>
                      <a:r>
                        <a:rPr lang="en-US" sz="1400" dirty="0">
                          <a:effectLst/>
                          <a:latin typeface="Times New Roman" panose="02020603050405020304" pitchFamily="18" charset="0"/>
                          <a:cs typeface="Times New Roman" panose="02020603050405020304" pitchFamily="18" charset="0"/>
                        </a:rPr>
                        <a:t>coefficients</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16405">
                <a:tc>
                  <a:txBody>
                    <a:bodyPr/>
                    <a:lstStyle/>
                    <a:p>
                      <a:pPr algn="ctr" hangingPunct="0">
                        <a:spcBef>
                          <a:spcPts val="300"/>
                        </a:spcBef>
                        <a:spcAft>
                          <a:spcPts val="300"/>
                        </a:spcAft>
                        <a:tabLst>
                          <a:tab pos="504190" algn="l"/>
                          <a:tab pos="756285" algn="l"/>
                          <a:tab pos="1008380" algn="l"/>
                          <a:tab pos="1260475" algn="l"/>
                        </a:tabLst>
                      </a:pPr>
                      <a:r>
                        <a:rPr lang="en-GB" sz="1400" dirty="0">
                          <a:effectLst/>
                          <a:latin typeface="Times New Roman" panose="02020603050405020304" pitchFamily="18" charset="0"/>
                          <a:cs typeface="Times New Roman" panose="02020603050405020304" pitchFamily="18" charset="0"/>
                        </a:rPr>
                        <a:t>1/8</a:t>
                      </a:r>
                      <a:endParaRPr lang="zh-CN"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ea typeface="宋体" panose="02010600030101010101" pitchFamily="2" charset="-122"/>
                          <a:cs typeface="Times New Roman" panose="02020603050405020304" pitchFamily="18" charset="0"/>
                        </a:rPr>
                        <a:t>{ -1, 2, -5, 62, 8, -3, 1, 0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16405">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2/8</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ea typeface="宋体" panose="02010600030101010101" pitchFamily="2" charset="-122"/>
                          <a:cs typeface="Times New Roman" panose="02020603050405020304" pitchFamily="18" charset="0"/>
                        </a:rPr>
                        <a:t>{ -1, 4, -10, 58, 17, -5, 1, 0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16405">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3/8</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ea typeface="宋体" panose="02010600030101010101" pitchFamily="2" charset="-122"/>
                          <a:cs typeface="Times New Roman" panose="02020603050405020304" pitchFamily="18" charset="0"/>
                        </a:rPr>
                        <a:t>{ -1, 3, -9, 47, 31, -10, 4, -1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16405">
                <a:tc>
                  <a:txBody>
                    <a:bodyPr/>
                    <a:lstStyle/>
                    <a:p>
                      <a:pPr algn="ctr" hangingPunct="0">
                        <a:spcBef>
                          <a:spcPts val="300"/>
                        </a:spcBef>
                        <a:spcAft>
                          <a:spcPts val="300"/>
                        </a:spcAft>
                        <a:tabLst>
                          <a:tab pos="504190" algn="l"/>
                          <a:tab pos="756285" algn="l"/>
                          <a:tab pos="1008380" algn="l"/>
                          <a:tab pos="1260475" algn="l"/>
                        </a:tabLst>
                      </a:pPr>
                      <a:r>
                        <a:rPr lang="en-GB" sz="1400" dirty="0">
                          <a:effectLst/>
                          <a:latin typeface="Times New Roman" panose="02020603050405020304" pitchFamily="18" charset="0"/>
                          <a:cs typeface="Times New Roman" panose="02020603050405020304" pitchFamily="18" charset="0"/>
                        </a:rPr>
                        <a:t>4/8</a:t>
                      </a:r>
                      <a:endParaRPr lang="zh-CN"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ea typeface="宋体" panose="02010600030101010101" pitchFamily="2" charset="-122"/>
                          <a:cs typeface="Times New Roman" panose="02020603050405020304" pitchFamily="18" charset="0"/>
                        </a:rPr>
                        <a:t>{ -1, 4, -11, 40, 40, -11, 4, -1 }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16405">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5/8</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ea typeface="宋体" panose="02010600030101010101" pitchFamily="2" charset="-122"/>
                          <a:cs typeface="Times New Roman" panose="02020603050405020304" pitchFamily="18" charset="0"/>
                        </a:rPr>
                        <a:t>{ -1, 4, -10, 31, 47, -9, 3, -1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16405">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6/8</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ea typeface="宋体" panose="02010600030101010101" pitchFamily="2" charset="-122"/>
                          <a:cs typeface="Times New Roman" panose="02020603050405020304" pitchFamily="18" charset="0"/>
                        </a:rPr>
                        <a:t>{ 0, 1, -5, 17, 58, -10, 4, -1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16405">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7/8</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ea typeface="宋体" panose="02010600030101010101" pitchFamily="2" charset="-122"/>
                          <a:cs typeface="Times New Roman" panose="02020603050405020304" pitchFamily="18" charset="0"/>
                        </a:rPr>
                        <a:t>{ 0, 1, -3, 8, 62, -5, 2, -1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bl>
          </a:graphicData>
        </a:graphic>
      </p:graphicFrame>
      <p:graphicFrame>
        <p:nvGraphicFramePr>
          <p:cNvPr id="4" name="表格 3"/>
          <p:cNvGraphicFramePr>
            <a:graphicFrameLocks noGrp="1"/>
          </p:cNvGraphicFramePr>
          <p:nvPr>
            <p:extLst>
              <p:ext uri="{D42A27DB-BD31-4B8C-83A1-F6EECF244321}">
                <p14:modId xmlns:p14="http://schemas.microsoft.com/office/powerpoint/2010/main" val="4267453227"/>
              </p:ext>
            </p:extLst>
          </p:nvPr>
        </p:nvGraphicFramePr>
        <p:xfrm>
          <a:off x="4139878" y="2015480"/>
          <a:ext cx="4752528" cy="2133600"/>
        </p:xfrm>
        <a:graphic>
          <a:graphicData uri="http://schemas.openxmlformats.org/drawingml/2006/table">
            <a:tbl>
              <a:tblPr>
                <a:tableStyleId>{5C22544A-7EE6-4342-B048-85BDC9FD1C3A}</a:tableStyleId>
              </a:tblPr>
              <a:tblGrid>
                <a:gridCol w="978462"/>
                <a:gridCol w="1397802"/>
                <a:gridCol w="838681"/>
                <a:gridCol w="1537583"/>
              </a:tblGrid>
              <a:tr h="403245">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Position</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l" hangingPunct="0">
                        <a:spcBef>
                          <a:spcPts val="300"/>
                        </a:spcBef>
                        <a:spcAft>
                          <a:spcPts val="300"/>
                        </a:spcAft>
                        <a:tabLst>
                          <a:tab pos="228600" algn="l"/>
                          <a:tab pos="457200" algn="l"/>
                          <a:tab pos="685800" algn="l"/>
                          <a:tab pos="914400" algn="l"/>
                        </a:tabLst>
                      </a:pPr>
                      <a:r>
                        <a:rPr lang="en-US" sz="1400" dirty="0" smtClean="0">
                          <a:effectLst/>
                          <a:latin typeface="Times New Roman" panose="02020603050405020304" pitchFamily="18" charset="0"/>
                          <a:cs typeface="Times New Roman" panose="02020603050405020304" pitchFamily="18" charset="0"/>
                        </a:rPr>
                        <a:t>Chroma</a:t>
                      </a:r>
                      <a:r>
                        <a:rPr lang="en-US" sz="1400" baseline="0" dirty="0" smtClean="0">
                          <a:effectLst/>
                          <a:latin typeface="Times New Roman" panose="02020603050405020304" pitchFamily="18" charset="0"/>
                          <a:cs typeface="Times New Roman" panose="02020603050405020304" pitchFamily="18" charset="0"/>
                        </a:rPr>
                        <a:t> </a:t>
                      </a:r>
                      <a:r>
                        <a:rPr lang="en-US" sz="1400" dirty="0" smtClean="0">
                          <a:effectLst/>
                          <a:latin typeface="Times New Roman" panose="02020603050405020304" pitchFamily="18" charset="0"/>
                          <a:cs typeface="Times New Roman" panose="02020603050405020304" pitchFamily="18" charset="0"/>
                        </a:rPr>
                        <a:t>Filter </a:t>
                      </a:r>
                      <a:r>
                        <a:rPr lang="en-US" sz="1400" dirty="0">
                          <a:effectLst/>
                          <a:latin typeface="Times New Roman" panose="02020603050405020304" pitchFamily="18" charset="0"/>
                          <a:cs typeface="Times New Roman" panose="02020603050405020304" pitchFamily="18" charset="0"/>
                        </a:rPr>
                        <a:t>coefficients</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Position</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l"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Filter coefficients</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13360">
                <a:tc>
                  <a:txBody>
                    <a:bodyPr/>
                    <a:lstStyle/>
                    <a:p>
                      <a:pPr algn="ctr" hangingPunct="0">
                        <a:spcBef>
                          <a:spcPts val="300"/>
                        </a:spcBef>
                        <a:spcAft>
                          <a:spcPts val="300"/>
                        </a:spcAft>
                        <a:tabLst>
                          <a:tab pos="504190" algn="l"/>
                          <a:tab pos="756285" algn="l"/>
                          <a:tab pos="1008380" algn="l"/>
                          <a:tab pos="1260475" algn="l"/>
                        </a:tabLst>
                      </a:pPr>
                      <a:r>
                        <a:rPr lang="en-GB" sz="1400" dirty="0">
                          <a:effectLst/>
                          <a:latin typeface="Times New Roman" panose="02020603050405020304" pitchFamily="18" charset="0"/>
                          <a:cs typeface="Times New Roman" panose="02020603050405020304" pitchFamily="18" charset="0"/>
                        </a:rPr>
                        <a:t>1/16</a:t>
                      </a:r>
                      <a:endParaRPr lang="zh-CN"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ea typeface="+mn-ea"/>
                          <a:cs typeface="Times New Roman" panose="02020603050405020304" pitchFamily="18" charset="0"/>
                        </a:rPr>
                        <a:t>{ -2, 62, 4, 0 }</a:t>
                      </a:r>
                      <a:endParaRPr lang="zh-CN" sz="1400" dirty="0">
                        <a:effectLst/>
                        <a:latin typeface="Times New Roman" panose="02020603050405020304" pitchFamily="18" charset="0"/>
                        <a:ea typeface="+mn-ea"/>
                        <a:cs typeface="Times New Roman" panose="02020603050405020304" pitchFamily="18" charset="0"/>
                      </a:endParaRPr>
                    </a:p>
                  </a:txBody>
                  <a:tcPr marL="68580" marR="68580" marT="0" marB="0"/>
                </a:tc>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9/16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ea typeface="宋体" panose="02010600030101010101" pitchFamily="2" charset="-122"/>
                          <a:cs typeface="Times New Roman" panose="02020603050405020304" pitchFamily="18" charset="0"/>
                        </a:rPr>
                        <a:t>{ -4, 30, 42, -4 } </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13360">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2/16</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ea typeface="+mn-ea"/>
                          <a:cs typeface="Times New Roman" panose="02020603050405020304" pitchFamily="18" charset="0"/>
                        </a:rPr>
                        <a:t>{ -2, 58, 10, -2 }</a:t>
                      </a:r>
                      <a:endParaRPr lang="zh-CN" sz="1400" dirty="0">
                        <a:effectLst/>
                        <a:latin typeface="Times New Roman" panose="02020603050405020304" pitchFamily="18" charset="0"/>
                        <a:ea typeface="+mn-ea"/>
                        <a:cs typeface="Times New Roman" panose="02020603050405020304" pitchFamily="18" charset="0"/>
                      </a:endParaRPr>
                    </a:p>
                  </a:txBody>
                  <a:tcPr marL="68580" marR="68580" marT="0" marB="0"/>
                </a:tc>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10/16</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ea typeface="宋体" panose="02010600030101010101" pitchFamily="2" charset="-122"/>
                          <a:cs typeface="Times New Roman" panose="02020603050405020304" pitchFamily="18" charset="0"/>
                        </a:rPr>
                        <a:t>{ -4, 28, 46, -6 }</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56024">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3/16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ea typeface="+mn-ea"/>
                          <a:cs typeface="Times New Roman" panose="02020603050405020304" pitchFamily="18" charset="0"/>
                        </a:rPr>
                        <a:t>{ -4, 56, 14, -2 }</a:t>
                      </a:r>
                      <a:endParaRPr lang="zh-CN" sz="1400" dirty="0">
                        <a:effectLst/>
                        <a:latin typeface="Times New Roman" panose="02020603050405020304" pitchFamily="18" charset="0"/>
                        <a:ea typeface="+mn-ea"/>
                        <a:cs typeface="Times New Roman" panose="02020603050405020304" pitchFamily="18" charset="0"/>
                      </a:endParaRPr>
                    </a:p>
                  </a:txBody>
                  <a:tcPr marL="68580" marR="68580" marT="0" marB="0"/>
                </a:tc>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11/16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ea typeface="宋体" panose="02010600030101010101" pitchFamily="2" charset="-122"/>
                          <a:cs typeface="Times New Roman" panose="02020603050405020304" pitchFamily="18" charset="0"/>
                        </a:rPr>
                        <a:t>{ -2, 20, 52, -6 } </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58688">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4/16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ea typeface="+mn-ea"/>
                          <a:cs typeface="Times New Roman" panose="02020603050405020304" pitchFamily="18" charset="0"/>
                        </a:rPr>
                        <a:t>{ -4, 54, 16, -2 }</a:t>
                      </a:r>
                      <a:endParaRPr lang="zh-CN" sz="1400" dirty="0">
                        <a:effectLst/>
                        <a:latin typeface="Times New Roman" panose="02020603050405020304" pitchFamily="18" charset="0"/>
                        <a:ea typeface="+mn-ea"/>
                        <a:cs typeface="Times New Roman" panose="02020603050405020304" pitchFamily="18" charset="0"/>
                      </a:endParaRPr>
                    </a:p>
                  </a:txBody>
                  <a:tcPr marL="68580" marR="68580" marT="0" marB="0"/>
                </a:tc>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12/16</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ea typeface="宋体" panose="02010600030101010101" pitchFamily="2" charset="-122"/>
                          <a:cs typeface="Times New Roman" panose="02020603050405020304" pitchFamily="18" charset="0"/>
                        </a:rPr>
                        <a:t>{ -2, 16, 54, -4 }</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61352">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5/16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ea typeface="+mn-ea"/>
                          <a:cs typeface="Times New Roman" panose="02020603050405020304" pitchFamily="18" charset="0"/>
                        </a:rPr>
                        <a:t>{ -6, 52, 20, -2 }</a:t>
                      </a:r>
                      <a:endParaRPr lang="zh-CN" sz="1400" dirty="0">
                        <a:effectLst/>
                        <a:latin typeface="Times New Roman" panose="02020603050405020304" pitchFamily="18" charset="0"/>
                        <a:ea typeface="+mn-ea"/>
                        <a:cs typeface="Times New Roman" panose="02020603050405020304" pitchFamily="18" charset="0"/>
                      </a:endParaRPr>
                    </a:p>
                  </a:txBody>
                  <a:tcPr marL="68580" marR="68580" marT="0" marB="0"/>
                </a:tc>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13/16</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ea typeface="宋体" panose="02010600030101010101" pitchFamily="2" charset="-122"/>
                          <a:cs typeface="Times New Roman" panose="02020603050405020304" pitchFamily="18" charset="0"/>
                        </a:rPr>
                        <a:t>{ -2, 14, 56, -4 }</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0">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6/16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ea typeface="+mn-ea"/>
                          <a:cs typeface="Times New Roman" panose="02020603050405020304" pitchFamily="18" charset="0"/>
                        </a:rPr>
                        <a:t>{ -6, 46, 28, -4 }</a:t>
                      </a:r>
                      <a:endParaRPr lang="zh-CN" sz="1400">
                        <a:effectLst/>
                        <a:latin typeface="Times New Roman" panose="02020603050405020304" pitchFamily="18" charset="0"/>
                        <a:ea typeface="+mn-ea"/>
                        <a:cs typeface="Times New Roman" panose="02020603050405020304" pitchFamily="18" charset="0"/>
                      </a:endParaRPr>
                    </a:p>
                  </a:txBody>
                  <a:tcPr marL="68580" marR="68580" marT="0" marB="0"/>
                </a:tc>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14/16</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ea typeface="宋体" panose="02010600030101010101" pitchFamily="2" charset="-122"/>
                          <a:cs typeface="Times New Roman" panose="02020603050405020304" pitchFamily="18" charset="0"/>
                        </a:rPr>
                        <a:t>{ -2, 10, 58, -2 }</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0">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7/16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ea typeface="+mn-ea"/>
                          <a:cs typeface="Times New Roman" panose="02020603050405020304" pitchFamily="18" charset="0"/>
                        </a:rPr>
                        <a:t>{ -4, 42, 30, -4 }</a:t>
                      </a:r>
                      <a:endParaRPr lang="zh-CN" sz="1400" dirty="0">
                        <a:effectLst/>
                        <a:latin typeface="Times New Roman" panose="02020603050405020304" pitchFamily="18" charset="0"/>
                        <a:ea typeface="+mn-ea"/>
                        <a:cs typeface="Times New Roman" panose="02020603050405020304" pitchFamily="18" charset="0"/>
                      </a:endParaRPr>
                    </a:p>
                  </a:txBody>
                  <a:tcPr marL="68580" marR="68580" marT="0" marB="0"/>
                </a:tc>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15/16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ea typeface="宋体" panose="02010600030101010101" pitchFamily="2" charset="-122"/>
                          <a:cs typeface="Times New Roman" panose="02020603050405020304" pitchFamily="18" charset="0"/>
                        </a:rPr>
                        <a:t>{ 0, 4, 62, -2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13360">
                <a:tc>
                  <a:txBody>
                    <a:bodyPr/>
                    <a:lstStyle/>
                    <a:p>
                      <a:pPr algn="ctr" hangingPunct="0">
                        <a:spcBef>
                          <a:spcPts val="300"/>
                        </a:spcBef>
                        <a:spcAft>
                          <a:spcPts val="300"/>
                        </a:spcAft>
                        <a:tabLst>
                          <a:tab pos="504190" algn="l"/>
                          <a:tab pos="756285" algn="l"/>
                          <a:tab pos="1008380" algn="l"/>
                          <a:tab pos="1260475" algn="l"/>
                        </a:tabLst>
                      </a:pPr>
                      <a:r>
                        <a:rPr lang="en-GB" sz="1400">
                          <a:effectLst/>
                          <a:latin typeface="Times New Roman" panose="02020603050405020304" pitchFamily="18" charset="0"/>
                          <a:cs typeface="Times New Roman" panose="02020603050405020304" pitchFamily="18" charset="0"/>
                        </a:rPr>
                        <a:t>8/16</a:t>
                      </a:r>
                      <a:endParaRPr lang="zh-CN" sz="140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ea typeface="+mn-ea"/>
                          <a:cs typeface="Times New Roman" panose="02020603050405020304" pitchFamily="18" charset="0"/>
                        </a:rPr>
                        <a:t>{ -4, 36, 36, -4 }</a:t>
                      </a:r>
                      <a:endParaRPr lang="zh-CN" sz="1400" dirty="0">
                        <a:effectLst/>
                        <a:latin typeface="Times New Roman" panose="02020603050405020304" pitchFamily="18" charset="0"/>
                        <a:ea typeface="+mn-ea"/>
                        <a:cs typeface="Times New Roman" panose="02020603050405020304" pitchFamily="18" charset="0"/>
                      </a:endParaRPr>
                    </a:p>
                  </a:txBody>
                  <a:tcPr marL="68580" marR="68580" marT="0" marB="0"/>
                </a:tc>
                <a:tc>
                  <a:txBody>
                    <a:bodyPr/>
                    <a:lstStyle/>
                    <a:p>
                      <a:pPr algn="ctr" hangingPunct="0">
                        <a:spcBef>
                          <a:spcPts val="300"/>
                        </a:spcBef>
                        <a:spcAft>
                          <a:spcPts val="300"/>
                        </a:spcAft>
                        <a:tabLst>
                          <a:tab pos="504190" algn="l"/>
                          <a:tab pos="756285" algn="l"/>
                          <a:tab pos="1008380" algn="l"/>
                          <a:tab pos="1260475" algn="l"/>
                        </a:tabLst>
                      </a:pPr>
                      <a:r>
                        <a:rPr lang="en-GB" sz="1400" dirty="0">
                          <a:effectLst/>
                        </a:rPr>
                        <a:t> </a:t>
                      </a:r>
                      <a:endParaRPr lang="zh-CN" sz="1400" dirty="0">
                        <a:effectLst/>
                        <a:latin typeface="Times New Roman" panose="02020603050405020304" pitchFamily="18" charset="0"/>
                        <a:ea typeface="Malgun Gothic" panose="020B0503020000020004" pitchFamily="34" charset="-127"/>
                      </a:endParaRPr>
                    </a:p>
                  </a:txBody>
                  <a:tcPr marL="68580" marR="68580" marT="0" marB="0"/>
                </a:tc>
                <a:tc>
                  <a:txBody>
                    <a:bodyPr/>
                    <a:lstStyle/>
                    <a:p>
                      <a:pPr algn="ctr" hangingPunct="0">
                        <a:spcBef>
                          <a:spcPts val="300"/>
                        </a:spcBef>
                        <a:spcAft>
                          <a:spcPts val="300"/>
                        </a:spcAft>
                        <a:tabLst>
                          <a:tab pos="228600" algn="l"/>
                          <a:tab pos="457200" algn="l"/>
                          <a:tab pos="685800" algn="l"/>
                          <a:tab pos="914400" algn="l"/>
                        </a:tabLst>
                      </a:pPr>
                      <a:r>
                        <a:rPr lang="en-US" sz="1400" dirty="0">
                          <a:effectLst/>
                        </a:rPr>
                        <a:t> </a:t>
                      </a:r>
                      <a:endParaRPr lang="zh-CN" sz="14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
        <p:nvSpPr>
          <p:cNvPr id="17" name="文本框 16"/>
          <p:cNvSpPr txBox="1"/>
          <p:nvPr/>
        </p:nvSpPr>
        <p:spPr>
          <a:xfrm>
            <a:off x="323528" y="955427"/>
            <a:ext cx="5616698" cy="923330"/>
          </a:xfrm>
          <a:prstGeom prst="rect">
            <a:avLst/>
          </a:prstGeom>
          <a:noFill/>
        </p:spPr>
        <p:txBody>
          <a:bodyPr wrap="square" rtlCol="0">
            <a:spAutoFit/>
          </a:bodyPr>
          <a:lstStyle/>
          <a:p>
            <a:pPr marL="285750" lvl="0" indent="-285750" hangingPunct="0">
              <a:buFont typeface="Wingdings" panose="05000000000000000000" pitchFamily="2" charset="2"/>
              <a:buChar char="Ø"/>
            </a:pPr>
            <a:r>
              <a:rPr lang="en-US" altLang="zh-CN" dirty="0" smtClean="0">
                <a:latin typeface="Times New Roman" panose="02020603050405020304" pitchFamily="18" charset="0"/>
                <a:cs typeface="Times New Roman" panose="02020603050405020304" pitchFamily="18" charset="0"/>
              </a:rPr>
              <a:t>Motion vector precision up to 1/8</a:t>
            </a:r>
          </a:p>
          <a:p>
            <a:pPr marL="285750" lvl="0" indent="-285750" hangingPunct="0">
              <a:buFont typeface="Wingdings" panose="05000000000000000000" pitchFamily="2" charset="2"/>
              <a:buChar char="Ø"/>
            </a:pPr>
            <a:r>
              <a:rPr lang="en-US" altLang="zh-CN" dirty="0" smtClean="0">
                <a:latin typeface="Times New Roman" panose="02020603050405020304" pitchFamily="18" charset="0"/>
                <a:cs typeface="Times New Roman" panose="02020603050405020304" pitchFamily="18" charset="0"/>
              </a:rPr>
              <a:t>Use the same filter as FRUC</a:t>
            </a:r>
          </a:p>
          <a:p>
            <a:pPr marL="285750" lvl="0" indent="-285750" hangingPunct="0">
              <a:buFont typeface="Wingdings" panose="05000000000000000000" pitchFamily="2" charset="2"/>
              <a:buChar char="Ø"/>
            </a:pPr>
            <a:r>
              <a:rPr lang="en-US" altLang="zh-CN" dirty="0">
                <a:latin typeface="Times New Roman" panose="02020603050405020304" pitchFamily="18" charset="0"/>
                <a:cs typeface="Times New Roman" panose="02020603050405020304" pitchFamily="18" charset="0"/>
              </a:rPr>
              <a:t>1/8 precision mv has little influence </a:t>
            </a:r>
            <a:r>
              <a:rPr lang="en-US" altLang="zh-CN" dirty="0" smtClean="0">
                <a:latin typeface="Times New Roman" panose="02020603050405020304" pitchFamily="18" charset="0"/>
                <a:cs typeface="Times New Roman" panose="02020603050405020304" pitchFamily="18" charset="0"/>
              </a:rPr>
              <a:t>to coding gains</a:t>
            </a:r>
            <a:endParaRPr lang="zh-CN" altLang="zh-CN" dirty="0">
              <a:latin typeface="Times New Roman" panose="02020603050405020304" pitchFamily="18" charset="0"/>
              <a:cs typeface="Times New Roman" panose="02020603050405020304" pitchFamily="18" charset="0"/>
            </a:endParaRPr>
          </a:p>
        </p:txBody>
      </p:sp>
      <p:graphicFrame>
        <p:nvGraphicFramePr>
          <p:cNvPr id="18" name="表格 17"/>
          <p:cNvGraphicFramePr>
            <a:graphicFrameLocks noGrp="1"/>
          </p:cNvGraphicFramePr>
          <p:nvPr>
            <p:extLst>
              <p:ext uri="{D42A27DB-BD31-4B8C-83A1-F6EECF244321}">
                <p14:modId xmlns:p14="http://schemas.microsoft.com/office/powerpoint/2010/main" val="4227759363"/>
              </p:ext>
            </p:extLst>
          </p:nvPr>
        </p:nvGraphicFramePr>
        <p:xfrm>
          <a:off x="467544" y="4221090"/>
          <a:ext cx="7884000" cy="1944214"/>
        </p:xfrm>
        <a:graphic>
          <a:graphicData uri="http://schemas.openxmlformats.org/drawingml/2006/table">
            <a:tbl>
              <a:tblPr firstRow="1" firstCol="1" bandRow="1">
                <a:tableStyleId>{5C22544A-7EE6-4342-B048-85BDC9FD1C3A}</a:tableStyleId>
              </a:tblPr>
              <a:tblGrid>
                <a:gridCol w="1212573"/>
                <a:gridCol w="1010731"/>
                <a:gridCol w="1140481"/>
                <a:gridCol w="1140481"/>
                <a:gridCol w="1126578"/>
                <a:gridCol w="1126578"/>
                <a:gridCol w="1126578"/>
              </a:tblGrid>
              <a:tr h="233094">
                <a:tc rowSpan="2">
                  <a:txBody>
                    <a:bodyPr/>
                    <a:lstStyle/>
                    <a:p>
                      <a:pPr algn="ct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Sequence</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gridSpan="2">
                  <a:txBody>
                    <a:bodyPr/>
                    <a:lstStyle/>
                    <a:p>
                      <a:pPr algn="ct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RA10</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gridSpan="2">
                  <a:txBody>
                    <a:bodyPr/>
                    <a:lstStyle/>
                    <a:p>
                      <a:pPr algn="ct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LDB10</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gridSpan="2">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LDP10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r>
              <a:tr h="262231">
                <a:tc vMerge="1">
                  <a:txBody>
                    <a:bodyPr/>
                    <a:lstStyle/>
                    <a:p>
                      <a:endParaRPr lang="zh-CN" altLang="en-US"/>
                    </a:p>
                  </a:txBody>
                  <a:tcP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Affine</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1/8 mv</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Affine</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1/8 mv</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Affine</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1/8 mv</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33094">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Tractor</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dirty="0">
                          <a:effectLst/>
                          <a:latin typeface="Times New Roman" panose="02020603050405020304" pitchFamily="18" charset="0"/>
                          <a:cs typeface="Times New Roman" panose="02020603050405020304" pitchFamily="18" charset="0"/>
                        </a:rPr>
                        <a:t>-22.94%</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2.61%</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-33.08%</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1.36%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-29.55%</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0.85%</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33094">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Station</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-23.56%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1.99%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-39.57%</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1.34%</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-37.16%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1.76%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33094">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Shields</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-12.65%</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1.42%</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-18.50%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1.10%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-18.10%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-0.76%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49869">
                <a:tc>
                  <a:txBody>
                    <a:bodyPr/>
                    <a:lstStyle/>
                    <a:p>
                      <a:pPr algn="ctr" hangingPunct="0">
                        <a:spcBef>
                          <a:spcPts val="680"/>
                        </a:spcBef>
                        <a:spcAft>
                          <a:spcPts val="0"/>
                        </a:spcAft>
                        <a:tabLst>
                          <a:tab pos="228600" algn="l"/>
                          <a:tab pos="457200" algn="l"/>
                          <a:tab pos="685800" algn="l"/>
                          <a:tab pos="914400" algn="l"/>
                        </a:tabLst>
                      </a:pPr>
                      <a:r>
                        <a:rPr lang="en-US" sz="1400" dirty="0" err="1">
                          <a:effectLst/>
                          <a:latin typeface="Times New Roman" panose="02020603050405020304" pitchFamily="18" charset="0"/>
                          <a:cs typeface="Times New Roman" panose="02020603050405020304" pitchFamily="18" charset="0"/>
                        </a:rPr>
                        <a:t>BlueSky</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-6.80%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0.63%</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-9.98%</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0.79%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-10.23%</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-2.27%</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49869">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SpinCalendar</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-14.95%</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-0.39%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-33.27%</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-0.71%</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-27.27%</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-7.36%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49869">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Jets</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dirty="0">
                          <a:effectLst/>
                          <a:latin typeface="Times New Roman" panose="02020603050405020304" pitchFamily="18" charset="0"/>
                          <a:cs typeface="Times New Roman" panose="02020603050405020304" pitchFamily="18" charset="0"/>
                        </a:rPr>
                        <a:t>-6.46%</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-0.13%</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-24.19%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-0.36%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-21.04%</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dirty="0">
                          <a:effectLst/>
                          <a:latin typeface="Times New Roman" panose="02020603050405020304" pitchFamily="18" charset="0"/>
                          <a:cs typeface="Times New Roman" panose="02020603050405020304" pitchFamily="18" charset="0"/>
                        </a:rPr>
                        <a:t>-2.99%</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Tree>
    <p:extLst>
      <p:ext uri="{BB962C8B-B14F-4D97-AF65-F5344CB8AC3E}">
        <p14:creationId xmlns:p14="http://schemas.microsoft.com/office/powerpoint/2010/main" val="26252262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标题 14"/>
          <p:cNvSpPr>
            <a:spLocks noGrp="1"/>
          </p:cNvSpPr>
          <p:nvPr>
            <p:ph type="title"/>
          </p:nvPr>
        </p:nvSpPr>
        <p:spPr>
          <a:xfrm>
            <a:off x="323528" y="324001"/>
            <a:ext cx="8640960" cy="728736"/>
          </a:xfrm>
        </p:spPr>
        <p:txBody>
          <a:bodyPr/>
          <a:lstStyle/>
          <a:p>
            <a:pPr lvl="1"/>
            <a:r>
              <a:rPr lang="en-US" altLang="zh-CN" dirty="0"/>
              <a:t>Motion compensation filter bit depth test</a:t>
            </a:r>
            <a:endParaRPr lang="zh-CN" altLang="zh-CN" i="1" dirty="0"/>
          </a:p>
        </p:txBody>
      </p:sp>
      <p:sp>
        <p:nvSpPr>
          <p:cNvPr id="105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59" name="Rectangle 3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1" name="Rectangle 3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3" name="Rectangle 3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5" name="Rectangle 4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7" name="Rectangle 4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表格 5"/>
          <p:cNvGraphicFramePr>
            <a:graphicFrameLocks noGrp="1"/>
          </p:cNvGraphicFramePr>
          <p:nvPr>
            <p:extLst>
              <p:ext uri="{D42A27DB-BD31-4B8C-83A1-F6EECF244321}">
                <p14:modId xmlns:p14="http://schemas.microsoft.com/office/powerpoint/2010/main" val="1997449231"/>
              </p:ext>
            </p:extLst>
          </p:nvPr>
        </p:nvGraphicFramePr>
        <p:xfrm>
          <a:off x="346060" y="2503552"/>
          <a:ext cx="3816424" cy="853440"/>
        </p:xfrm>
        <a:graphic>
          <a:graphicData uri="http://schemas.openxmlformats.org/drawingml/2006/table">
            <a:tbl>
              <a:tblPr>
                <a:tableStyleId>{5C22544A-7EE6-4342-B048-85BDC9FD1C3A}</a:tableStyleId>
              </a:tblPr>
              <a:tblGrid>
                <a:gridCol w="969251"/>
                <a:gridCol w="2847173"/>
              </a:tblGrid>
              <a:tr h="198326">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Position</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l" hangingPunct="0">
                        <a:spcBef>
                          <a:spcPts val="300"/>
                        </a:spcBef>
                        <a:spcAft>
                          <a:spcPts val="300"/>
                        </a:spcAft>
                        <a:tabLst>
                          <a:tab pos="228600" algn="l"/>
                          <a:tab pos="457200" algn="l"/>
                          <a:tab pos="685800" algn="l"/>
                          <a:tab pos="914400" algn="l"/>
                        </a:tabLst>
                      </a:pPr>
                      <a:r>
                        <a:rPr lang="en-US" sz="1400" dirty="0" smtClean="0">
                          <a:effectLst/>
                          <a:latin typeface="Times New Roman" panose="02020603050405020304" pitchFamily="18" charset="0"/>
                          <a:cs typeface="Times New Roman" panose="02020603050405020304" pitchFamily="18" charset="0"/>
                        </a:rPr>
                        <a:t>8-tap</a:t>
                      </a:r>
                      <a:r>
                        <a:rPr lang="en-US" sz="1400" baseline="0" dirty="0" smtClean="0">
                          <a:effectLst/>
                          <a:latin typeface="Times New Roman" panose="02020603050405020304" pitchFamily="18" charset="0"/>
                          <a:cs typeface="Times New Roman" panose="02020603050405020304" pitchFamily="18" charset="0"/>
                        </a:rPr>
                        <a:t> </a:t>
                      </a:r>
                      <a:r>
                        <a:rPr lang="en-US" sz="1400" dirty="0" smtClean="0">
                          <a:effectLst/>
                          <a:latin typeface="Times New Roman" panose="02020603050405020304" pitchFamily="18" charset="0"/>
                          <a:cs typeface="Times New Roman" panose="02020603050405020304" pitchFamily="18" charset="0"/>
                        </a:rPr>
                        <a:t>Filter </a:t>
                      </a:r>
                      <a:r>
                        <a:rPr lang="en-US" sz="1400" dirty="0">
                          <a:effectLst/>
                          <a:latin typeface="Times New Roman" panose="02020603050405020304" pitchFamily="18" charset="0"/>
                          <a:cs typeface="Times New Roman" panose="02020603050405020304" pitchFamily="18" charset="0"/>
                        </a:rPr>
                        <a:t>coefficients</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198326">
                <a:tc>
                  <a:txBody>
                    <a:bodyPr/>
                    <a:lstStyle/>
                    <a:p>
                      <a:pPr algn="ctr" hangingPunct="0">
                        <a:spcBef>
                          <a:spcPts val="300"/>
                        </a:spcBef>
                        <a:spcAft>
                          <a:spcPts val="300"/>
                        </a:spcAft>
                        <a:tabLst>
                          <a:tab pos="504190" algn="l"/>
                          <a:tab pos="756285" algn="l"/>
                          <a:tab pos="1008380" algn="l"/>
                          <a:tab pos="1260475" algn="l"/>
                        </a:tabLst>
                      </a:pPr>
                      <a:r>
                        <a:rPr lang="en-GB" sz="1400" dirty="0">
                          <a:effectLst/>
                          <a:latin typeface="Times New Roman" panose="02020603050405020304" pitchFamily="18" charset="0"/>
                          <a:cs typeface="Times New Roman" panose="02020603050405020304" pitchFamily="18" charset="0"/>
                        </a:rPr>
                        <a:t>1/4</a:t>
                      </a:r>
                      <a:endParaRPr lang="zh-CN"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l"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 -3, 13, -38, 228, 74, -24, 9,-3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198326">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2/4</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l"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 -3, 13, -40, 158, 158, -40, 13, -3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198326">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3/4</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l"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 -3, 9, -24, 74, 228, -38,13,-3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1830827153"/>
              </p:ext>
            </p:extLst>
          </p:nvPr>
        </p:nvGraphicFramePr>
        <p:xfrm>
          <a:off x="5220072" y="1723832"/>
          <a:ext cx="3312368" cy="1719993"/>
        </p:xfrm>
        <a:graphic>
          <a:graphicData uri="http://schemas.openxmlformats.org/drawingml/2006/table">
            <a:tbl>
              <a:tblPr>
                <a:tableStyleId>{5C22544A-7EE6-4342-B048-85BDC9FD1C3A}</a:tableStyleId>
              </a:tblPr>
              <a:tblGrid>
                <a:gridCol w="1035114"/>
                <a:gridCol w="2277254"/>
              </a:tblGrid>
              <a:tr h="217731">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Position</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300"/>
                        </a:spcBef>
                        <a:spcAft>
                          <a:spcPts val="300"/>
                        </a:spcAft>
                        <a:tabLst>
                          <a:tab pos="228600" algn="l"/>
                          <a:tab pos="457200" algn="l"/>
                          <a:tab pos="685800" algn="l"/>
                          <a:tab pos="914400" algn="l"/>
                        </a:tabLst>
                      </a:pPr>
                      <a:r>
                        <a:rPr lang="en-US" sz="1400" dirty="0" smtClean="0">
                          <a:effectLst/>
                          <a:latin typeface="Times New Roman" panose="02020603050405020304" pitchFamily="18" charset="0"/>
                          <a:cs typeface="Times New Roman" panose="02020603050405020304" pitchFamily="18" charset="0"/>
                        </a:rPr>
                        <a:t>8-tap Filter </a:t>
                      </a:r>
                      <a:r>
                        <a:rPr lang="en-US" sz="1400" dirty="0">
                          <a:effectLst/>
                          <a:latin typeface="Times New Roman" panose="02020603050405020304" pitchFamily="18" charset="0"/>
                          <a:cs typeface="Times New Roman" panose="02020603050405020304" pitchFamily="18" charset="0"/>
                        </a:rPr>
                        <a:t>coefficients</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0">
                <a:tc>
                  <a:txBody>
                    <a:bodyPr/>
                    <a:lstStyle/>
                    <a:p>
                      <a:pPr algn="ctr" hangingPunct="0">
                        <a:spcBef>
                          <a:spcPts val="300"/>
                        </a:spcBef>
                        <a:spcAft>
                          <a:spcPts val="300"/>
                        </a:spcAft>
                        <a:tabLst>
                          <a:tab pos="504190" algn="l"/>
                          <a:tab pos="756285" algn="l"/>
                          <a:tab pos="1008380" algn="l"/>
                          <a:tab pos="1260475" algn="l"/>
                        </a:tabLst>
                      </a:pPr>
                      <a:r>
                        <a:rPr lang="en-GB" sz="1400" dirty="0">
                          <a:effectLst/>
                          <a:latin typeface="Times New Roman" panose="02020603050405020304" pitchFamily="18" charset="0"/>
                          <a:cs typeface="Times New Roman" panose="02020603050405020304" pitchFamily="18" charset="0"/>
                        </a:rPr>
                        <a:t>1/8</a:t>
                      </a:r>
                      <a:endParaRPr lang="zh-CN" sz="14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68580" marR="68580" marT="0" marB="0"/>
                </a:tc>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 -12, 240, 36, -8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0">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2/8</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 -20, 216, 74, -14 }</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0">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3/8</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 -20, 182, 112, -18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17731">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4/8</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 -20, 148, 148, -20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0">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5/8</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 -18, 112, 182, -20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0">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6/8</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 -14, 74, 216, -20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17731">
                <a:tc>
                  <a:txBody>
                    <a:bodyPr/>
                    <a:lstStyle/>
                    <a:p>
                      <a:pPr algn="ctr" hangingPunct="0">
                        <a:spcBef>
                          <a:spcPts val="300"/>
                        </a:spcBef>
                        <a:spcAft>
                          <a:spcPts val="30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7/8</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300"/>
                        </a:spcBef>
                        <a:spcAft>
                          <a:spcPts val="30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 -8, 36, 240, -12 }</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bl>
          </a:graphicData>
        </a:graphic>
      </p:graphicFrame>
      <p:graphicFrame>
        <p:nvGraphicFramePr>
          <p:cNvPr id="2" name="表格 1"/>
          <p:cNvGraphicFramePr>
            <a:graphicFrameLocks noGrp="1"/>
          </p:cNvGraphicFramePr>
          <p:nvPr>
            <p:extLst>
              <p:ext uri="{D42A27DB-BD31-4B8C-83A1-F6EECF244321}">
                <p14:modId xmlns:p14="http://schemas.microsoft.com/office/powerpoint/2010/main" val="1207093236"/>
              </p:ext>
            </p:extLst>
          </p:nvPr>
        </p:nvGraphicFramePr>
        <p:xfrm>
          <a:off x="447590" y="4077072"/>
          <a:ext cx="8532000" cy="1973235"/>
        </p:xfrm>
        <a:graphic>
          <a:graphicData uri="http://schemas.openxmlformats.org/drawingml/2006/table">
            <a:tbl>
              <a:tblPr firstRow="1" firstCol="1" bandRow="1">
                <a:tableStyleId>{5C22544A-7EE6-4342-B048-85BDC9FD1C3A}</a:tableStyleId>
              </a:tblPr>
              <a:tblGrid>
                <a:gridCol w="1203024"/>
                <a:gridCol w="1203024"/>
                <a:gridCol w="1234209"/>
                <a:gridCol w="1234209"/>
                <a:gridCol w="1219178"/>
                <a:gridCol w="1219178"/>
                <a:gridCol w="1219178"/>
              </a:tblGrid>
              <a:tr h="256216">
                <a:tc rowSpan="2">
                  <a:txBody>
                    <a:bodyPr/>
                    <a:lstStyle/>
                    <a:p>
                      <a:pP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Sequence</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gridSpan="2">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RA10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gridSpan="2">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LDB10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c gridSpan="2">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LDP10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hMerge="1">
                  <a:txBody>
                    <a:bodyPr/>
                    <a:lstStyle/>
                    <a:p>
                      <a:endParaRPr lang="zh-CN" altLang="en-US"/>
                    </a:p>
                  </a:txBody>
                  <a:tcPr/>
                </a:tc>
              </a:tr>
              <a:tr h="256216">
                <a:tc vMerge="1">
                  <a:txBody>
                    <a:bodyPr/>
                    <a:lstStyle/>
                    <a:p>
                      <a:endParaRPr lang="zh-CN" altLang="en-US"/>
                    </a:p>
                  </a:txBody>
                  <a:tcP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Affine</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8 bit</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Affine</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8 bit</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Affine</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8 bit</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tc>
              </a:tr>
              <a:tr h="245043">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Tractor</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-22.94%</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-0.36%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-33.08%</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-0.62%</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-29.55%</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266700" algn="l"/>
                        </a:tabLst>
                      </a:pPr>
                      <a:r>
                        <a:rPr lang="en-US" sz="1400">
                          <a:effectLst/>
                          <a:latin typeface="Times New Roman" panose="02020603050405020304" pitchFamily="18" charset="0"/>
                          <a:cs typeface="Times New Roman" panose="02020603050405020304" pitchFamily="18" charset="0"/>
                        </a:rPr>
                        <a:t>-0.11%</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45043">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Station</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-23.56%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-0.42%</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-39.57%</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-0.85%</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-37.16%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0.55%</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45043">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Shields</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-12.65%</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-0.56%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-18.50%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-0.44%</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-18.10%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0.18%</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45043">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BlueSky</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-6.80%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-0.50%</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-9.98%</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-0.19%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-10.23%</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-0.39%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35588">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SpinCalendar</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-14.95%</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-0.09%</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-33.27%</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-0.08%</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-27.27%</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-0.56%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r h="245043">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Jets</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-6.46%</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-0.24%</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-24.19%</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-0.42%</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a:effectLst/>
                          <a:latin typeface="Times New Roman" panose="02020603050405020304" pitchFamily="18" charset="0"/>
                          <a:cs typeface="Times New Roman" panose="02020603050405020304" pitchFamily="18" charset="0"/>
                        </a:rPr>
                        <a:t>-21.04%</a:t>
                      </a:r>
                      <a:endParaRPr lang="zh-CN" sz="140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c>
                  <a:txBody>
                    <a:bodyPr/>
                    <a:lstStyle/>
                    <a:p>
                      <a:pPr algn="ctr" hangingPunct="0">
                        <a:spcBef>
                          <a:spcPts val="680"/>
                        </a:spcBef>
                        <a:spcAft>
                          <a:spcPts val="0"/>
                        </a:spcAft>
                        <a:tabLst>
                          <a:tab pos="228600" algn="l"/>
                          <a:tab pos="457200" algn="l"/>
                          <a:tab pos="685800" algn="l"/>
                          <a:tab pos="914400" algn="l"/>
                        </a:tabLst>
                      </a:pPr>
                      <a:r>
                        <a:rPr lang="en-US" sz="1400" dirty="0">
                          <a:effectLst/>
                          <a:latin typeface="Times New Roman" panose="02020603050405020304" pitchFamily="18" charset="0"/>
                          <a:cs typeface="Times New Roman" panose="02020603050405020304" pitchFamily="18" charset="0"/>
                        </a:rPr>
                        <a:t>-0.11%</a:t>
                      </a:r>
                      <a:endParaRPr lang="zh-CN" sz="14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anchor="ctr"/>
                </a:tc>
              </a:tr>
            </a:tbl>
          </a:graphicData>
        </a:graphic>
      </p:graphicFrame>
      <p:sp>
        <p:nvSpPr>
          <p:cNvPr id="16" name="文本框 15"/>
          <p:cNvSpPr txBox="1"/>
          <p:nvPr/>
        </p:nvSpPr>
        <p:spPr>
          <a:xfrm>
            <a:off x="345913" y="1342509"/>
            <a:ext cx="5616698" cy="646331"/>
          </a:xfrm>
          <a:prstGeom prst="rect">
            <a:avLst/>
          </a:prstGeom>
          <a:noFill/>
        </p:spPr>
        <p:txBody>
          <a:bodyPr wrap="square" rtlCol="0">
            <a:spAutoFit/>
          </a:bodyPr>
          <a:lstStyle/>
          <a:p>
            <a:pPr marL="285750" lvl="0" indent="-285750" hangingPunct="0">
              <a:buFont typeface="Wingdings" panose="05000000000000000000" pitchFamily="2" charset="2"/>
              <a:buChar char="Ø"/>
            </a:pPr>
            <a:r>
              <a:rPr lang="en-US" altLang="zh-CN" dirty="0" smtClean="0">
                <a:latin typeface="Times New Roman" panose="02020603050405020304" pitchFamily="18" charset="0"/>
                <a:cs typeface="Times New Roman" panose="02020603050405020304" pitchFamily="18" charset="0"/>
              </a:rPr>
              <a:t>Use the same 8 bit filter as Affine</a:t>
            </a:r>
          </a:p>
          <a:p>
            <a:pPr marL="285750" lvl="0" indent="-285750" hangingPunct="0">
              <a:buFont typeface="Wingdings" panose="05000000000000000000" pitchFamily="2" charset="2"/>
              <a:buChar char="Ø"/>
            </a:pPr>
            <a:r>
              <a:rPr lang="en-US" altLang="zh-CN" dirty="0" smtClean="0">
                <a:latin typeface="Times New Roman" panose="02020603050405020304" pitchFamily="18" charset="0"/>
                <a:cs typeface="Times New Roman" panose="02020603050405020304" pitchFamily="18" charset="0"/>
              </a:rPr>
              <a:t>little </a:t>
            </a:r>
            <a:r>
              <a:rPr lang="en-US" altLang="zh-CN" dirty="0">
                <a:latin typeface="Times New Roman" panose="02020603050405020304" pitchFamily="18" charset="0"/>
                <a:cs typeface="Times New Roman" panose="02020603050405020304" pitchFamily="18" charset="0"/>
              </a:rPr>
              <a:t>influence </a:t>
            </a:r>
            <a:r>
              <a:rPr lang="en-US" altLang="zh-CN" dirty="0" smtClean="0">
                <a:latin typeface="Times New Roman" panose="02020603050405020304" pitchFamily="18" charset="0"/>
                <a:cs typeface="Times New Roman" panose="02020603050405020304" pitchFamily="18" charset="0"/>
              </a:rPr>
              <a:t>to coding gains</a:t>
            </a:r>
            <a:endParaRPr lang="zh-CN" altLang="zh-CN"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73106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标题 14"/>
          <p:cNvSpPr>
            <a:spLocks noGrp="1"/>
          </p:cNvSpPr>
          <p:nvPr>
            <p:ph type="title"/>
          </p:nvPr>
        </p:nvSpPr>
        <p:spPr>
          <a:xfrm>
            <a:off x="756000" y="324000"/>
            <a:ext cx="7632700" cy="871537"/>
          </a:xfrm>
        </p:spPr>
        <p:txBody>
          <a:bodyPr/>
          <a:lstStyle/>
          <a:p>
            <a:r>
              <a:rPr lang="en-US" altLang="zh-CN" dirty="0" smtClean="0"/>
              <a:t>Conclusion</a:t>
            </a:r>
            <a:endParaRPr lang="zh-CN" altLang="en-US" dirty="0"/>
          </a:p>
        </p:txBody>
      </p:sp>
      <p:sp>
        <p:nvSpPr>
          <p:cNvPr id="1057" name="Rectangle 3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59" name="Rectangle 3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1" name="Rectangle 3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3" name="Rectangle 3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5" name="Rectangle 4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1067" name="Rectangle 4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文本框 2"/>
          <p:cNvSpPr txBox="1"/>
          <p:nvPr/>
        </p:nvSpPr>
        <p:spPr>
          <a:xfrm>
            <a:off x="611560" y="1484784"/>
            <a:ext cx="7777140" cy="3323987"/>
          </a:xfrm>
          <a:prstGeom prst="rect">
            <a:avLst/>
          </a:prstGeom>
          <a:noFill/>
        </p:spPr>
        <p:txBody>
          <a:bodyPr wrap="square" rtlCol="0">
            <a:spAutoFit/>
          </a:bodyPr>
          <a:lstStyle/>
          <a:p>
            <a:pPr marL="342900" indent="-342900" hangingPunct="0">
              <a:buFont typeface="Wingdings" panose="05000000000000000000" pitchFamily="2" charset="2"/>
              <a:buChar char="Ø"/>
            </a:pPr>
            <a:r>
              <a:rPr lang="en-US" altLang="zh-CN" sz="2400" dirty="0" smtClean="0"/>
              <a:t>After being </a:t>
            </a:r>
            <a:r>
              <a:rPr lang="en-US" altLang="zh-CN" sz="2400" dirty="0"/>
              <a:t>integrated in JEM1.0, </a:t>
            </a:r>
            <a:r>
              <a:rPr lang="en-US" altLang="zh-CN" sz="2400" dirty="0" smtClean="0"/>
              <a:t>the RD performance of affine </a:t>
            </a:r>
            <a:r>
              <a:rPr lang="en-US" altLang="zh-CN" sz="2400" dirty="0"/>
              <a:t>prediction </a:t>
            </a:r>
            <a:r>
              <a:rPr lang="en-US" altLang="zh-CN" sz="2400" dirty="0" smtClean="0"/>
              <a:t>is kept</a:t>
            </a:r>
          </a:p>
          <a:p>
            <a:pPr marL="342900" indent="-342900" hangingPunct="0">
              <a:buFont typeface="Wingdings" panose="05000000000000000000" pitchFamily="2" charset="2"/>
              <a:buChar char="Ø"/>
            </a:pPr>
            <a:r>
              <a:rPr lang="en-US" altLang="zh-CN" sz="2400" dirty="0" smtClean="0"/>
              <a:t>Affine </a:t>
            </a:r>
            <a:r>
              <a:rPr lang="en-US" altLang="zh-CN" sz="2400" dirty="0"/>
              <a:t>transform prediction tool </a:t>
            </a:r>
            <a:r>
              <a:rPr lang="en-US" altLang="zh-CN" sz="2400" dirty="0" smtClean="0"/>
              <a:t>work </a:t>
            </a:r>
            <a:r>
              <a:rPr lang="en-US" altLang="zh-CN" sz="2400" dirty="0"/>
              <a:t>well </a:t>
            </a:r>
            <a:r>
              <a:rPr lang="en-US" altLang="zh-CN" sz="2400" dirty="0" smtClean="0"/>
              <a:t>especially for video clip with complex motion which cause bitrate increase of an encoder</a:t>
            </a:r>
          </a:p>
          <a:p>
            <a:pPr marL="342900" indent="-342900" hangingPunct="0">
              <a:buFont typeface="Wingdings" panose="05000000000000000000" pitchFamily="2" charset="2"/>
              <a:buChar char="Ø"/>
            </a:pPr>
            <a:r>
              <a:rPr lang="en-US" altLang="zh-CN" sz="2400" dirty="0" smtClean="0"/>
              <a:t>Most of the coding gain is from the simplified affine transformation model, simply enhancing precision of either mv or interpolation filter can barely get coding gain</a:t>
            </a:r>
            <a:endParaRPr lang="zh-CN" altLang="zh-CN" sz="2400" dirty="0"/>
          </a:p>
          <a:p>
            <a:endParaRPr lang="zh-CN" altLang="en-US" dirty="0"/>
          </a:p>
        </p:txBody>
      </p:sp>
    </p:spTree>
    <p:extLst>
      <p:ext uri="{BB962C8B-B14F-4D97-AF65-F5344CB8AC3E}">
        <p14:creationId xmlns:p14="http://schemas.microsoft.com/office/powerpoint/2010/main" val="10956472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5939</TotalTime>
  <Words>1347</Words>
  <Application>Microsoft Office PowerPoint</Application>
  <PresentationFormat>全屏显示(4:3)</PresentationFormat>
  <Paragraphs>395</Paragraphs>
  <Slides>9</Slides>
  <Notes>0</Notes>
  <HiddenSlides>0</HiddenSlides>
  <MMClips>0</MMClips>
  <ScaleCrop>false</ScaleCrop>
  <HeadingPairs>
    <vt:vector size="6" baseType="variant">
      <vt:variant>
        <vt:lpstr>已用的字体</vt:lpstr>
      </vt:variant>
      <vt:variant>
        <vt:i4>13</vt:i4>
      </vt:variant>
      <vt:variant>
        <vt:lpstr>主题</vt:lpstr>
      </vt:variant>
      <vt:variant>
        <vt:i4>9</vt:i4>
      </vt:variant>
      <vt:variant>
        <vt:lpstr>幻灯片标题</vt:lpstr>
      </vt:variant>
      <vt:variant>
        <vt:i4>9</vt:i4>
      </vt:variant>
    </vt:vector>
  </HeadingPairs>
  <TitlesOfParts>
    <vt:vector size="31" baseType="lpstr">
      <vt:lpstr>FrutigerNext LT Bold</vt:lpstr>
      <vt:lpstr>FrutigerNext LT Medium</vt:lpstr>
      <vt:lpstr>FrutigerNext LT Regular</vt:lpstr>
      <vt:lpstr>Malgun Gothic</vt:lpstr>
      <vt:lpstr>MS PGothic</vt:lpstr>
      <vt:lpstr>MS PGothic</vt:lpstr>
      <vt:lpstr>黑体</vt:lpstr>
      <vt:lpstr>华文细黑</vt:lpstr>
      <vt:lpstr>宋体</vt:lpstr>
      <vt:lpstr>Arial</vt:lpstr>
      <vt:lpstr>Calibri</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Performance analysis of affine inter prediction in JEM 1.0</vt:lpstr>
      <vt:lpstr>Evaluation of affine inter prediction in JEM 1.0</vt:lpstr>
      <vt:lpstr>Response to the comments</vt:lpstr>
      <vt:lpstr>Coding performance under different conditions</vt:lpstr>
      <vt:lpstr>PowerPoint 演示文稿</vt:lpstr>
      <vt:lpstr>Motion vector accuracy test</vt:lpstr>
      <vt:lpstr>Motion compensation filter bit depth test</vt:lpstr>
      <vt:lpstr>Conclusion</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Affine transform prediction for next generation video coding</dc:title>
  <dc:creator>Linsixin</dc:creator>
  <cp:lastModifiedBy>chenhuanbang (A)</cp:lastModifiedBy>
  <cp:revision>319</cp:revision>
  <dcterms:created xsi:type="dcterms:W3CDTF">2011-12-01T07:18:24Z</dcterms:created>
  <dcterms:modified xsi:type="dcterms:W3CDTF">2016-02-17T11:52:19Z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1455709836</vt:lpwstr>
  </property>
</Properties>
</file>