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58" r:id="rId12"/>
    <p:sldId id="269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6"/>
    <p:restoredTop sz="94640"/>
  </p:normalViewPr>
  <p:slideViewPr>
    <p:cSldViewPr snapToGrid="0" snapToObjects="1">
      <p:cViewPr varScale="1">
        <p:scale>
          <a:sx n="92" d="100"/>
          <a:sy n="92" d="100"/>
        </p:scale>
        <p:origin x="7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70948-0A3C-E248-894B-52521C0101AF}" type="datetimeFigureOut">
              <a:rPr lang="en-US" smtClean="0"/>
              <a:t>7/16/17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9EB82-8057-4A42-866F-0EFC6B8802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797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9EB82-8057-4A42-866F-0EFC6B8802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3769D-B678-C84C-B044-50DA140ADF48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FEA6-8D5E-4245-9792-FC705275188E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59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C0F5-2832-E34D-BA8A-517AD2C3ACEC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7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FE12-C386-1D42-818C-817DD39AA0D3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9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BCC07-8FCB-1B4E-AFEF-1ED7A3912DEC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7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5B2A6-6029-3840-82C7-60E26C90797A}" type="datetime1">
              <a:rPr lang="en-US" smtClean="0"/>
              <a:t>7/16/17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92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58366-B6EE-C347-BC38-0C6CA6BA277C}" type="datetime1">
              <a:rPr lang="en-US" smtClean="0"/>
              <a:t>7/16/17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92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DA762-6DBD-2747-A9CA-81C8383DF83F}" type="datetime1">
              <a:rPr lang="en-US" smtClean="0"/>
              <a:t>7/16/17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40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68132-4969-B741-85E6-A78122FBD24B}" type="datetime1">
              <a:rPr lang="en-US" smtClean="0"/>
              <a:t>7/16/17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7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0FFD8-1EBA-1C4B-BA98-417AFEEA8DDF}" type="datetime1">
              <a:rPr lang="en-US" smtClean="0"/>
              <a:t>7/16/17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61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80EB9-EFED-5F49-AC9D-D30A111AF4E7}" type="datetime1">
              <a:rPr lang="en-US" smtClean="0"/>
              <a:t>7/16/17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9337A-5695-354F-9705-2113A57AA3EC}" type="datetime1">
              <a:rPr lang="en-US" smtClean="0"/>
              <a:t>7/16/17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1F4DE-26F0-8541-BBEE-DC36EE1F0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2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jvet.hhi.fraunhofer.de/svn/svn_360Lib/tags/360Lib-2.1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JCTVC-AB0023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76171"/>
            <a:ext cx="9144000" cy="1655762"/>
          </a:xfrm>
        </p:spPr>
        <p:txBody>
          <a:bodyPr/>
          <a:lstStyle/>
          <a:p>
            <a:r>
              <a:rPr lang="en-US" dirty="0" smtClean="0"/>
              <a:t>Roll equations in omnidirectional projection indicator SEI message</a:t>
            </a:r>
          </a:p>
          <a:p>
            <a:r>
              <a:rPr lang="en-US" dirty="0" smtClean="0"/>
              <a:t>(current draft: JCTVC-AA1005)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4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27" y="101890"/>
            <a:ext cx="11346872" cy="826366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 </a:t>
            </a:r>
            <a:r>
              <a:rPr lang="en-US" sz="2400" u="sng" dirty="0" smtClean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https</a:t>
            </a:r>
            <a:r>
              <a:rPr lang="en-US" sz="2400" u="sng" dirty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://</a:t>
            </a:r>
            <a:r>
              <a:rPr lang="en-US" sz="2400" u="sng" dirty="0" smtClean="0">
                <a:latin typeface="Times New Roman" charset="0"/>
                <a:ea typeface="Times New Roman" charset="0"/>
                <a:cs typeface="Times New Roman" charset="0"/>
                <a:hlinkClick r:id="rId2"/>
              </a:rPr>
              <a:t>jvet.hhi.fraunhofer.de/svn/svn_360Lib/tags/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360Lib-3.0rc1</a:t>
            </a:r>
            <a:b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2400" dirty="0" smtClean="0">
                <a:effectLst/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source/Lib/TLib360/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TGeometry.cpp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0327" y="720438"/>
            <a:ext cx="1106978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Void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TGeometry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::invRotate3D(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&amp;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,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iRoll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,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iPitch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,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Int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iYaw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){ 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x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sPos.x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;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y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sPos.y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; 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z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sPos.z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if(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iYaw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){ 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iYaw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iYaw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t1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*x +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*z;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t2 = -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*x +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*z;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x = t1; z = t2;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}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if(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iPitch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){ 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)(-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iPitch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)(-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iPitch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t1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*x -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*y;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t2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*x +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*y;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x = t1;  y = t2;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}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if(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iRoll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){ 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iRoll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((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)(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iRoll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*S_PI/(180.0*SVIDEO_ROT_PRECISION)));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t1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*y -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*z;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POSType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t2 =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rsin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*y +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rcos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*z;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  y = t1;  z = t2;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}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 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sPos.x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x;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sPos.y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y; </a:t>
            </a:r>
            <a:r>
              <a:rPr lang="en-US" sz="1600" dirty="0" err="1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sPos.z</a:t>
            </a:r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 = z;</a:t>
            </a:r>
          </a:p>
          <a:p>
            <a:r>
              <a:rPr lang="en-US" sz="1600" dirty="0" smtClean="0">
                <a:solidFill>
                  <a:srgbClr val="000000"/>
                </a:solidFill>
                <a:effectLst/>
                <a:latin typeface="Courier New" charset="0"/>
                <a:ea typeface="Courier New" charset="0"/>
                <a:cs typeface="Courier New" charset="0"/>
              </a:rPr>
              <a:t>}</a:t>
            </a:r>
            <a:endParaRPr lang="en-US" sz="1600" dirty="0">
              <a:solidFill>
                <a:srgbClr val="000000"/>
              </a:solidFill>
              <a:effectLst/>
              <a:latin typeface="Courier New" charset="0"/>
              <a:ea typeface="Courier New" charset="0"/>
              <a:cs typeface="Courier New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41527" y="2244436"/>
            <a:ext cx="174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JVET-F0065 / </a:t>
            </a:r>
          </a:p>
          <a:p>
            <a:r>
              <a:rPr lang="en-US" dirty="0" smtClean="0"/>
              <a:t>JCTVC-AA0033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33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https://</a:t>
            </a:r>
            <a:r>
              <a:rPr lang="en-US" sz="3200" dirty="0" err="1"/>
              <a:t>jvet.hhi.fraunhofer.de</a:t>
            </a:r>
            <a:r>
              <a:rPr lang="en-US" sz="3200" dirty="0"/>
              <a:t>/</a:t>
            </a:r>
            <a:r>
              <a:rPr lang="en-US" sz="3200" dirty="0" err="1"/>
              <a:t>svn</a:t>
            </a:r>
            <a:r>
              <a:rPr lang="en-US" sz="3200" dirty="0"/>
              <a:t>/svn_360Lib/tags/360Lib-3.0rc1/source/Lib/TLib360/</a:t>
            </a:r>
            <a:r>
              <a:rPr lang="en-US" sz="3200" dirty="0" err="1"/>
              <a:t>TGeometry.cpp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838200" y="2080643"/>
            <a:ext cx="10515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r-IN" sz="2400" dirty="0" smtClean="0"/>
              <a:t>S_EPS </a:t>
            </a:r>
            <a:r>
              <a:rPr lang="mr-IN" sz="2400" dirty="0"/>
              <a:t>= 1.0e-6</a:t>
            </a:r>
          </a:p>
          <a:p>
            <a:r>
              <a:rPr lang="en-US" sz="2400"/>
              <a:t>#define satan2(y, x)    atan2((Double)(y), (Double)(x))</a:t>
            </a:r>
          </a:p>
          <a:p>
            <a:endParaRPr lang="en-US" sz="2400" dirty="0" smtClean="0"/>
          </a:p>
          <a:p>
            <a:r>
              <a:rPr lang="mr-IN" sz="2400" dirty="0" err="1" smtClean="0"/>
              <a:t>yaw</a:t>
            </a:r>
            <a:r>
              <a:rPr lang="mr-IN" sz="2400" dirty="0" smtClean="0"/>
              <a:t> </a:t>
            </a:r>
            <a:r>
              <a:rPr lang="mr-IN" sz="2400" dirty="0"/>
              <a:t>= </a:t>
            </a:r>
            <a:r>
              <a:rPr lang="mr-IN" sz="2400" dirty="0" smtClean="0"/>
              <a:t>(-atan2(</a:t>
            </a:r>
            <a:r>
              <a:rPr lang="mr-IN" sz="2400" dirty="0" err="1" smtClean="0"/>
              <a:t>z</a:t>
            </a:r>
            <a:r>
              <a:rPr lang="mr-IN" sz="2400" dirty="0"/>
              <a:t>, </a:t>
            </a:r>
            <a:r>
              <a:rPr lang="mr-IN" sz="2400" dirty="0" err="1"/>
              <a:t>x</a:t>
            </a:r>
            <a:r>
              <a:rPr lang="mr-IN" sz="2400" dirty="0" smtClean="0"/>
              <a:t>))</a:t>
            </a:r>
            <a:r>
              <a:rPr lang="en-US" sz="2400" dirty="0" smtClean="0"/>
              <a:t>   </a:t>
            </a:r>
            <a:r>
              <a:rPr lang="mr-IN" sz="2400" dirty="0" smtClean="0"/>
              <a:t>*</a:t>
            </a:r>
            <a:r>
              <a:rPr lang="en-US" sz="2400" dirty="0" smtClean="0"/>
              <a:t> </a:t>
            </a:r>
            <a:r>
              <a:rPr lang="mr-IN" sz="2400" dirty="0" smtClean="0"/>
              <a:t>180.0/</a:t>
            </a:r>
            <a:r>
              <a:rPr lang="en-US" sz="2400" dirty="0" smtClean="0"/>
              <a:t> pi</a:t>
            </a:r>
            <a:r>
              <a:rPr lang="mr-IN" sz="2400" dirty="0" smtClean="0"/>
              <a:t>;</a:t>
            </a:r>
            <a:endParaRPr lang="en-US" sz="2400" dirty="0" smtClean="0"/>
          </a:p>
          <a:p>
            <a:r>
              <a:rPr lang="mr-IN" sz="2400" dirty="0" err="1" smtClean="0"/>
              <a:t>len</a:t>
            </a:r>
            <a:r>
              <a:rPr lang="mr-IN" sz="2400" dirty="0" smtClean="0"/>
              <a:t> </a:t>
            </a:r>
            <a:r>
              <a:rPr lang="mr-IN" sz="2400" dirty="0"/>
              <a:t>= </a:t>
            </a:r>
            <a:r>
              <a:rPr lang="mr-IN" sz="2400" dirty="0" err="1" smtClean="0"/>
              <a:t>sqrt</a:t>
            </a:r>
            <a:r>
              <a:rPr lang="mr-IN" sz="2400" dirty="0" smtClean="0"/>
              <a:t>(</a:t>
            </a:r>
            <a:r>
              <a:rPr lang="mr-IN" sz="2400" dirty="0" err="1" smtClean="0"/>
              <a:t>x</a:t>
            </a:r>
            <a:r>
              <a:rPr lang="mr-IN" sz="2400" dirty="0" smtClean="0"/>
              <a:t>*</a:t>
            </a:r>
            <a:r>
              <a:rPr lang="mr-IN" sz="2400" dirty="0" err="1" smtClean="0"/>
              <a:t>x</a:t>
            </a:r>
            <a:r>
              <a:rPr lang="mr-IN" sz="2400" dirty="0" smtClean="0"/>
              <a:t> </a:t>
            </a:r>
            <a:r>
              <a:rPr lang="mr-IN" sz="2400" dirty="0"/>
              <a:t>+ </a:t>
            </a:r>
            <a:r>
              <a:rPr lang="mr-IN" sz="2400" dirty="0" err="1"/>
              <a:t>y</a:t>
            </a:r>
            <a:r>
              <a:rPr lang="mr-IN" sz="2400" dirty="0"/>
              <a:t>*</a:t>
            </a:r>
            <a:r>
              <a:rPr lang="mr-IN" sz="2400" dirty="0" err="1"/>
              <a:t>y</a:t>
            </a:r>
            <a:r>
              <a:rPr lang="mr-IN" sz="2400" dirty="0"/>
              <a:t> + </a:t>
            </a:r>
            <a:r>
              <a:rPr lang="mr-IN" sz="2400" dirty="0" err="1"/>
              <a:t>z</a:t>
            </a:r>
            <a:r>
              <a:rPr lang="mr-IN" sz="2400" dirty="0"/>
              <a:t>*</a:t>
            </a:r>
            <a:r>
              <a:rPr lang="mr-IN" sz="2400" dirty="0" err="1"/>
              <a:t>z</a:t>
            </a:r>
            <a:r>
              <a:rPr lang="mr-IN" sz="2400" dirty="0"/>
              <a:t>); </a:t>
            </a:r>
            <a:endParaRPr lang="en-US" sz="2400" dirty="0" smtClean="0"/>
          </a:p>
          <a:p>
            <a:r>
              <a:rPr lang="mr-IN" sz="2400" dirty="0" err="1" smtClean="0"/>
              <a:t>pitch</a:t>
            </a:r>
            <a:r>
              <a:rPr lang="mr-IN" sz="2400" dirty="0" smtClean="0"/>
              <a:t> </a:t>
            </a:r>
            <a:r>
              <a:rPr lang="mr-IN" sz="2400" dirty="0"/>
              <a:t>= 90.0 </a:t>
            </a:r>
            <a:r>
              <a:rPr lang="mr-IN" sz="2400" dirty="0" smtClean="0"/>
              <a:t>-((</a:t>
            </a:r>
            <a:r>
              <a:rPr lang="mr-IN" sz="2400" dirty="0" err="1"/>
              <a:t>len</a:t>
            </a:r>
            <a:r>
              <a:rPr lang="mr-IN" sz="2400" dirty="0"/>
              <a:t> &lt; S_EPS? 0.5 : </a:t>
            </a:r>
            <a:r>
              <a:rPr lang="mr-IN" sz="2400" dirty="0" err="1" smtClean="0"/>
              <a:t>acos</a:t>
            </a:r>
            <a:r>
              <a:rPr lang="mr-IN" sz="2400" dirty="0" smtClean="0"/>
              <a:t>(</a:t>
            </a:r>
            <a:r>
              <a:rPr lang="mr-IN" sz="2400" dirty="0" err="1" smtClean="0"/>
              <a:t>y</a:t>
            </a:r>
            <a:r>
              <a:rPr lang="mr-IN" sz="2400" dirty="0" smtClean="0"/>
              <a:t>/</a:t>
            </a:r>
            <a:r>
              <a:rPr lang="mr-IN" sz="2400" dirty="0" err="1" smtClean="0"/>
              <a:t>len</a:t>
            </a:r>
            <a:r>
              <a:rPr lang="mr-IN" sz="2400" dirty="0" smtClean="0"/>
              <a:t>)/</a:t>
            </a:r>
            <a:r>
              <a:rPr lang="en-US" sz="2400" dirty="0" smtClean="0"/>
              <a:t>pi</a:t>
            </a:r>
            <a:r>
              <a:rPr lang="mr-IN" sz="2400" dirty="0" smtClean="0"/>
              <a:t>)*</a:t>
            </a:r>
            <a:r>
              <a:rPr lang="mr-IN" sz="2400" dirty="0"/>
              <a:t>180.0);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2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612467" y="730097"/>
            <a:ext cx="5046133" cy="5063066"/>
            <a:chOff x="6849533" y="874184"/>
            <a:chExt cx="2794000" cy="29083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49533" y="874184"/>
              <a:ext cx="2794000" cy="29083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890000" y="1185333"/>
              <a:ext cx="38946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</a:t>
              </a:r>
              <a:endParaRPr lang="en-US" dirty="0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32573"/>
            <a:ext cx="12192000" cy="14939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8200" y="2184412"/>
            <a:ext cx="54694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Perform yaw, pitch rotations, then</a:t>
            </a:r>
            <a:r>
              <a:rPr lang="mr-IN" sz="3200" i="1" dirty="0" smtClean="0"/>
              <a:t>…</a:t>
            </a:r>
            <a:r>
              <a:rPr lang="en-US" sz="3200" i="1" dirty="0" smtClean="0"/>
              <a:t>.</a:t>
            </a:r>
            <a:endParaRPr lang="en-US" sz="3200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9313"/>
            <a:ext cx="12192000" cy="1325563"/>
          </a:xfrm>
        </p:spPr>
        <p:txBody>
          <a:bodyPr/>
          <a:lstStyle/>
          <a:p>
            <a:r>
              <a:rPr lang="en-US" dirty="0" smtClean="0"/>
              <a:t>Euler’s rotation: math reflecting intent of JCTVC-AA1005 roll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71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2725"/>
            <a:ext cx="11007436" cy="1325563"/>
          </a:xfrm>
        </p:spPr>
        <p:txBody>
          <a:bodyPr/>
          <a:lstStyle/>
          <a:p>
            <a:r>
              <a:rPr lang="en-US" dirty="0" smtClean="0"/>
              <a:t>Where to find more information </a:t>
            </a:r>
            <a:r>
              <a:rPr lang="en-US" smtClean="0"/>
              <a:t>on rotation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en.wikipedia.org</a:t>
            </a:r>
            <a:r>
              <a:rPr lang="en-US" dirty="0"/>
              <a:t>/wiki/</a:t>
            </a:r>
            <a:r>
              <a:rPr lang="en-US" dirty="0" err="1"/>
              <a:t>Rotation_matrix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6" t="6667" r="19530" b="13332"/>
          <a:stretch>
            <a:fillRect/>
          </a:stretch>
        </p:blipFill>
        <p:spPr bwMode="auto">
          <a:xfrm>
            <a:off x="5056909" y="1163782"/>
            <a:ext cx="7135091" cy="559536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Current state of roll equations: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3783"/>
            <a:ext cx="10515600" cy="519256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JCTVC-AA1005 currently defines roll as a rotation about a vector projecting from the center of the sphere through the center of the coded cropped picture after yaw and pitch rotation have been defined.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[These equations do not reflect intent of the roll operation]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JVET defines rotations about X,Y,Z axis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27364" y="301558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5905" marR="0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sz="2400" smtClean="0">
                <a:latin typeface="Times New Roman" charset="0"/>
                <a:ea typeface="Malgun Gothic" charset="-127"/>
              </a:rPr>
              <a:t>		</a:t>
            </a:r>
            <a:r>
              <a:rPr lang="en-CA" sz="2400" dirty="0" err="1" smtClean="0">
                <a:latin typeface="Times New Roman" charset="0"/>
                <a:ea typeface="Malgun Gothic" charset="-127"/>
              </a:rPr>
              <a:t>ϕ</a:t>
            </a:r>
            <a:r>
              <a:rPr lang="en-CA" sz="2400" dirty="0" smtClean="0">
                <a:latin typeface="Times New Roman" charset="0"/>
                <a:ea typeface="Malgun Gothic" charset="-127"/>
              </a:rPr>
              <a:t> </a:t>
            </a:r>
            <a:r>
              <a:rPr lang="en-CA" sz="2400" dirty="0">
                <a:latin typeface="Times New Roman" charset="0"/>
                <a:ea typeface="Malgun Gothic" charset="-127"/>
              </a:rPr>
              <a:t>= Cos( </a:t>
            </a:r>
            <a:r>
              <a:rPr lang="en-CA" sz="2400" dirty="0" err="1">
                <a:latin typeface="Times New Roman" charset="0"/>
                <a:ea typeface="Malgun Gothic" charset="-127"/>
              </a:rPr>
              <a:t>ω</a:t>
            </a:r>
            <a:r>
              <a:rPr lang="en-CA" sz="2400" dirty="0">
                <a:latin typeface="Times New Roman" charset="0"/>
                <a:ea typeface="Malgun Gothic" charset="-127"/>
              </a:rPr>
              <a:t>′ ) * α − Sin( </a:t>
            </a:r>
            <a:r>
              <a:rPr lang="en-CA" sz="2400" dirty="0" err="1">
                <a:latin typeface="Times New Roman" charset="0"/>
                <a:ea typeface="Malgun Gothic" charset="-127"/>
              </a:rPr>
              <a:t>ω</a:t>
            </a:r>
            <a:r>
              <a:rPr lang="en-CA" sz="2400" dirty="0">
                <a:latin typeface="Times New Roman" charset="0"/>
                <a:ea typeface="Malgun Gothic" charset="-127"/>
              </a:rPr>
              <a:t>′ ) * β	</a:t>
            </a:r>
            <a:endParaRPr lang="en-US" sz="2400" dirty="0">
              <a:latin typeface="Times New Roman" charset="0"/>
              <a:ea typeface="Malgun Gothic" charset="-127"/>
            </a:endParaRPr>
          </a:p>
          <a:p>
            <a:r>
              <a:rPr lang="en-CA" sz="2400" dirty="0" smtClean="0">
                <a:latin typeface="Times New Roman" charset="0"/>
                <a:ea typeface="Times New Roman" charset="0"/>
              </a:rPr>
              <a:t>	</a:t>
            </a:r>
            <a:r>
              <a:rPr lang="en-CA" sz="2400" dirty="0" err="1" smtClean="0">
                <a:latin typeface="Times New Roman" charset="0"/>
                <a:ea typeface="Times New Roman" charset="0"/>
              </a:rPr>
              <a:t>θ</a:t>
            </a:r>
            <a:r>
              <a:rPr lang="en-CA" sz="2400" dirty="0" smtClean="0">
                <a:latin typeface="Times New Roman" charset="0"/>
                <a:ea typeface="Times New Roman" charset="0"/>
              </a:rPr>
              <a:t> </a:t>
            </a:r>
            <a:r>
              <a:rPr lang="en-CA" sz="2400" dirty="0">
                <a:latin typeface="Times New Roman" charset="0"/>
                <a:ea typeface="Times New Roman" charset="0"/>
              </a:rPr>
              <a:t>= Sin( </a:t>
            </a:r>
            <a:r>
              <a:rPr lang="en-CA" sz="2400" dirty="0" err="1">
                <a:latin typeface="Times New Roman" charset="0"/>
                <a:ea typeface="Times New Roman" charset="0"/>
              </a:rPr>
              <a:t>ω</a:t>
            </a:r>
            <a:r>
              <a:rPr lang="en-CA" sz="2400" dirty="0">
                <a:latin typeface="Times New Roman" charset="0"/>
                <a:ea typeface="Times New Roman" charset="0"/>
              </a:rPr>
              <a:t>′ ) * α + Cos( </a:t>
            </a:r>
            <a:r>
              <a:rPr lang="en-CA" sz="2400" dirty="0" err="1">
                <a:latin typeface="Times New Roman" charset="0"/>
                <a:ea typeface="Times New Roman" charset="0"/>
              </a:rPr>
              <a:t>ω</a:t>
            </a:r>
            <a:r>
              <a:rPr lang="en-CA" sz="2400" dirty="0">
                <a:latin typeface="Times New Roman" charset="0"/>
                <a:ea typeface="Times New Roman" charset="0"/>
              </a:rPr>
              <a:t>′ ) * β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420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Counter-clockwise </a:t>
            </a:r>
            <a:r>
              <a:rPr lang="en-US" smtClean="0"/>
              <a:t>2D rotation</a:t>
            </a:r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895" y="1275052"/>
            <a:ext cx="5210493" cy="36411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41075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dirty="0">
                <a:latin typeface="Times New Roman" charset="0"/>
                <a:ea typeface="Calibri" charset="0"/>
                <a:cs typeface="Times New Roman" charset="0"/>
              </a:rPr>
              <a:t>x</a:t>
            </a:r>
            <a:r>
              <a:rPr lang="en-US" sz="3200" dirty="0">
                <a:latin typeface="Helvetica" charset="0"/>
                <a:ea typeface="Helvetica" charset="0"/>
                <a:cs typeface="Helvetica" charset="0"/>
              </a:rPr>
              <a:t>’</a:t>
            </a:r>
            <a:r>
              <a:rPr lang="en-US" sz="3200" dirty="0">
                <a:latin typeface="Times New Roman" charset="0"/>
                <a:ea typeface="Calibri" charset="0"/>
                <a:cs typeface="Times New Roman" charset="0"/>
              </a:rPr>
              <a:t> = x * cos(</a:t>
            </a:r>
            <a:r>
              <a:rPr lang="en-CA" sz="3200" dirty="0" err="1">
                <a:latin typeface="Helvetica" charset="0"/>
                <a:ea typeface="Helvetica" charset="0"/>
                <a:cs typeface="Helvetica" charset="0"/>
              </a:rPr>
              <a:t>ω</a:t>
            </a:r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) - y * sin(</a:t>
            </a:r>
            <a:r>
              <a:rPr lang="en-CA" sz="3200" dirty="0" err="1">
                <a:latin typeface="Helvetica" charset="0"/>
                <a:ea typeface="Helvetica" charset="0"/>
                <a:cs typeface="Helvetica" charset="0"/>
              </a:rPr>
              <a:t>ω</a:t>
            </a:r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)</a:t>
            </a:r>
            <a:endParaRPr lang="en-US" sz="3200" dirty="0">
              <a:latin typeface="Calibri" charset="0"/>
              <a:ea typeface="Calibri" charset="0"/>
              <a:cs typeface="Times New Roman" charset="0"/>
            </a:endParaRPr>
          </a:p>
          <a:p>
            <a:pPr algn="ctr"/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y</a:t>
            </a:r>
            <a:r>
              <a:rPr lang="en-CA" sz="3200" dirty="0">
                <a:latin typeface="Helvetica" charset="0"/>
                <a:ea typeface="Helvetica" charset="0"/>
                <a:cs typeface="Helvetica" charset="0"/>
              </a:rPr>
              <a:t>’</a:t>
            </a:r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 = x * sin(</a:t>
            </a:r>
            <a:r>
              <a:rPr lang="en-CA" sz="3200" dirty="0" err="1">
                <a:latin typeface="Helvetica" charset="0"/>
                <a:ea typeface="Helvetica" charset="0"/>
                <a:cs typeface="Helvetica" charset="0"/>
              </a:rPr>
              <a:t>ω</a:t>
            </a:r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) + y * cos(</a:t>
            </a:r>
            <a:r>
              <a:rPr lang="en-CA" sz="3200" dirty="0" err="1">
                <a:latin typeface="Helvetica" charset="0"/>
                <a:ea typeface="Helvetica" charset="0"/>
                <a:cs typeface="Helvetica" charset="0"/>
              </a:rPr>
              <a:t>ω</a:t>
            </a:r>
            <a:r>
              <a:rPr lang="en-CA" sz="3200" dirty="0">
                <a:latin typeface="Times New Roman" charset="0"/>
                <a:ea typeface="Helvetica" charset="0"/>
                <a:cs typeface="Times New Roman" charset="0"/>
              </a:rPr>
              <a:t>)</a:t>
            </a:r>
            <a:endParaRPr lang="en-US" sz="32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417141" y="5410750"/>
                <a:ext cx="5639621" cy="1043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3200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7141" y="5410750"/>
                <a:ext cx="5639621" cy="104355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438893" y="4372145"/>
                <a:ext cx="5851217" cy="10574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3200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3200" i="0">
                                            <a:latin typeface="Cambria Math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3200" i="0">
                                            <a:latin typeface="Cambria Math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3200" i="0">
                                            <a:latin typeface="Cambria Math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  <m:r>
                                          <a:rPr lang="en-US" sz="3200" i="0">
                                            <a:latin typeface="Cambria Math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8893" y="4372145"/>
                <a:ext cx="5851217" cy="105740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246909" y="3787370"/>
            <a:ext cx="4488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clockwise ( </a:t>
            </a:r>
            <a:r>
              <a:rPr lang="en-CA" sz="3200" dirty="0" err="1" smtClean="0"/>
              <a:t>ω</a:t>
            </a:r>
            <a:r>
              <a:rPr lang="en-CA" sz="3200" dirty="0"/>
              <a:t>’ = ­­-</a:t>
            </a:r>
            <a:r>
              <a:rPr lang="en-CA" sz="3200" dirty="0" err="1"/>
              <a:t>ω</a:t>
            </a:r>
            <a:r>
              <a:rPr lang="en-CA" sz="3200" dirty="0"/>
              <a:t> </a:t>
            </a:r>
            <a:r>
              <a:rPr lang="en-CA" sz="3200" dirty="0" smtClean="0"/>
              <a:t>)</a:t>
            </a:r>
            <a:r>
              <a:rPr lang="en-US" sz="3200" dirty="0" smtClean="0"/>
              <a:t>: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246909" y="1289694"/>
            <a:ext cx="3851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counter-clockwise: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438893" y="2094396"/>
                <a:ext cx="5639621" cy="1043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3200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8893" y="2094396"/>
                <a:ext cx="5639621" cy="104355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15544" y="3276678"/>
                <a:ext cx="6260175" cy="14550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𝑎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𝑏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𝑐</m:t>
                                </m:r>
                                <m:r>
                                  <a:rPr lang="en-US" sz="3200" i="0">
                                    <a:latin typeface="Cambria Math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3200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sz="3200" i="0">
                                        <a:latin typeface="Cambria Math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3200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3200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sz="3200" i="0">
                                            <a:latin typeface="Cambria Math" charset="0"/>
                                          </a:rPr>
                                          <m:t>ω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3200" i="0">
                                    <a:latin typeface="Cambria Math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200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200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𝑎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200" i="1">
                                    <a:latin typeface="Cambria Math" charset="0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5544" y="3276678"/>
                <a:ext cx="6260175" cy="14550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205344" y="1301582"/>
            <a:ext cx="98228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charset="0"/>
                <a:ea typeface="Calibri" charset="0"/>
              </a:rPr>
              <a:t>generalized rotation in 3D XYZ Cartesian space, where a clockwise rotation is performed of two axis (</a:t>
            </a:r>
            <a:r>
              <a:rPr lang="en-US" sz="2400" dirty="0" err="1">
                <a:latin typeface="Times New Roman" charset="0"/>
                <a:ea typeface="Calibri" charset="0"/>
              </a:rPr>
              <a:t>a,b</a:t>
            </a:r>
            <a:r>
              <a:rPr lang="en-US" sz="2400" dirty="0">
                <a:latin typeface="Times New Roman" charset="0"/>
                <a:ea typeface="Calibri" charset="0"/>
              </a:rPr>
              <a:t>) around a third axis ( c ) normal to the (</a:t>
            </a:r>
            <a:r>
              <a:rPr lang="en-US" sz="2400" dirty="0" err="1">
                <a:latin typeface="Times New Roman" charset="0"/>
                <a:ea typeface="Calibri" charset="0"/>
              </a:rPr>
              <a:t>a,b</a:t>
            </a:r>
            <a:r>
              <a:rPr lang="en-US" sz="2400" dirty="0">
                <a:latin typeface="Times New Roman" charset="0"/>
                <a:ea typeface="Calibri" charset="0"/>
              </a:rPr>
              <a:t>) plane</a:t>
            </a:r>
            <a:r>
              <a:rPr lang="en-US" sz="2400" dirty="0"/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26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427" y="841640"/>
            <a:ext cx="5461000" cy="505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21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092200" y="1438814"/>
                <a:ext cx="10947399" cy="4031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200" dirty="0">
                    <a:latin typeface="Times New Roman" charset="0"/>
                    <a:ea typeface="Calibri" charset="0"/>
                    <a:cs typeface="Times New Roman" charset="0"/>
                  </a:rPr>
                  <a:t> </a:t>
                </a:r>
                <a:endParaRPr lang="en-US" sz="3200" dirty="0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  <a:p>
                <a:r>
                  <a:rPr lang="en-US" sz="3200" dirty="0" smtClean="0">
                    <a:effectLst/>
                    <a:ea typeface="Calibri" charset="0"/>
                    <a:cs typeface="Times New Roman" charset="0"/>
                  </a:rPr>
                  <a:t>Forward (pre-processing on encoder):</a:t>
                </a:r>
              </a:p>
              <a:p>
                <a:endParaRPr lang="en-US" sz="3200" i="1" dirty="0">
                  <a:latin typeface="Cambria Math" charset="0"/>
                  <a:ea typeface="Calibri" charset="0"/>
                  <a:cs typeface="Times New Roman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𝑋𝑌𝑍</m:t>
                          </m:r>
                        </m:sub>
                      </m:sSub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=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𝑌</m:t>
                          </m:r>
                        </m:sub>
                      </m:sSub>
                      <m:d>
                        <m:d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𝑦𝑎𝑤</m:t>
                          </m:r>
                        </m:e>
                      </m:d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Calibri" charset="0"/>
                        </a:rPr>
                        <m:t>∙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𝑍</m:t>
                          </m:r>
                        </m:sub>
                      </m:sSub>
                      <m:d>
                        <m:d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Helvetica" charset="0"/>
                              <a:cs typeface="Helvetica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sz="3200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pitch</m:t>
                          </m:r>
                        </m:e>
                      </m:d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Calibri" charset="0"/>
                        </a:rPr>
                        <m:t>∙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𝑟𝑜𝑙𝑙</m:t>
                          </m:r>
                        </m:e>
                      </m:d>
                    </m:oMath>
                  </m:oMathPara>
                </a14:m>
                <a:endParaRPr lang="en-US" sz="3200" dirty="0" smtClean="0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  <a:p>
                <a:endParaRPr lang="en-US" sz="3200" dirty="0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  <a:p>
                <a:r>
                  <a:rPr lang="en-US" sz="32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Inverse (post-processing “render” after decoder): </a:t>
                </a:r>
                <a:r>
                  <a:rPr lang="en-US" sz="3200" dirty="0">
                    <a:effectLst/>
                    <a:latin typeface="Times New Roman" charset="0"/>
                    <a:ea typeface="Times New Roman" charset="0"/>
                    <a:cs typeface="Times New Roman" charset="0"/>
                  </a:rPr>
                  <a:t> </a:t>
                </a:r>
                <a:endParaRPr lang="en-US" sz="3200" dirty="0" smtClean="0">
                  <a:effectLst/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3200" dirty="0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Sup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𝑋𝑌𝑍</m:t>
                          </m:r>
                        </m:sub>
                        <m:sup>
                          <m:r>
                            <a:rPr lang="en-US" sz="3200" i="1">
                              <a:effectLst/>
                              <a:latin typeface="Cambria Math" charset="0"/>
                              <a:ea typeface="Helvetica" charset="0"/>
                              <a:cs typeface="Helvetica" charset="0"/>
                            </a:rPr>
                            <m:t>′</m:t>
                          </m:r>
                        </m:sup>
                      </m:sSubSup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=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</m:t>
                          </m:r>
                        </m:sub>
                      </m:sSub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Helvetica" charset="0"/>
                          <a:cs typeface="Helvetica" charset="0"/>
                        </a:rPr>
                        <m:t>−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𝑟𝑜𝑙𝑙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)∙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𝑍</m:t>
                          </m:r>
                        </m:sub>
                      </m:sSub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𝑝𝑖𝑡𝑐h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)∙</m:t>
                      </m:r>
                      <m:sSub>
                        <m:sSubPr>
                          <m:ctrlP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sz="3200" i="1">
                              <a:effectLst/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𝑌</m:t>
                          </m:r>
                        </m:sub>
                      </m:sSub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Helvetica" charset="0"/>
                          <a:cs typeface="Helvetica" charset="0"/>
                        </a:rPr>
                        <m:t>−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𝑦𝑎𝑤</m:t>
                      </m:r>
                      <m:r>
                        <a:rPr lang="en-US" sz="3200" i="1">
                          <a:effectLst/>
                          <a:latin typeface="Cambria Math" charset="0"/>
                          <a:ea typeface="Calibri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lang="en-US" sz="3200" dirty="0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200" y="1438814"/>
                <a:ext cx="10947399" cy="4031873"/>
              </a:xfrm>
              <a:prstGeom prst="rect">
                <a:avLst/>
              </a:prstGeom>
              <a:blipFill rotWithShape="0">
                <a:blip r:embed="rId2"/>
                <a:stretch>
                  <a:fillRect l="-1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9110133" y="5638800"/>
            <a:ext cx="128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(Step 1)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07200" y="5634378"/>
            <a:ext cx="128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(Step 2)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58267" y="5634378"/>
            <a:ext cx="128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(Step 3)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70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004636"/>
              </p:ext>
            </p:extLst>
          </p:nvPr>
        </p:nvGraphicFramePr>
        <p:xfrm>
          <a:off x="2193924" y="1642533"/>
          <a:ext cx="8728075" cy="2491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28075"/>
              </a:tblGrid>
              <a:tr h="654505">
                <a:tc>
                  <a:txBody>
                    <a:bodyPr/>
                    <a:lstStyle/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</a:rPr>
                        <a:t>X = cos(</a:t>
                      </a:r>
                      <a:r>
                        <a:rPr lang="el-GR" sz="3200" b="0">
                          <a:solidFill>
                            <a:schemeClr val="tx1"/>
                          </a:solidFill>
                          <a:effectLst/>
                        </a:rPr>
                        <a:t>θ</a:t>
                      </a: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</a:rPr>
                        <a:t>) cos(</a:t>
                      </a:r>
                      <a:r>
                        <a:rPr lang="en-CA" sz="3200" b="0">
                          <a:solidFill>
                            <a:schemeClr val="tx1"/>
                          </a:solidFill>
                          <a:effectLst/>
                        </a:rPr>
                        <a:t>ϕ</a:t>
                      </a: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3200" b="0"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182571">
                <a:tc>
                  <a:txBody>
                    <a:bodyPr/>
                    <a:lstStyle/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Y = sin(</a:t>
                      </a:r>
                      <a:r>
                        <a:rPr lang="el-GR" sz="3200" b="0" dirty="0">
                          <a:solidFill>
                            <a:schemeClr val="tx1"/>
                          </a:solidFill>
                          <a:effectLst/>
                        </a:rPr>
                        <a:t>θ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654505">
                <a:tc>
                  <a:txBody>
                    <a:bodyPr/>
                    <a:lstStyle/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Z = −cos(</a:t>
                      </a:r>
                      <a:r>
                        <a:rPr lang="el-GR" sz="3200" b="0" dirty="0">
                          <a:solidFill>
                            <a:schemeClr val="tx1"/>
                          </a:solidFill>
                          <a:effectLst/>
                        </a:rPr>
                        <a:t>θ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) sin(</a:t>
                      </a:r>
                      <a:r>
                        <a:rPr lang="en-CA" sz="3200" b="0" dirty="0" err="1">
                          <a:solidFill>
                            <a:schemeClr val="tx1"/>
                          </a:solidFill>
                          <a:effectLst/>
                        </a:rPr>
                        <a:t>ϕ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5828" y="264652"/>
            <a:ext cx="11751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mtClean="0"/>
              <a:t>Convert spherical surface coordinates to Cartesian XYZ</a:t>
            </a:r>
            <a:endParaRPr lang="en-US" sz="40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504942"/>
              </p:ext>
            </p:extLst>
          </p:nvPr>
        </p:nvGraphicFramePr>
        <p:xfrm>
          <a:off x="2193924" y="5158052"/>
          <a:ext cx="8355542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5542"/>
              </a:tblGrid>
              <a:tr h="194310">
                <a:tc>
                  <a:txBody>
                    <a:bodyPr/>
                    <a:lstStyle/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3200" b="0" dirty="0" err="1">
                          <a:solidFill>
                            <a:schemeClr val="tx1"/>
                          </a:solidFill>
                          <a:effectLst/>
                        </a:rPr>
                        <a:t>ϕ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 = tan2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−1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(−Z,X</a:t>
                      </a:r>
                      <a:r>
                        <a:rPr lang="en-US" sz="3200" b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marL="227457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3200" b="0" dirty="0">
                          <a:solidFill>
                            <a:schemeClr val="tx1"/>
                          </a:solidFill>
                          <a:effectLst/>
                        </a:rPr>
                        <a:t>θ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 = sin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−1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(Y/(X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+Y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+Z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3200" b="0" baseline="30000" dirty="0">
                          <a:solidFill>
                            <a:schemeClr val="tx1"/>
                          </a:solidFill>
                          <a:effectLst/>
                        </a:rPr>
                        <a:t>1/2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75352" y="4353695"/>
            <a:ext cx="2051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Inverse:</a:t>
            </a:r>
            <a:endParaRPr lang="en-US" sz="32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15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395260" y="2288241"/>
                <a:ext cx="5254836" cy="8971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</a:rPr>
                            <m:t>𝑌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charset="0"/>
                            </a:rPr>
                            <m:t>𝑦𝑎𝑤</m:t>
                          </m:r>
                        </m:e>
                      </m:d>
                      <m:r>
                        <a:rPr lang="en-US" i="0">
                          <a:latin typeface="Cambria Math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𝑦𝑎𝑤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𝑦𝑎𝑤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i="0">
                                        <a:latin typeface="Cambria Math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𝑦𝑎𝑤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𝑦𝑎𝑤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260" y="2288241"/>
                <a:ext cx="5254836" cy="89710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305203" y="3805110"/>
                <a:ext cx="5581593" cy="873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</a:rPr>
                            <m:t>𝑍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charset="0"/>
                            </a:rPr>
                            <m:t>𝑝𝑖𝑡𝑐h</m:t>
                          </m:r>
                        </m:e>
                      </m:d>
                      <m:r>
                        <a:rPr lang="en-US" i="0">
                          <a:latin typeface="Cambria Math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𝑝𝑖𝑡𝑐h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𝑝𝑖𝑡𝑐h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𝑝𝑖𝑡𝑐h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𝑝𝑖𝑡𝑐h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203" y="3805110"/>
                <a:ext cx="5581593" cy="87338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468582" y="5020915"/>
                <a:ext cx="5108193" cy="8809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charset="0"/>
                            </a:rPr>
                            <m:t>𝑟𝑜𝑙𝑙</m:t>
                          </m:r>
                        </m:e>
                      </m:d>
                      <m:r>
                        <a:rPr lang="en-US" i="0">
                          <a:latin typeface="Cambria Math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𝑟𝑜𝑙𝑙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US" i="0">
                                        <a:latin typeface="Cambria Math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𝑟𝑜𝑙𝑙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charset="0"/>
                                  </a:rPr>
                                  <m:t>0</m:t>
                                </m:r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𝑟𝑜𝑙𝑙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i="0">
                                        <a:latin typeface="Cambria Math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charset="0"/>
                                          </a:rPr>
                                          <m:t>𝑟𝑜𝑙𝑙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𝑥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𝑧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8582" y="5020915"/>
                <a:ext cx="5108193" cy="88094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022112" y="1299145"/>
                <a:ext cx="44187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𝑋𝑌𝑍</m:t>
                          </m:r>
                        </m:sub>
                        <m:sup>
                          <m:r>
                            <a:rPr lang="en-US" i="1">
                              <a:latin typeface="Cambria Math" charset="0"/>
                              <a:ea typeface="Helvetica" charset="0"/>
                              <a:cs typeface="Helvetica" charset="0"/>
                            </a:rPr>
                            <m:t>′</m:t>
                          </m:r>
                        </m:sup>
                      </m:sSubSup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𝑋</m:t>
                          </m:r>
                        </m:sub>
                      </m:sSub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i="1">
                          <a:latin typeface="Cambria Math" charset="0"/>
                          <a:ea typeface="Helvetica" charset="0"/>
                          <a:cs typeface="Helvetica" charset="0"/>
                        </a:rPr>
                        <m:t>−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𝑟𝑜𝑙𝑙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)∙</m:t>
                      </m:r>
                      <m:sSub>
                        <m:sSubPr>
                          <m:ctrlP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𝑍</m:t>
                          </m:r>
                        </m:sub>
                      </m:sSub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𝑝𝑖𝑡𝑐h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)∙</m:t>
                      </m:r>
                      <m:sSub>
                        <m:sSubPr>
                          <m:ctrlP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charset="0"/>
                              <a:ea typeface="Calibri" charset="0"/>
                              <a:cs typeface="Times New Roman" charset="0"/>
                            </a:rPr>
                            <m:t>𝑌</m:t>
                          </m:r>
                        </m:sub>
                      </m:sSub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(</m:t>
                      </m:r>
                      <m:r>
                        <a:rPr lang="en-US" i="1">
                          <a:latin typeface="Cambria Math" charset="0"/>
                          <a:ea typeface="Helvetica" charset="0"/>
                          <a:cs typeface="Helvetica" charset="0"/>
                        </a:rPr>
                        <m:t>−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𝑦𝑎𝑤</m:t>
                      </m:r>
                      <m:r>
                        <a:rPr lang="en-US" i="1">
                          <a:latin typeface="Cambria Math" charset="0"/>
                          <a:ea typeface="Calibri" charset="0"/>
                          <a:cs typeface="Times New Roman" charset="0"/>
                        </a:rPr>
                        <m:t>)</m:t>
                      </m:r>
                    </m:oMath>
                  </m:oMathPara>
                </a14:m>
                <a:endParaRPr lang="en-US" dirty="0">
                  <a:latin typeface="Calibri" charset="0"/>
                  <a:ea typeface="Calibri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112" y="1299145"/>
                <a:ext cx="4418710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JCTVC-AB0023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9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584</Words>
  <Application>Microsoft Macintosh PowerPoint</Application>
  <PresentationFormat>Widescreen</PresentationFormat>
  <Paragraphs>105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Calibri</vt:lpstr>
      <vt:lpstr>Calibri Light</vt:lpstr>
      <vt:lpstr>Cambria Math</vt:lpstr>
      <vt:lpstr>Courier New</vt:lpstr>
      <vt:lpstr>Helvetica</vt:lpstr>
      <vt:lpstr>Malgun Gothic</vt:lpstr>
      <vt:lpstr>Mangal</vt:lpstr>
      <vt:lpstr>Times New Roman</vt:lpstr>
      <vt:lpstr>Arial</vt:lpstr>
      <vt:lpstr>Office Theme</vt:lpstr>
      <vt:lpstr>JCTVC-AB0023</vt:lpstr>
      <vt:lpstr>Current state of roll equations:</vt:lpstr>
      <vt:lpstr>Counter-clockwise 2D rotation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 https://jvet.hhi.fraunhofer.de/svn/svn_360Lib/tags/360Lib-3.0rc1 /source/Lib/TLib360/TGeometry.cpp </vt:lpstr>
      <vt:lpstr>https://jvet.hhi.fraunhofer.de/svn/svn_360Lib/tags/360Lib-3.0rc1/source/Lib/TLib360/TGeometry.cpp</vt:lpstr>
      <vt:lpstr>Euler’s rotation: math reflecting intent of JCTVC-AA1005 roll…</vt:lpstr>
      <vt:lpstr>Where to find more information on rotation…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17</cp:revision>
  <dcterms:created xsi:type="dcterms:W3CDTF">2017-07-15T07:12:18Z</dcterms:created>
  <dcterms:modified xsi:type="dcterms:W3CDTF">2017-07-16T15:05:00Z</dcterms:modified>
</cp:coreProperties>
</file>