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7" r:id="rId1"/>
  </p:sldMasterIdLst>
  <p:notesMasterIdLst>
    <p:notesMasterId r:id="rId10"/>
  </p:notesMasterIdLst>
  <p:sldIdLst>
    <p:sldId id="617" r:id="rId2"/>
    <p:sldId id="773" r:id="rId3"/>
    <p:sldId id="789" r:id="rId4"/>
    <p:sldId id="783" r:id="rId5"/>
    <p:sldId id="784" r:id="rId6"/>
    <p:sldId id="790" r:id="rId7"/>
    <p:sldId id="774" r:id="rId8"/>
    <p:sldId id="768" r:id="rId9"/>
  </p:sldIdLst>
  <p:sldSz cx="9144000" cy="6858000" type="screen4x3"/>
  <p:notesSz cx="7099300" cy="10234613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FB5"/>
    <a:srgbClr val="FFFF66"/>
    <a:srgbClr val="87B33F"/>
    <a:srgbClr val="D07DE7"/>
    <a:srgbClr val="DD69CF"/>
    <a:srgbClr val="0066FF"/>
    <a:srgbClr val="58B2B4"/>
    <a:srgbClr val="003399"/>
    <a:srgbClr val="C0C0C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867" autoAdjust="0"/>
    <p:restoredTop sz="99508" autoAdjust="0"/>
  </p:normalViewPr>
  <p:slideViewPr>
    <p:cSldViewPr snapToGrid="0">
      <p:cViewPr>
        <p:scale>
          <a:sx n="100" d="100"/>
          <a:sy n="100" d="100"/>
        </p:scale>
        <p:origin x="-1320" y="-156"/>
      </p:cViewPr>
      <p:guideLst>
        <p:guide orient="horz" pos="786"/>
        <p:guide orient="horz" pos="2825"/>
        <p:guide orient="horz" pos="4176"/>
        <p:guide pos="90"/>
        <p:guide pos="1114"/>
        <p:guide pos="5504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506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599" y="4861156"/>
            <a:ext cx="5680103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506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D85198B-729B-4F47-9660-5A7AD217C8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>
            <a:lvl1pPr>
              <a:defRPr>
                <a:latin typeface="HY각헤드라인M" pitchFamily="18" charset="-127"/>
                <a:ea typeface="HY각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93915" y="981075"/>
            <a:ext cx="8564336" cy="5543550"/>
          </a:xfrm>
          <a:ln>
            <a:solidFill>
              <a:schemeClr val="bg1"/>
            </a:solidFill>
          </a:ln>
        </p:spPr>
        <p:txBody>
          <a:bodyPr/>
          <a:lstStyle>
            <a:lvl1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4pPr>
            <a:lvl5pPr>
              <a:defRPr>
                <a:latin typeface="Arial Unicode MS" pitchFamily="50" charset="-127"/>
                <a:ea typeface="Arial Unicode MS" pitchFamily="50" charset="-127"/>
                <a:cs typeface="Arial Unicode MS" pitchFamily="50" charset="-127"/>
              </a:defRPr>
            </a:lvl5pPr>
          </a:lstStyle>
          <a:p>
            <a:pPr lvl="0"/>
            <a:r>
              <a:rPr lang="en-US" altLang="ko-KR" dirty="0" smtClean="0"/>
              <a:t>A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B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C</a:t>
            </a:r>
            <a:endParaRPr lang="ko-KR" altLang="en-US" dirty="0" smtClean="0"/>
          </a:p>
          <a:p>
            <a:pPr lvl="3"/>
            <a:r>
              <a:rPr lang="en-US" altLang="ko-KR" dirty="0" smtClean="0"/>
              <a:t>d</a:t>
            </a:r>
            <a:endParaRPr lang="ko-KR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588" y="0"/>
            <a:ext cx="91455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1" descr="08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509000" y="6665913"/>
            <a:ext cx="654050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fld id="{71A79892-0690-400C-AAC7-7C89D6DACEC9}" type="slidenum">
              <a:rPr kumimoji="0" lang="ko-KR" altLang="en-US" sz="1000" b="1">
                <a:latin typeface="Tahoma" pitchFamily="34" charset="0"/>
                <a:ea typeface="HY견고딕" pitchFamily="18" charset="-127"/>
              </a:rPr>
              <a:pPr algn="r">
                <a:lnSpc>
                  <a:spcPct val="70000"/>
                </a:lnSpc>
                <a:spcBef>
                  <a:spcPct val="50000"/>
                </a:spcBef>
                <a:buClr>
                  <a:schemeClr val="accent2"/>
                </a:buClr>
                <a:defRPr/>
              </a:pPr>
              <a:t>‹#›</a:t>
            </a:fld>
            <a:r>
              <a:rPr kumimoji="0" lang="en-US" altLang="ko-KR" sz="1000" b="1" dirty="0" smtClean="0">
                <a:latin typeface="Tahoma" pitchFamily="34" charset="0"/>
                <a:ea typeface="HY견고딕" pitchFamily="18" charset="-127"/>
              </a:rPr>
              <a:t>/7</a:t>
            </a:r>
            <a:endParaRPr kumimoji="0" lang="en-US" altLang="ko-KR" sz="1000" b="1" dirty="0">
              <a:latin typeface="Tahoma" pitchFamily="34" charset="0"/>
              <a:ea typeface="HY견고딕" pitchFamily="18" charset="-127"/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325" y="248552"/>
            <a:ext cx="6743700" cy="4392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3806097" algn="ctr" rotWithShape="0">
              <a:srgbClr val="080808"/>
            </a:outerShdw>
          </a:effec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2079" y="981075"/>
            <a:ext cx="8539841" cy="5543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A</a:t>
            </a:r>
          </a:p>
          <a:p>
            <a:pPr lvl="1"/>
            <a:r>
              <a:rPr lang="en-US" altLang="ko-KR" dirty="0" smtClean="0"/>
              <a:t>B</a:t>
            </a:r>
          </a:p>
          <a:p>
            <a:pPr lvl="2"/>
            <a:r>
              <a:rPr lang="en-US" altLang="ko-KR" dirty="0" smtClean="0"/>
              <a:t>C</a:t>
            </a:r>
          </a:p>
          <a:p>
            <a:pPr lvl="3"/>
            <a:r>
              <a:rPr lang="en-US" altLang="ko-KR" dirty="0" smtClean="0"/>
              <a:t>d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-31750" y="6681788"/>
            <a:ext cx="2265363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r>
              <a:rPr kumimoji="0" lang="en-US" altLang="ko-KR" sz="1000">
                <a:latin typeface="맑은 고딕" pitchFamily="50" charset="-127"/>
                <a:ea typeface="맑은 고딕" pitchFamily="50" charset="-127"/>
              </a:rPr>
              <a:t>© Samsung Electronics Co., Ltd.</a:t>
            </a:r>
            <a:endParaRPr kumimoji="0" lang="ko-KR" altLang="en-US" sz="100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0" r:id="rId2"/>
    <p:sldLayoutId id="2147483814" r:id="rId3"/>
  </p:sldLayoutIdLst>
  <p:transition/>
  <p:txStyles>
    <p:titleStyle>
      <a:lvl1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0">
          <a:solidFill>
            <a:schemeClr val="bg1"/>
          </a:solidFill>
          <a:latin typeface="HY각헤드라인M" pitchFamily="18" charset="-127"/>
          <a:ea typeface="HY각헤드라인M" pitchFamily="18" charset="-127"/>
          <a:cs typeface="+mj-cs"/>
        </a:defRPr>
      </a:lvl1pPr>
      <a:lvl2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266700" indent="-266700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buClr>
          <a:srgbClr val="000066"/>
        </a:buClr>
        <a:buFont typeface="Arial" charset="0"/>
        <a:buBlip>
          <a:blip r:embed="rId7"/>
        </a:buBlip>
        <a:defRPr kumimoji="1" sz="2400" b="1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1pPr>
      <a:lvl2pPr marL="515938" indent="-220663" algn="l" rtl="0" eaLnBrk="0" fontAlgn="base" latinLnBrk="1" hangingPunct="0">
        <a:lnSpc>
          <a:spcPct val="120000"/>
        </a:lnSpc>
        <a:spcBef>
          <a:spcPct val="10000"/>
        </a:spcBef>
        <a:spcAft>
          <a:spcPct val="0"/>
        </a:spcAft>
        <a:buFont typeface="HY헤드라인M" pitchFamily="18" charset="-127"/>
        <a:buChar char="-"/>
        <a:defRPr kumimoji="1" sz="20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2pPr>
      <a:lvl3pPr marL="895350" indent="-182563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3pPr>
      <a:lvl4pPr marL="1252538" indent="-1730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4pPr>
      <a:lvl5pPr marL="2124075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25812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30384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34956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39528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300" y="2524125"/>
            <a:ext cx="8124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JCTVC-N0232</a:t>
            </a:r>
            <a:endParaRPr lang="en-US" altLang="ko-K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CA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Non-RCE2: Rice parameter update method </a:t>
            </a:r>
            <a:endParaRPr lang="en-US" altLang="ko-K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4167" y="4698040"/>
            <a:ext cx="4909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Junghye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Min, 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Sunil 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Lee, </a:t>
            </a:r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Chanyul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Kim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en-US" altLang="ko-KR" sz="2800" dirty="0" smtClean="0"/>
              <a:t>Summary</a:t>
            </a:r>
            <a:endParaRPr lang="ko-KR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847724"/>
            <a:ext cx="9010650" cy="5572125"/>
          </a:xfrm>
        </p:spPr>
        <p:txBody>
          <a:bodyPr/>
          <a:lstStyle/>
          <a:p>
            <a:r>
              <a:rPr lang="en-CA" sz="1800" dirty="0" smtClean="0"/>
              <a:t>A rice parameter update method for transform skip and transform bypass block is proposed</a:t>
            </a:r>
            <a:r>
              <a:rPr lang="en-CA" sz="1800" dirty="0" smtClean="0"/>
              <a:t>.</a:t>
            </a:r>
          </a:p>
          <a:p>
            <a:pPr lvl="1"/>
            <a:r>
              <a:rPr lang="en-US" altLang="ko-KR" sz="1800" dirty="0" smtClean="0"/>
              <a:t>One condition check is removed.</a:t>
            </a:r>
          </a:p>
          <a:p>
            <a:pPr lvl="1"/>
            <a:r>
              <a:rPr lang="en-US" altLang="ko-KR" sz="1800" dirty="0" smtClean="0"/>
              <a:t>Rice parameter  is set as </a:t>
            </a:r>
          </a:p>
          <a:p>
            <a:pPr lvl="2"/>
            <a:r>
              <a:rPr lang="en-US" sz="1400" dirty="0" err="1" smtClean="0"/>
              <a:t>uiGoRiceParam</a:t>
            </a:r>
            <a:r>
              <a:rPr lang="en-US" sz="1400" dirty="0" smtClean="0"/>
              <a:t> = min&lt;</a:t>
            </a:r>
            <a:r>
              <a:rPr lang="en-US" sz="1400" dirty="0" err="1" smtClean="0"/>
              <a:t>UInt</a:t>
            </a:r>
            <a:r>
              <a:rPr lang="en-US" sz="1400" dirty="0" smtClean="0"/>
              <a:t>&gt;(</a:t>
            </a:r>
            <a:r>
              <a:rPr lang="en-US" sz="1400" dirty="0" err="1" smtClean="0"/>
              <a:t>uiGoRiceParam</a:t>
            </a:r>
            <a:r>
              <a:rPr lang="en-US" sz="1400" dirty="0" smtClean="0"/>
              <a:t>+ ((</a:t>
            </a:r>
            <a:r>
              <a:rPr lang="en-US" sz="1400" dirty="0" err="1" smtClean="0"/>
              <a:t>absCoeff</a:t>
            </a:r>
            <a:r>
              <a:rPr lang="en-US" sz="1400" dirty="0" smtClean="0"/>
              <a:t>[</a:t>
            </a:r>
            <a:r>
              <a:rPr lang="en-US" sz="1400" dirty="0" err="1" smtClean="0"/>
              <a:t>idx</a:t>
            </a:r>
            <a:r>
              <a:rPr lang="en-US" sz="1400" dirty="0" smtClean="0"/>
              <a:t>]+3)&gt;&gt;(uiGoRiceParam+3)), RICE_ MAX);</a:t>
            </a:r>
            <a:endParaRPr lang="ko-KR" altLang="en-US" sz="1400" dirty="0" smtClean="0"/>
          </a:p>
          <a:p>
            <a:pPr lvl="2"/>
            <a:endParaRPr lang="en-US" altLang="ko-KR" sz="1400" dirty="0" smtClean="0"/>
          </a:p>
          <a:p>
            <a:r>
              <a:rPr lang="en-US" altLang="ko-KR" sz="1800" dirty="0" smtClean="0"/>
              <a:t>Performance  </a:t>
            </a:r>
            <a:r>
              <a:rPr lang="en-US" altLang="ko-KR" sz="1800" dirty="0" smtClean="0"/>
              <a:t>(</a:t>
            </a:r>
            <a:r>
              <a:rPr lang="en-US" altLang="ko-KR" sz="1800" dirty="0" smtClean="0"/>
              <a:t>AI, lossless  </a:t>
            </a:r>
            <a:r>
              <a:rPr lang="en-US" altLang="ko-KR" sz="1800" dirty="0" smtClean="0"/>
              <a:t>)</a:t>
            </a:r>
          </a:p>
          <a:p>
            <a:pPr lvl="2">
              <a:buNone/>
            </a:pPr>
            <a:endParaRPr lang="en-US" altLang="ko-KR" sz="1800" dirty="0" smtClean="0"/>
          </a:p>
          <a:p>
            <a:pPr lvl="1"/>
            <a:endParaRPr lang="en-US" altLang="ko-KR" sz="18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219200" y="3492500"/>
          <a:ext cx="5705475" cy="2022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1657"/>
                <a:gridCol w="2333818"/>
              </a:tblGrid>
              <a:tr h="33707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Lossless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</a:t>
                      </a:r>
                      <a:r>
                        <a:rPr lang="en-US" altLang="ko-KR" sz="1600" baseline="0" dirty="0" smtClean="0"/>
                        <a:t> F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-1.4%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 D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-0.7%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RGB</a:t>
                      </a:r>
                      <a:r>
                        <a:rPr lang="en-US" altLang="ko-KR" sz="1600" baseline="0" dirty="0" smtClean="0"/>
                        <a:t>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-9.1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YUV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-7.6%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RangeExt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0.0%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733425"/>
            <a:ext cx="8564336" cy="1933575"/>
          </a:xfrm>
        </p:spPr>
        <p:txBody>
          <a:bodyPr/>
          <a:lstStyle/>
          <a:p>
            <a:r>
              <a:rPr lang="en-CA" sz="1800" dirty="0" smtClean="0"/>
              <a:t>Current rice parameter update process was optimized for </a:t>
            </a:r>
            <a:r>
              <a:rPr lang="en-CA" sz="1800" dirty="0" smtClean="0">
                <a:solidFill>
                  <a:srgbClr val="FF0000"/>
                </a:solidFill>
              </a:rPr>
              <a:t>coefficient coding</a:t>
            </a:r>
            <a:r>
              <a:rPr lang="en-CA" sz="1800" dirty="0" smtClean="0"/>
              <a:t> especially where </a:t>
            </a:r>
            <a:r>
              <a:rPr lang="en-CA" sz="1800" dirty="0" err="1" smtClean="0"/>
              <a:t>absCoeffs</a:t>
            </a:r>
            <a:r>
              <a:rPr lang="en-CA" sz="1800" dirty="0" smtClean="0"/>
              <a:t> (absolute value of coefficient level ) are </a:t>
            </a:r>
            <a:r>
              <a:rPr lang="en-CA" sz="1800" dirty="0" smtClean="0">
                <a:solidFill>
                  <a:srgbClr val="FF0000"/>
                </a:solidFill>
              </a:rPr>
              <a:t>increased as the coefficient position approaches the left top position </a:t>
            </a:r>
            <a:r>
              <a:rPr lang="en-CA" sz="1800" dirty="0" smtClean="0"/>
              <a:t>in the transform units</a:t>
            </a:r>
            <a:r>
              <a:rPr lang="en-CA" sz="1800" dirty="0" smtClean="0"/>
              <a:t>.</a:t>
            </a:r>
          </a:p>
          <a:p>
            <a:r>
              <a:rPr lang="en-CA" sz="1800" dirty="0" smtClean="0"/>
              <a:t>Rice parameter update process optimized for transform skip or transform by-pass is needed. </a:t>
            </a:r>
          </a:p>
          <a:p>
            <a:endParaRPr lang="en-CA" sz="1800" dirty="0" smtClean="0">
              <a:solidFill>
                <a:srgbClr val="FF0000"/>
              </a:solidFill>
            </a:endParaRP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>
              <a:buNone/>
            </a:pP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</a:t>
            </a:r>
            <a:endParaRPr lang="ko-KR" alt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47650" y="885826"/>
            <a:ext cx="8564336" cy="1352550"/>
          </a:xfrm>
          <a:ln>
            <a:noFill/>
          </a:ln>
        </p:spPr>
        <p:txBody>
          <a:bodyPr/>
          <a:lstStyle/>
          <a:p>
            <a:r>
              <a:rPr lang="en-CA" sz="1800" dirty="0" smtClean="0">
                <a:solidFill>
                  <a:srgbClr val="FF0000"/>
                </a:solidFill>
              </a:rPr>
              <a:t>Original method</a:t>
            </a:r>
          </a:p>
          <a:p>
            <a:pPr lvl="1"/>
            <a:r>
              <a:rPr lang="en-CA" sz="1400" dirty="0" smtClean="0"/>
              <a:t>if(</a:t>
            </a:r>
            <a:r>
              <a:rPr lang="en-CA" sz="1400" dirty="0" err="1" smtClean="0"/>
              <a:t>absCoeff</a:t>
            </a:r>
            <a:r>
              <a:rPr lang="en-CA" sz="1400" dirty="0" smtClean="0"/>
              <a:t>[</a:t>
            </a:r>
            <a:r>
              <a:rPr lang="en-CA" sz="1400" dirty="0" err="1" smtClean="0"/>
              <a:t>idx</a:t>
            </a:r>
            <a:r>
              <a:rPr lang="en-CA" sz="1400" dirty="0" smtClean="0"/>
              <a:t>] &gt; 3*(1&lt;&lt;</a:t>
            </a:r>
            <a:r>
              <a:rPr lang="en-CA" sz="1400" dirty="0" err="1" smtClean="0"/>
              <a:t>uiGoRiceParam</a:t>
            </a:r>
            <a:r>
              <a:rPr lang="en-CA" sz="1400" dirty="0" smtClean="0"/>
              <a:t>))</a:t>
            </a:r>
            <a:endParaRPr lang="ko-KR" altLang="en-US" sz="1400" dirty="0" smtClean="0"/>
          </a:p>
          <a:p>
            <a:pPr lvl="1"/>
            <a:r>
              <a:rPr lang="en-CA" sz="1400" dirty="0" smtClean="0"/>
              <a:t>            {</a:t>
            </a:r>
            <a:endParaRPr lang="ko-KR" altLang="en-US" sz="1400" dirty="0" smtClean="0"/>
          </a:p>
          <a:p>
            <a:pPr lvl="1"/>
            <a:r>
              <a:rPr lang="en-CA" sz="1400" dirty="0" smtClean="0"/>
              <a:t>               </a:t>
            </a:r>
            <a:r>
              <a:rPr lang="en-CA" sz="1400" dirty="0" err="1" smtClean="0"/>
              <a:t>uiGoRiceParam</a:t>
            </a:r>
            <a:r>
              <a:rPr lang="en-CA" sz="1400" dirty="0" smtClean="0"/>
              <a:t> = min&lt;</a:t>
            </a:r>
            <a:r>
              <a:rPr lang="en-CA" sz="1400" dirty="0" err="1" smtClean="0"/>
              <a:t>UInt</a:t>
            </a:r>
            <a:r>
              <a:rPr lang="en-CA" sz="1400" dirty="0" smtClean="0"/>
              <a:t>&gt;(</a:t>
            </a:r>
            <a:r>
              <a:rPr lang="en-CA" sz="1400" dirty="0" err="1" smtClean="0"/>
              <a:t>uiGoRiceParam</a:t>
            </a:r>
            <a:r>
              <a:rPr lang="en-CA" sz="1400" dirty="0" smtClean="0"/>
              <a:t>+ 1, 4);</a:t>
            </a:r>
            <a:endParaRPr lang="ko-KR" altLang="en-US" sz="1400" dirty="0" smtClean="0"/>
          </a:p>
          <a:p>
            <a:pPr lvl="1"/>
            <a:r>
              <a:rPr lang="en-CA" sz="1400" dirty="0" smtClean="0"/>
              <a:t>            }</a:t>
            </a:r>
            <a:endParaRPr lang="ko-KR" altLang="en-US" sz="1400" dirty="0" smtClean="0"/>
          </a:p>
          <a:p>
            <a:endParaRPr lang="en-CA" sz="1800" dirty="0" smtClean="0">
              <a:solidFill>
                <a:srgbClr val="FF0000"/>
              </a:solidFill>
            </a:endParaRPr>
          </a:p>
          <a:p>
            <a:r>
              <a:rPr lang="en-CA" sz="1800" dirty="0" smtClean="0">
                <a:solidFill>
                  <a:srgbClr val="FF0000"/>
                </a:solidFill>
              </a:rPr>
              <a:t>Proposed method</a:t>
            </a:r>
          </a:p>
          <a:p>
            <a:pPr lvl="1"/>
            <a:r>
              <a:rPr lang="en-US" sz="1400" dirty="0" err="1" smtClean="0"/>
              <a:t>uiGoRiceParam</a:t>
            </a:r>
            <a:r>
              <a:rPr lang="en-US" sz="1400" dirty="0" smtClean="0"/>
              <a:t> = min&lt;</a:t>
            </a:r>
            <a:r>
              <a:rPr lang="en-US" sz="1400" dirty="0" err="1" smtClean="0"/>
              <a:t>UInt</a:t>
            </a:r>
            <a:r>
              <a:rPr lang="en-US" sz="1400" dirty="0" smtClean="0"/>
              <a:t>&gt;(</a:t>
            </a:r>
            <a:r>
              <a:rPr lang="en-US" sz="1400" dirty="0" err="1" smtClean="0"/>
              <a:t>uiGoRiceParam</a:t>
            </a:r>
            <a:r>
              <a:rPr lang="en-US" sz="1400" dirty="0" smtClean="0"/>
              <a:t>+ ((</a:t>
            </a:r>
            <a:r>
              <a:rPr lang="en-US" sz="1400" dirty="0" err="1" smtClean="0"/>
              <a:t>absCoeff</a:t>
            </a:r>
            <a:r>
              <a:rPr lang="en-US" sz="1400" dirty="0" smtClean="0"/>
              <a:t>[</a:t>
            </a:r>
            <a:r>
              <a:rPr lang="en-US" sz="1400" dirty="0" err="1" smtClean="0"/>
              <a:t>idx</a:t>
            </a:r>
            <a:r>
              <a:rPr lang="en-US" sz="1400" dirty="0" smtClean="0"/>
              <a:t>]+3)&gt;&gt;(uiGoRiceParam+3)), RICE_ MAX</a:t>
            </a:r>
            <a:r>
              <a:rPr lang="en-US" sz="1400" dirty="0" smtClean="0"/>
              <a:t>);</a:t>
            </a:r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r>
              <a:rPr lang="en-US" altLang="ko-KR" sz="1400" dirty="0" smtClean="0"/>
              <a:t>RICE_MAX  : 4,5, or 6 </a:t>
            </a:r>
            <a:endParaRPr lang="ko-KR" altLang="en-US" sz="1400" dirty="0" smtClean="0"/>
          </a:p>
          <a:p>
            <a:pPr lvl="1"/>
            <a:endParaRPr lang="en-CA" sz="1400" dirty="0" smtClean="0"/>
          </a:p>
          <a:p>
            <a:pPr lvl="1">
              <a:buNone/>
            </a:pPr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>
              <a:buNone/>
            </a:pP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470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(Lossless)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047874" y="744075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105.7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404.4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343.5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085974" y="2582400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-6.9%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-3.2%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351.5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2085974" y="4439775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438.8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354.9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직사각형 17"/>
          <p:cNvSpPr/>
          <p:nvPr/>
        </p:nvSpPr>
        <p:spPr>
          <a:xfrm>
            <a:off x="312870" y="1699826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MAX=4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322395" y="328097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</a:t>
            </a:r>
            <a:r>
              <a:rPr lang="en-US" dirty="0" smtClean="0"/>
              <a:t>MAX=5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370020" y="4852601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</a:t>
            </a:r>
            <a:r>
              <a:rPr lang="en-US" dirty="0" smtClean="0"/>
              <a:t>MAX=6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265245" y="5557451"/>
            <a:ext cx="171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MAX : cad-waveform</a:t>
            </a:r>
          </a:p>
          <a:p>
            <a:r>
              <a:rPr lang="en-US" altLang="ko-KR" dirty="0" smtClean="0"/>
              <a:t>AI ,-15.1% 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8375" y="6334125"/>
            <a:ext cx="4325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Performance gains are observed for all classes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095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en-US" altLang="ko-KR" sz="2000" dirty="0" err="1" smtClean="0">
                <a:solidFill>
                  <a:schemeClr val="bg1"/>
                </a:solidFill>
              </a:rPr>
              <a:t>Lossy</a:t>
            </a:r>
            <a:r>
              <a:rPr lang="en-US" altLang="ko-KR" sz="2000" dirty="0" smtClean="0">
                <a:solidFill>
                  <a:schemeClr val="bg1"/>
                </a:solidFill>
              </a:rPr>
              <a:t>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60495" y="1233101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</a:t>
            </a:r>
            <a:r>
              <a:rPr lang="en-US" dirty="0" smtClean="0"/>
              <a:t>MAX=6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31945" y="5547926"/>
            <a:ext cx="53270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Proposed method applied for transform skip and transform bypass TU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847851" y="1028694"/>
          <a:ext cx="6095998" cy="3888349"/>
        </p:xfrm>
        <a:graphic>
          <a:graphicData uri="http://schemas.openxmlformats.org/drawingml/2006/table">
            <a:tbl>
              <a:tblPr/>
              <a:tblGrid>
                <a:gridCol w="738304"/>
                <a:gridCol w="598625"/>
                <a:gridCol w="598625"/>
                <a:gridCol w="598625"/>
                <a:gridCol w="568694"/>
                <a:gridCol w="598625"/>
                <a:gridCol w="598625"/>
                <a:gridCol w="598625"/>
                <a:gridCol w="598625"/>
                <a:gridCol w="598625"/>
              </a:tblGrid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Super-High-tier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8159750" cy="439224"/>
          </a:xfrm>
        </p:spPr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40" y="876300"/>
            <a:ext cx="8564336" cy="5543550"/>
          </a:xfrm>
        </p:spPr>
        <p:txBody>
          <a:bodyPr/>
          <a:lstStyle/>
          <a:p>
            <a:r>
              <a:rPr lang="en-CA" sz="2000" dirty="0" smtClean="0"/>
              <a:t>A rice parameter update method for transform skip and transform bypass block is proposed.</a:t>
            </a:r>
          </a:p>
          <a:p>
            <a:r>
              <a:rPr lang="en-US" sz="2000" dirty="0" smtClean="0"/>
              <a:t>The </a:t>
            </a:r>
            <a:r>
              <a:rPr lang="en-US" sz="2000" dirty="0" smtClean="0"/>
              <a:t>proposed method </a:t>
            </a:r>
            <a:r>
              <a:rPr lang="en-US" sz="2000" dirty="0" smtClean="0"/>
              <a:t>provides performance gains </a:t>
            </a:r>
            <a:r>
              <a:rPr lang="en-US" sz="2000" dirty="0" smtClean="0"/>
              <a:t>up to -15.1% for lossless AI test conditions. </a:t>
            </a:r>
          </a:p>
          <a:p>
            <a:r>
              <a:rPr lang="en-US" sz="2000" dirty="0" smtClean="0"/>
              <a:t>Performance gains are observed for all classes in lossless conditions.</a:t>
            </a:r>
          </a:p>
          <a:p>
            <a:endParaRPr lang="en-US" sz="20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333375" y="5217468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We would like to thank </a:t>
            </a:r>
            <a:r>
              <a:rPr lang="en-US" altLang="ko-KR" sz="2000" b="1" dirty="0" err="1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qualcomm</a:t>
            </a:r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  for the crosscheck of this proposal. </a:t>
            </a:r>
            <a:endParaRPr lang="ko-KR" altLang="en-US" sz="2000" b="1" dirty="0" smtClean="0">
              <a:solidFill>
                <a:srgbClr val="0B1FB5"/>
              </a:solidFill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2675" y="2809875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i="1" dirty="0" smtClean="0">
                <a:latin typeface="Times New Roman" pitchFamily="18" charset="0"/>
                <a:cs typeface="Times New Roman" pitchFamily="18" charset="0"/>
              </a:rPr>
              <a:t>Thank you !</a:t>
            </a:r>
            <a:endParaRPr lang="ko-KR" altLang="en-US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SAIT">
  <a:themeElements>
    <a:clrScheme name="6_SAI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6_SAIT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accent1">
              <a:gamma/>
              <a:shade val="60000"/>
              <a:invGamma/>
            </a:schemeClr>
          </a:prstShdw>
        </a:effec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6_SA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AI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100814</TotalTime>
  <Words>1065</Words>
  <Application>Microsoft Office PowerPoint</Application>
  <PresentationFormat>화면 슬라이드 쇼(4:3)</PresentationFormat>
  <Paragraphs>477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6_SAIT</vt:lpstr>
      <vt:lpstr>슬라이드 1</vt:lpstr>
      <vt:lpstr>Summary</vt:lpstr>
      <vt:lpstr>Introductions</vt:lpstr>
      <vt:lpstr>Proposed method </vt:lpstr>
      <vt:lpstr>Experimental results </vt:lpstr>
      <vt:lpstr>Experimental results </vt:lpstr>
      <vt:lpstr>Conclusions</vt:lpstr>
      <vt:lpstr>슬라이드 8</vt:lpstr>
    </vt:vector>
  </TitlesOfParts>
  <Company>삼성전자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ThunderBird</dc:creator>
  <cp:lastModifiedBy>jh643.min</cp:lastModifiedBy>
  <cp:revision>1986</cp:revision>
  <dcterms:created xsi:type="dcterms:W3CDTF">2006-11-22T03:19:05Z</dcterms:created>
  <dcterms:modified xsi:type="dcterms:W3CDTF">2013-07-23T07:54:37Z</dcterms:modified>
</cp:coreProperties>
</file>